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70" r:id="rId6"/>
    <p:sldId id="262" r:id="rId7"/>
    <p:sldId id="263" r:id="rId8"/>
    <p:sldId id="264" r:id="rId9"/>
    <p:sldId id="265" r:id="rId10"/>
    <p:sldId id="269" r:id="rId11"/>
    <p:sldId id="2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2C2E-1D4A-40E5-8261-F764C0FFAE61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995F8-C70D-461F-AC74-C55100816F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4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2C2E-1D4A-40E5-8261-F764C0FFAE61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995F8-C70D-461F-AC74-C55100816F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240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2C2E-1D4A-40E5-8261-F764C0FFAE61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995F8-C70D-461F-AC74-C55100816F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13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2C2E-1D4A-40E5-8261-F764C0FFAE61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995F8-C70D-461F-AC74-C55100816F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74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2C2E-1D4A-40E5-8261-F764C0FFAE61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995F8-C70D-461F-AC74-C55100816F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61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2C2E-1D4A-40E5-8261-F764C0FFAE61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995F8-C70D-461F-AC74-C55100816F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74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2C2E-1D4A-40E5-8261-F764C0FFAE61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995F8-C70D-461F-AC74-C55100816F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922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2C2E-1D4A-40E5-8261-F764C0FFAE61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995F8-C70D-461F-AC74-C55100816F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802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2C2E-1D4A-40E5-8261-F764C0FFAE61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995F8-C70D-461F-AC74-C55100816F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128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2C2E-1D4A-40E5-8261-F764C0FFAE61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995F8-C70D-461F-AC74-C55100816F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81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2C2E-1D4A-40E5-8261-F764C0FFAE61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995F8-C70D-461F-AC74-C55100816F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426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82C2E-1D4A-40E5-8261-F764C0FFAE61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995F8-C70D-461F-AC74-C55100816F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0168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44824"/>
            <a:ext cx="8712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/>
              <a:t>ИНФОРМАЦИОННЫЙ ОБЪЕМ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84052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98884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Самостоятельная работа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55804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4969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r>
              <a:rPr lang="ru-RU" sz="2400" dirty="0" smtClean="0"/>
              <a:t>. </a:t>
            </a:r>
            <a:r>
              <a:rPr lang="ru-RU" sz="2200" dirty="0" smtClean="0"/>
              <a:t>Оцените информационный объем  (в байтах) следующего текста, представленного в 16-битной кодировке: </a:t>
            </a:r>
          </a:p>
          <a:p>
            <a:pPr algn="ctr"/>
            <a:r>
              <a:rPr lang="ru-RU" sz="2200" i="1" dirty="0" smtClean="0"/>
              <a:t>Что легко дается, то не ценится.</a:t>
            </a:r>
            <a:endParaRPr lang="ru-RU" sz="22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46314" y="1327413"/>
            <a:ext cx="84969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2. </a:t>
            </a:r>
            <a:r>
              <a:rPr lang="ru-RU" sz="2200" dirty="0" smtClean="0"/>
              <a:t>Текст, состоящий из 50 знаков имеет информационный объем </a:t>
            </a:r>
          </a:p>
          <a:p>
            <a:r>
              <a:rPr lang="ru-RU" sz="2200" dirty="0" smtClean="0"/>
              <a:t>400 бит. Сколько знаков в алфавите, с помощью которого записан текст?</a:t>
            </a:r>
            <a:endParaRPr lang="ru-RU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286002" y="2636912"/>
            <a:ext cx="84969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3. Оцените информационный объем растрового изображения </a:t>
            </a:r>
          </a:p>
          <a:p>
            <a:r>
              <a:rPr lang="ru-RU" sz="2200" dirty="0" smtClean="0"/>
              <a:t>(в байтах) размером 200 Х 200 пикселей, если на кодирование каждого пикселя отводится 4 бита (глубина цвета 4 бит</a:t>
            </a:r>
            <a:r>
              <a:rPr lang="en-US" sz="2200" dirty="0" smtClean="0"/>
              <a:t>)</a:t>
            </a:r>
            <a:endParaRPr lang="ru-RU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230425" y="4077072"/>
            <a:ext cx="84969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4. Оцените информационный объем моно аудио файла (в байтах) с частотой дискретизации 8 КГц и глубиной кодирования 6 бит, если время звучания 30 секунд</a:t>
            </a:r>
            <a:endParaRPr lang="ru-RU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286002" y="5491943"/>
            <a:ext cx="84969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5. Растровое изображение размером 128Х128 пикселей имеет объем 8 Килобайт.  Сколько цветов в палитре данного изображения?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07196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965295"/>
              </p:ext>
            </p:extLst>
          </p:nvPr>
        </p:nvGraphicFramePr>
        <p:xfrm>
          <a:off x="683568" y="980728"/>
          <a:ext cx="7704856" cy="446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5234"/>
                <a:gridCol w="2307084"/>
                <a:gridCol w="1476095"/>
                <a:gridCol w="2026443"/>
              </a:tblGrid>
              <a:tr h="7172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Тип информации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Что кодируется (</a:t>
                      </a:r>
                      <a:r>
                        <a:rPr lang="en-US" sz="1600" b="1" u="none" strike="noStrike" dirty="0" err="1">
                          <a:effectLst/>
                        </a:rPr>
                        <a:t>i</a:t>
                      </a:r>
                      <a:r>
                        <a:rPr lang="en-US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>
                          <a:effectLst/>
                        </a:rPr>
                        <a:t>бит)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N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4098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</a:rPr>
                        <a:t>Текстовая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т</a:t>
                      </a:r>
                      <a:r>
                        <a:rPr lang="ru-RU" sz="1600" u="none" strike="noStrike" dirty="0" smtClean="0">
                          <a:effectLst/>
                        </a:rPr>
                        <a:t>екстовый </a:t>
                      </a:r>
                      <a:r>
                        <a:rPr lang="ru-RU" sz="1600" u="none" strike="noStrike" dirty="0">
                          <a:effectLst/>
                        </a:rPr>
                        <a:t>знак (буква, цифра, знак препинания, пробел)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количество знаков в алфавите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количество знаков в тексте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125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</a:rPr>
                        <a:t>Графическая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т</a:t>
                      </a:r>
                      <a:r>
                        <a:rPr lang="ru-RU" sz="1600" u="none" strike="noStrike" dirty="0" smtClean="0">
                          <a:effectLst/>
                        </a:rPr>
                        <a:t>очка </a:t>
                      </a:r>
                      <a:r>
                        <a:rPr lang="ru-RU" sz="1600" u="none" strike="noStrike" dirty="0">
                          <a:effectLst/>
                        </a:rPr>
                        <a:t>(пиксель)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количество цветов в изображении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количество точек </a:t>
                      </a:r>
                      <a:r>
                        <a:rPr lang="ru-RU" sz="1600" u="none" strike="noStrike" dirty="0" smtClean="0">
                          <a:effectLst/>
                        </a:rPr>
                        <a:t>в рисунке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2119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</a:rPr>
                        <a:t>Звуковая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ф</a:t>
                      </a:r>
                      <a:r>
                        <a:rPr lang="ru-RU" sz="1600" u="none" strike="noStrike" dirty="0" smtClean="0">
                          <a:effectLst/>
                        </a:rPr>
                        <a:t>рагмент </a:t>
                      </a:r>
                      <a:r>
                        <a:rPr lang="ru-RU" sz="1600" u="none" strike="noStrike" dirty="0">
                          <a:effectLst/>
                        </a:rPr>
                        <a:t>звуковой волны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частота дискретизации * время звучания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80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5" y="908720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/>
              <a:t>Формула Хартли </a:t>
            </a:r>
            <a:endParaRPr lang="ru-RU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2181057"/>
            <a:ext cx="19207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N=2</a:t>
            </a:r>
            <a:r>
              <a:rPr lang="en-US" sz="7200" baseline="30000" dirty="0" smtClean="0"/>
              <a:t>i</a:t>
            </a:r>
            <a:endParaRPr lang="ru-RU" sz="7200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3417086" y="4005063"/>
            <a:ext cx="23583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Q=k*</a:t>
            </a:r>
            <a:r>
              <a:rPr lang="en-US" sz="7200" dirty="0" err="1" smtClean="0"/>
              <a:t>i</a:t>
            </a:r>
            <a:endParaRPr lang="ru-RU" sz="7200" baseline="30000" dirty="0"/>
          </a:p>
        </p:txBody>
      </p:sp>
    </p:spTree>
    <p:extLst>
      <p:ext uri="{BB962C8B-B14F-4D97-AF65-F5344CB8AC3E}">
        <p14:creationId xmlns:p14="http://schemas.microsoft.com/office/powerpoint/2010/main" val="14255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980728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Компьютерные кодировки текста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007604" y="2420888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ASCII – </a:t>
            </a:r>
            <a:r>
              <a:rPr lang="ru-RU" sz="3200" dirty="0" smtClean="0"/>
              <a:t> </a:t>
            </a:r>
            <a:r>
              <a:rPr lang="en-US" sz="3200" dirty="0" smtClean="0"/>
              <a:t>8</a:t>
            </a:r>
            <a:r>
              <a:rPr lang="ru-RU" sz="3200" dirty="0" smtClean="0"/>
              <a:t> бит  (1 байт) на знак</a:t>
            </a:r>
            <a:endParaRPr lang="ru-RU" sz="3200" dirty="0"/>
          </a:p>
          <a:p>
            <a:pPr algn="ctr"/>
            <a:endParaRPr lang="ru-RU" sz="3200" dirty="0" smtClean="0"/>
          </a:p>
          <a:p>
            <a:pPr algn="ctr"/>
            <a:r>
              <a:rPr lang="en-US" sz="3200" dirty="0" smtClean="0"/>
              <a:t>Unicode </a:t>
            </a:r>
            <a:r>
              <a:rPr lang="ru-RU" sz="3200" dirty="0" smtClean="0"/>
              <a:t>– 16</a:t>
            </a:r>
            <a:r>
              <a:rPr lang="en-US" sz="3200" dirty="0" smtClean="0"/>
              <a:t> </a:t>
            </a:r>
            <a:r>
              <a:rPr lang="ru-RU" sz="3200" dirty="0" smtClean="0"/>
              <a:t>бит (2 байта) на знак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4206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61824"/>
            <a:ext cx="84969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Оцените информационный объем следующего текста в кодировке </a:t>
            </a:r>
            <a:r>
              <a:rPr lang="en-US" sz="3200" dirty="0" smtClean="0"/>
              <a:t>ASCII</a:t>
            </a:r>
            <a:r>
              <a:rPr lang="ru-RU" sz="3200" dirty="0" smtClean="0"/>
              <a:t>, где на кодирование каждого знака отводится 8 бит.</a:t>
            </a:r>
          </a:p>
          <a:p>
            <a:endParaRPr lang="ru-RU" sz="3200" dirty="0"/>
          </a:p>
          <a:p>
            <a:pPr algn="ctr"/>
            <a:r>
              <a:rPr lang="ru-RU" sz="3200" i="1" dirty="0" smtClean="0"/>
              <a:t>Пришел! Увидел! Победил!</a:t>
            </a:r>
          </a:p>
          <a:p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32289" y="3445948"/>
            <a:ext cx="2061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Решение: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2356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836712"/>
            <a:ext cx="84969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Оцените информационный объем растрового изображения размером 100 Х 100 пикселей, если на кодирование каждого пикселя отводится 6 бит (глубина цвета 6 бит</a:t>
            </a:r>
            <a:r>
              <a:rPr lang="en-US" sz="3200" dirty="0" smtClean="0"/>
              <a:t>)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03554" y="3110569"/>
            <a:ext cx="2061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Решение: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275856" y="4077072"/>
            <a:ext cx="28552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/>
              <a:t>i</a:t>
            </a:r>
            <a:r>
              <a:rPr lang="en-US" sz="4000" dirty="0" smtClean="0"/>
              <a:t>=</a:t>
            </a:r>
            <a:r>
              <a:rPr lang="ru-RU" sz="4000" dirty="0" smtClean="0"/>
              <a:t>6</a:t>
            </a:r>
            <a:r>
              <a:rPr lang="en-US" sz="4000" dirty="0" smtClean="0"/>
              <a:t>; k=</a:t>
            </a:r>
            <a:r>
              <a:rPr lang="ru-RU" sz="4000" dirty="0" smtClean="0"/>
              <a:t>10000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5301208"/>
            <a:ext cx="7547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Q=</a:t>
            </a:r>
            <a:r>
              <a:rPr lang="ru-RU" sz="3600" dirty="0" smtClean="0"/>
              <a:t>6*10000=60000 бита (7500 байт)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3603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836712"/>
            <a:ext cx="84969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Оцените информационный объем моно аудио файла с частотой дискретизации 16 КГц и глубиной кодирования 8 бит, если время звучания 1 минута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03554" y="3110569"/>
            <a:ext cx="2061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Решение: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275856" y="4077072"/>
            <a:ext cx="36295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/>
              <a:t>i</a:t>
            </a:r>
            <a:r>
              <a:rPr lang="en-US" sz="4000" dirty="0" smtClean="0"/>
              <a:t>=</a:t>
            </a:r>
            <a:r>
              <a:rPr lang="ru-RU" sz="4000" dirty="0"/>
              <a:t>8</a:t>
            </a:r>
            <a:r>
              <a:rPr lang="en-US" sz="4000" dirty="0" smtClean="0"/>
              <a:t>; k=</a:t>
            </a:r>
            <a:r>
              <a:rPr lang="ru-RU" sz="4000" dirty="0" smtClean="0"/>
              <a:t>16000*60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5301208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Q=</a:t>
            </a:r>
            <a:r>
              <a:rPr lang="ru-RU" sz="3200" dirty="0" smtClean="0"/>
              <a:t>8*16000*60=7 680000 бит (960 000  байт)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09632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61824"/>
            <a:ext cx="84969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Текст, состоящий из 30 знаков имеет информационный объем 120 бит. Сколько знаков в алфавите, с помощью которого записан текст?</a:t>
            </a:r>
          </a:p>
          <a:p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03554" y="3110569"/>
            <a:ext cx="2061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Решение: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275856" y="4077072"/>
            <a:ext cx="28232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Q=120; k=30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763688" y="5301208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i</a:t>
            </a:r>
            <a:r>
              <a:rPr lang="en-US" sz="3600" dirty="0" smtClean="0"/>
              <a:t>=120/30=4; N=2</a:t>
            </a:r>
            <a:r>
              <a:rPr lang="en-US" sz="3600" baseline="30000" dirty="0" smtClean="0"/>
              <a:t>4</a:t>
            </a:r>
            <a:r>
              <a:rPr lang="en-US" sz="3600" dirty="0" smtClean="0"/>
              <a:t>=16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5497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2331" y="622500"/>
            <a:ext cx="84969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Растровое изображение размером 256Х256пикселей имеет объем 16 Килобайт. Сколько цветов в палитре данного изображения?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03554" y="3110569"/>
            <a:ext cx="2061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Решение: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901253" y="4189936"/>
            <a:ext cx="1662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K=2</a:t>
            </a:r>
            <a:r>
              <a:rPr lang="en-US" sz="3600" baseline="30000" dirty="0" smtClean="0"/>
              <a:t>8</a:t>
            </a:r>
            <a:r>
              <a:rPr lang="en-US" sz="3600" dirty="0" smtClean="0"/>
              <a:t>*2</a:t>
            </a:r>
            <a:r>
              <a:rPr lang="en-US" sz="3600" baseline="30000" dirty="0" smtClean="0"/>
              <a:t>8</a:t>
            </a:r>
            <a:endParaRPr lang="ru-RU" sz="3600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4139952" y="4211707"/>
            <a:ext cx="18886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Q=2</a:t>
            </a:r>
            <a:r>
              <a:rPr lang="en-US" sz="3600" baseline="30000" dirty="0" smtClean="0"/>
              <a:t>4</a:t>
            </a:r>
            <a:r>
              <a:rPr lang="en-US" sz="3600" dirty="0" smtClean="0"/>
              <a:t>*2</a:t>
            </a:r>
            <a:r>
              <a:rPr lang="en-US" sz="3600" baseline="30000" dirty="0" smtClean="0"/>
              <a:t>13</a:t>
            </a:r>
            <a:endParaRPr lang="ru-RU" sz="3600" baseline="30000" dirty="0"/>
          </a:p>
        </p:txBody>
      </p:sp>
      <p:sp>
        <p:nvSpPr>
          <p:cNvPr id="8" name="TextBox 7"/>
          <p:cNvSpPr txBox="1"/>
          <p:nvPr/>
        </p:nvSpPr>
        <p:spPr>
          <a:xfrm>
            <a:off x="1901253" y="5294261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i</a:t>
            </a:r>
            <a:r>
              <a:rPr lang="en-US" sz="3600" dirty="0" smtClean="0"/>
              <a:t>=Q/k=2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139952" y="5276429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N=2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=4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4552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368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Школа 332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Кручко Г.В.</dc:creator>
  <cp:lastModifiedBy>Кручко Г.В.</cp:lastModifiedBy>
  <cp:revision>19</cp:revision>
  <dcterms:created xsi:type="dcterms:W3CDTF">2024-01-12T10:18:21Z</dcterms:created>
  <dcterms:modified xsi:type="dcterms:W3CDTF">2025-01-21T11:29:45Z</dcterms:modified>
</cp:coreProperties>
</file>