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0EDA-CA34-471E-A95B-BBEC6F49EEE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00E3A-819E-4011-8711-B1FAAF418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7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0E3A-819E-4011-8711-B1FAAF418BF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5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3003-8FC6-4124-8094-C061B66FC91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CED-904A-470F-A5D8-C346FD1AA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3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3003-8FC6-4124-8094-C061B66FC91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CED-904A-470F-A5D8-C346FD1AA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1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3003-8FC6-4124-8094-C061B66FC91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CED-904A-470F-A5D8-C346FD1AA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8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3003-8FC6-4124-8094-C061B66FC91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CED-904A-470F-A5D8-C346FD1AA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0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3003-8FC6-4124-8094-C061B66FC91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CED-904A-470F-A5D8-C346FD1AA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3003-8FC6-4124-8094-C061B66FC91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CED-904A-470F-A5D8-C346FD1AA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2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3003-8FC6-4124-8094-C061B66FC91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CED-904A-470F-A5D8-C346FD1AA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2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3003-8FC6-4124-8094-C061B66FC91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CED-904A-470F-A5D8-C346FD1AA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3003-8FC6-4124-8094-C061B66FC91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CED-904A-470F-A5D8-C346FD1AA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1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3003-8FC6-4124-8094-C061B66FC91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CED-904A-470F-A5D8-C346FD1AA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4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3003-8FC6-4124-8094-C061B66FC91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CED-904A-470F-A5D8-C346FD1AA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3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3003-8FC6-4124-8094-C061B66FC91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7CED-904A-470F-A5D8-C346FD1AA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2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8" y="1844824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dirty="0">
                <a:solidFill>
                  <a:prstClr val="black"/>
                </a:solidFill>
              </a:rPr>
              <a:t>ДВОИЧНАЯ АРИФМЕТИКА</a:t>
            </a:r>
          </a:p>
        </p:txBody>
      </p:sp>
    </p:spTree>
    <p:extLst>
      <p:ext uri="{BB962C8B-B14F-4D97-AF65-F5344CB8AC3E}">
        <p14:creationId xmlns:p14="http://schemas.microsoft.com/office/powerpoint/2010/main" val="39809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killbox.ru/upload/setka_images/14125222022023_073efc852a65b7685aeef7707c1c1bd107b268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38656" cy="46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0768" y="18864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Пример 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493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/>
              <a:t>Разберём подробнее поразрядно</a:t>
            </a:r>
            <a:r>
              <a:rPr lang="ru-RU" sz="2400" dirty="0" smtClean="0"/>
              <a:t>: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Первый: 0 − 1 = 1 — занимаем единицу из старшего разряда</a:t>
            </a:r>
            <a:r>
              <a:rPr lang="ru-RU" sz="2400" dirty="0" smtClean="0"/>
              <a:t>.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Второй: 1 − 1 = 0 — так как отсюда заняли единицу, но у нас её не было, мы взяли её из следующего разряда и вычли единицу из этого</a:t>
            </a:r>
            <a:r>
              <a:rPr lang="ru-RU" sz="2400" dirty="0" smtClean="0"/>
              <a:t>.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Третий: 0 − 0 = 0 — из этого разряда единица ушла в первый</a:t>
            </a:r>
            <a:r>
              <a:rPr lang="ru-RU" sz="2400" dirty="0" smtClean="0"/>
              <a:t>.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Четвёртый: 1 − 0 = 1 — здесь всё нормально.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64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killbox.ru/upload/setka_images/14125222022023_d0e289e355555cb39f9d7f499b6888c389473c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05381"/>
            <a:ext cx="6289781" cy="35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475" y="4444065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/>
              <a:t>Тот же алгоритм по разрядам</a:t>
            </a:r>
            <a:r>
              <a:rPr lang="ru-RU" sz="2000" dirty="0" smtClean="0"/>
              <a:t>:</a:t>
            </a:r>
          </a:p>
          <a:p>
            <a:pPr fontAlgn="base"/>
            <a:endParaRPr lang="ru-RU" sz="2000" dirty="0"/>
          </a:p>
          <a:p>
            <a:pPr fontAlgn="base"/>
            <a:r>
              <a:rPr lang="ru-RU" sz="2000" dirty="0"/>
              <a:t>Первый: 1 − 1 = 0</a:t>
            </a:r>
            <a:r>
              <a:rPr lang="ru-RU" sz="2000" dirty="0" smtClean="0"/>
              <a:t>.</a:t>
            </a:r>
            <a:endParaRPr lang="ru-RU" sz="2000" dirty="0"/>
          </a:p>
          <a:p>
            <a:pPr fontAlgn="base"/>
            <a:r>
              <a:rPr lang="ru-RU" sz="2000" dirty="0"/>
              <a:t>Второй: 1 − 0 = 1</a:t>
            </a:r>
            <a:r>
              <a:rPr lang="ru-RU" sz="2000" dirty="0" smtClean="0"/>
              <a:t>.</a:t>
            </a:r>
            <a:endParaRPr lang="ru-RU" sz="2000" dirty="0"/>
          </a:p>
          <a:p>
            <a:pPr fontAlgn="base"/>
            <a:r>
              <a:rPr lang="ru-RU" sz="2000" dirty="0"/>
              <a:t>Третий: 0 − 1 = 1 — заняли единицу из следующего разряда</a:t>
            </a:r>
            <a:r>
              <a:rPr lang="ru-RU" sz="2000" dirty="0" smtClean="0"/>
              <a:t>.</a:t>
            </a:r>
            <a:endParaRPr lang="ru-RU" sz="2000" dirty="0"/>
          </a:p>
          <a:p>
            <a:pPr fontAlgn="base"/>
            <a:r>
              <a:rPr lang="ru-RU" sz="2000" dirty="0"/>
              <a:t>Четвёртый: 0 − 0 = 0 — отдали единицу в предыдущий разряд.</a:t>
            </a:r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5115381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вычесть </a:t>
            </a:r>
            <a:r>
              <a:rPr lang="ru-RU" sz="3200" dirty="0"/>
              <a:t>из 11010 число 1111.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9811" y="5115381"/>
            <a:ext cx="2761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Ответ: 1011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1497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Пример 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946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088" y="198884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Деление двоичных чисел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554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killbox.ru/upload/setka_images/14125322022023_26df41bdfacbababd13ce5a2ed7e751b3c19643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1276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6064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Пример 1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128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231" y="208403"/>
            <a:ext cx="828092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/>
              <a:t>У нас есть только два варианта: умножить делитель на 1 или на 0. Поэтому алгоритм будет таким</a:t>
            </a:r>
            <a:r>
              <a:rPr lang="ru-RU" sz="2400" dirty="0" smtClean="0"/>
              <a:t>: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Смотрим на делимое, видим, что первые две его цифры — 11</a:t>
            </a:r>
            <a:r>
              <a:rPr lang="ru-RU" sz="2400" dirty="0" smtClean="0"/>
              <a:t>.</a:t>
            </a:r>
          </a:p>
          <a:p>
            <a:pPr fontAlgn="base"/>
            <a:r>
              <a:rPr lang="ru-RU" sz="2400" dirty="0" smtClean="0"/>
              <a:t> </a:t>
            </a:r>
          </a:p>
          <a:p>
            <a:pPr fontAlgn="base"/>
            <a:r>
              <a:rPr lang="ru-RU" sz="2400" dirty="0" smtClean="0"/>
              <a:t>Умножаем </a:t>
            </a:r>
            <a:r>
              <a:rPr lang="ru-RU" sz="2400" dirty="0"/>
              <a:t>делитель на 1 и вычитаем из 11 число 10</a:t>
            </a:r>
            <a:r>
              <a:rPr lang="ru-RU" sz="2400" dirty="0" smtClean="0"/>
              <a:t>.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Получили 1, дописываем справа следующую по порядку цифру — 0. Теперь 10 равно делителю, значит, тоже умножаем его на 1 и вычитаем</a:t>
            </a:r>
            <a:r>
              <a:rPr lang="ru-RU" sz="2400" dirty="0" smtClean="0"/>
              <a:t>.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Получаем 0. Но у нас ещё остался один 0 у делимого — дописываем его справа от полученного 0</a:t>
            </a:r>
            <a:r>
              <a:rPr lang="ru-RU" sz="2400" dirty="0" smtClean="0"/>
              <a:t>.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Число 0 меньше, чем 10, поэтому умножаем делитель на 0. Получаем конечный ответ — 110.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4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killbox.ru/upload/setka_images/14125222022023_6451db2226570ea0b99a95968d54a6a08d58b1f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192290" cy="53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1663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Пример 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532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/>
              <a:t>Пошаговый алгоритм</a:t>
            </a:r>
            <a:r>
              <a:rPr lang="ru-RU" sz="2400" dirty="0" smtClean="0"/>
              <a:t>: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Первые три числа делимого меньше, чем делитель — значит, умножаем делитель на 0 и вычитаем. Получаем 100</a:t>
            </a:r>
            <a:r>
              <a:rPr lang="ru-RU" sz="2400" dirty="0" smtClean="0"/>
              <a:t>.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Дописываем 1 справа от 100, видим, что 1001 больше, чем 110, поэтому умножаем делитель на 1 и вычитаем его из 1001. Получаем 11</a:t>
            </a:r>
            <a:r>
              <a:rPr lang="ru-RU" sz="2400" dirty="0" smtClean="0"/>
              <a:t>.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Дописываем 0 справа. Полученное 110 равно делителю, поэтому тоже умножаем его на 1, получаем конечный результат.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67644" y="564798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поделить </a:t>
            </a:r>
            <a:r>
              <a:rPr lang="ru-RU" sz="3200" dirty="0"/>
              <a:t>10100 на 100.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0116" y="5552707"/>
            <a:ext cx="26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Ответ: 101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3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killbox.ru/upload/setka_images/14100722022023_5c20dcbcfbab07ab6c2df7e27444d5ac2afca5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1265"/>
            <a:ext cx="8222906" cy="570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42015"/>
            <a:ext cx="7145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Сложение двоичных чисел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959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illbox.ru/upload/setka_images/14100722022023_278cadb5c5a600fd354bbb4a32acf34407bf98f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6356"/>
            <a:ext cx="6392688" cy="359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8665" y="4273795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/>
              <a:t>Первый: 0 + 1 = 1.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/>
              <a:t>Второй: 0 + 0 = 0.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/>
              <a:t>Третий: 1 + 1 = 10 — переполнение, единица переходит в следующий разряд.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/>
              <a:t>Четвёртый: 1 + 0 + 1 = 10 — добавляем единицу из прошлого разряда, получаем переполнение, единица переходит в следующий разряд.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/>
              <a:t>Пятый: 0 + 0 + 1 = 1 — единица пришла из предыдущего разряда.</a:t>
            </a:r>
          </a:p>
          <a:p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503648" y="12313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Пример 1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307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killbox.ru/upload/setka_images/14100722022023_e3039f248dd555899a396179b51a05be377f99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18" y="1340768"/>
            <a:ext cx="7230544" cy="50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1187691" y="45041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/>
              <a:t>Умножение  двоичных чисел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835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killbox.ru/upload/setka_images/14100722022023_ee673444daa2c4c150863fb4fe2e59385df853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77" y="1268760"/>
            <a:ext cx="6639100" cy="497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Пример 1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794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Здесь мы воспользуемся привычным школьным «столбиком»: сначала умножаем верхнее число, 110, на 0, затем на 1, а потом складываем полученные два и получаем результат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По сути, если мы умножаем число на ноль, то оно превращается в ноль, а если на единицу — остаётся неизменным, но сдвигается на число разрядов, равное номеру разряда этой единицы, как в обычном умножении</a:t>
            </a:r>
            <a:r>
              <a:rPr lang="ru-RU" dirty="0" smtClean="0"/>
              <a:t>: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110 × 0 = 000;</a:t>
            </a:r>
          </a:p>
          <a:p>
            <a:pPr fontAlgn="base"/>
            <a:r>
              <a:rPr lang="ru-RU" dirty="0"/>
              <a:t>110 × 1 = 110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Сдвигаем 110 на один разряд влево и складываем результаты промежуточных умножений</a:t>
            </a:r>
            <a:r>
              <a:rPr lang="ru-RU" dirty="0" smtClean="0"/>
              <a:t>:</a:t>
            </a:r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r>
              <a:rPr lang="ru-RU" dirty="0"/>
              <a:t>000 + 1100 = 1100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Мы получили 1100, потому что сместили результат умножения 110 × 1 на один разряд влево, а затем добавили один 0 справа — как в обычном умножении.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7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killbox.ru/upload/setka_images/14125222022023_a3e9b924b0c79cb7169afa563a255fa0a5b1ca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64288" cy="5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Пример 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514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42" y="188640"/>
            <a:ext cx="79208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/>
              <a:t>Разберём пошагово</a:t>
            </a:r>
            <a:r>
              <a:rPr lang="ru-RU" sz="2400" dirty="0" smtClean="0"/>
              <a:t>: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101 × 1 = 101;</a:t>
            </a:r>
          </a:p>
          <a:p>
            <a:pPr fontAlgn="base"/>
            <a:r>
              <a:rPr lang="ru-RU" sz="2400" dirty="0"/>
              <a:t>101 × 0 = 000;</a:t>
            </a:r>
          </a:p>
          <a:p>
            <a:pPr fontAlgn="base"/>
            <a:r>
              <a:rPr lang="ru-RU" sz="2400" dirty="0"/>
              <a:t>101 × 1 = 101</a:t>
            </a:r>
            <a:r>
              <a:rPr lang="ru-RU" sz="2400" dirty="0" smtClean="0"/>
              <a:t>.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Снова сдвигаем влево промежуточные результаты и складываем:</a:t>
            </a:r>
          </a:p>
          <a:p>
            <a:pPr fontAlgn="base"/>
            <a:endParaRPr lang="ru-RU" sz="2400" dirty="0" smtClean="0"/>
          </a:p>
          <a:p>
            <a:pPr fontAlgn="base"/>
            <a:r>
              <a:rPr lang="ru-RU" sz="2400" dirty="0" smtClean="0"/>
              <a:t>101 </a:t>
            </a:r>
            <a:r>
              <a:rPr lang="ru-RU" sz="2400" dirty="0"/>
              <a:t>+ 0000 + 10100 = 11001.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8233" y="4149080"/>
            <a:ext cx="831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Задание: умножить </a:t>
            </a:r>
            <a:r>
              <a:rPr lang="ru-RU" sz="4000" dirty="0"/>
              <a:t>1101 на 111.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530467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Ответ: 1011011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32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killbox.ru/upload/setka_images/14125222022023_cae856732bd4226855875d839121e46dd85999a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45" y="1268760"/>
            <a:ext cx="5976664" cy="41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659969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Заметьте, что 0 − 1 = 1. Это всё потому, что мы занимаем единицу из старшего разряда и получаем 10, или 2 в десятичной системе, а если вычесть из 10 число 1, получим 1 (ведь 2 − 1 = 1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5525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Вычитание двоичных чисел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727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139</Words>
  <Application>Microsoft Office PowerPoint</Application>
  <PresentationFormat>Экран (4:3)</PresentationFormat>
  <Paragraphs>80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332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Кручко Г.В.</dc:creator>
  <cp:lastModifiedBy>Кручко Г.В.</cp:lastModifiedBy>
  <cp:revision>11</cp:revision>
  <dcterms:created xsi:type="dcterms:W3CDTF">2025-01-30T07:21:39Z</dcterms:created>
  <dcterms:modified xsi:type="dcterms:W3CDTF">2025-01-30T12:20:03Z</dcterms:modified>
</cp:coreProperties>
</file>