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2" r:id="rId1"/>
    <p:sldMasterId id="2147483676" r:id="rId2"/>
  </p:sldMasterIdLst>
  <p:notesMasterIdLst>
    <p:notesMasterId r:id="rId16"/>
  </p:notesMasterIdLst>
  <p:handoutMasterIdLst>
    <p:handoutMasterId r:id="rId17"/>
  </p:handoutMasterIdLst>
  <p:sldIdLst>
    <p:sldId id="256" r:id="rId3"/>
    <p:sldId id="299" r:id="rId4"/>
    <p:sldId id="277" r:id="rId5"/>
    <p:sldId id="283" r:id="rId6"/>
    <p:sldId id="279" r:id="rId7"/>
    <p:sldId id="267" r:id="rId8"/>
    <p:sldId id="280" r:id="rId9"/>
    <p:sldId id="281" r:id="rId10"/>
    <p:sldId id="282" r:id="rId11"/>
    <p:sldId id="291" r:id="rId12"/>
    <p:sldId id="294" r:id="rId13"/>
    <p:sldId id="300" r:id="rId14"/>
    <p:sldId id="302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3300"/>
    <a:srgbClr val="0045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91" autoAdjust="0"/>
    <p:restoredTop sz="94600" autoAdjust="0"/>
  </p:normalViewPr>
  <p:slideViewPr>
    <p:cSldViewPr snapToGrid="0">
      <p:cViewPr>
        <p:scale>
          <a:sx n="50" d="100"/>
          <a:sy n="50" d="100"/>
        </p:scale>
        <p:origin x="-1986" y="-888"/>
      </p:cViewPr>
      <p:guideLst>
        <p:guide orient="horz" pos="1019"/>
        <p:guide orient="horz" pos="4201"/>
        <p:guide pos="305"/>
        <p:guide pos="548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685A1BFC-A748-4456-889D-675E4E2B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87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7A5A9E54-1697-48B5-80FD-25B673F74DB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49634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3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08113" y="4843463"/>
            <a:ext cx="6484937" cy="10810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11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de-DE" dirty="0"/>
          </a:p>
        </p:txBody>
      </p:sp>
      <p:sp>
        <p:nvSpPr>
          <p:cNvPr id="111636" name="Rectangle 12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408113" y="5903913"/>
            <a:ext cx="6480175" cy="800100"/>
          </a:xfrm>
          <a:prstGeom prst="rect">
            <a:avLst/>
          </a:prstGeom>
        </p:spPr>
        <p:txBody>
          <a:bodyPr tIns="45720" bIns="45720"/>
          <a:lstStyle>
            <a:lvl1pPr marL="0" indent="0">
              <a:buFont typeface="Wingdings" pitchFamily="2" charset="2"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de-DE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928" y="490815"/>
            <a:ext cx="4225699" cy="209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52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Нижний колонтитул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Нижний колонтитул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Нижний колонтитул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525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quarter" idx="11"/>
          </p:nvPr>
        </p:nvSpPr>
        <p:spPr>
          <a:xfrm>
            <a:off x="484188" y="1617663"/>
            <a:ext cx="8229600" cy="4500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007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quarter" idx="11"/>
          </p:nvPr>
        </p:nvSpPr>
        <p:spPr>
          <a:xfrm>
            <a:off x="484188" y="1617663"/>
            <a:ext cx="8229600" cy="4500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007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endParaRPr lang="ru-RU" dirty="0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sz="1000" b="1" dirty="0" smtClean="0">
                <a:solidFill>
                  <a:srgbClr val="004587"/>
                </a:solidFill>
              </a:rPr>
              <a:t>Страница</a:t>
            </a:r>
            <a:r>
              <a:rPr lang="de-DE" sz="1000" b="1" dirty="0" smtClean="0">
                <a:solidFill>
                  <a:srgbClr val="004587"/>
                </a:solidFill>
              </a:rPr>
              <a:t> </a:t>
            </a:r>
            <a:r>
              <a:rPr lang="de-DE" sz="1000" b="1" dirty="0">
                <a:solidFill>
                  <a:srgbClr val="004587"/>
                </a:solidFill>
                <a:sym typeface="Wingdings" pitchFamily="2" charset="2"/>
              </a:rPr>
              <a:t></a:t>
            </a:r>
            <a:r>
              <a:rPr lang="de-DE" sz="1000" b="1" dirty="0">
                <a:solidFill>
                  <a:srgbClr val="004587"/>
                </a:solidFill>
              </a:rPr>
              <a:t> </a:t>
            </a:r>
            <a:fld id="{D22FFDB2-71C7-498E-8229-FD3F8A3503D5}" type="slidenum">
              <a:rPr lang="de-DE" sz="1000" b="1">
                <a:solidFill>
                  <a:srgbClr val="004587"/>
                </a:solidFill>
              </a:rPr>
              <a:pPr>
                <a:defRPr/>
              </a:pPr>
              <a:t>‹#›</a:t>
            </a:fld>
            <a:endParaRPr lang="de-DE" sz="1000" b="1" dirty="0">
              <a:solidFill>
                <a:srgbClr val="004587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000" y="436561"/>
            <a:ext cx="2659787" cy="1320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19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endParaRPr lang="ru-RU" dirty="0"/>
          </a:p>
        </p:txBody>
      </p:sp>
      <p:sp>
        <p:nvSpPr>
          <p:cNvPr id="8" name="Объект 6"/>
          <p:cNvSpPr>
            <a:spLocks noGrp="1"/>
          </p:cNvSpPr>
          <p:nvPr>
            <p:ph sz="quarter" idx="11"/>
          </p:nvPr>
        </p:nvSpPr>
        <p:spPr>
          <a:xfrm>
            <a:off x="484188" y="1617663"/>
            <a:ext cx="3816000" cy="4500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9" name="Объект 6"/>
          <p:cNvSpPr>
            <a:spLocks noGrp="1"/>
          </p:cNvSpPr>
          <p:nvPr>
            <p:ph sz="quarter" idx="12"/>
          </p:nvPr>
        </p:nvSpPr>
        <p:spPr>
          <a:xfrm>
            <a:off x="4897788" y="1617663"/>
            <a:ext cx="3816000" cy="4500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97053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4188" y="1617663"/>
            <a:ext cx="3816000" cy="63976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rgbClr val="00458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897788" y="1617663"/>
            <a:ext cx="3816000" cy="63976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rgbClr val="00458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endParaRPr lang="ru-RU" dirty="0"/>
          </a:p>
        </p:txBody>
      </p:sp>
      <p:sp>
        <p:nvSpPr>
          <p:cNvPr id="10" name="Объект 6"/>
          <p:cNvSpPr>
            <a:spLocks noGrp="1"/>
          </p:cNvSpPr>
          <p:nvPr>
            <p:ph sz="quarter" idx="11"/>
          </p:nvPr>
        </p:nvSpPr>
        <p:spPr>
          <a:xfrm>
            <a:off x="484188" y="2355688"/>
            <a:ext cx="3816000" cy="3780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1" name="Объект 6"/>
          <p:cNvSpPr>
            <a:spLocks noGrp="1"/>
          </p:cNvSpPr>
          <p:nvPr>
            <p:ph sz="quarter" idx="12"/>
          </p:nvPr>
        </p:nvSpPr>
        <p:spPr>
          <a:xfrm>
            <a:off x="4897788" y="2355688"/>
            <a:ext cx="3816000" cy="3780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389436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525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0879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Нижний колонтитул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hyperlink" Target="http://www.specialist.ru/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7" name="Rectangle 5"/>
          <p:cNvSpPr>
            <a:spLocks noChangeArrowheads="1"/>
          </p:cNvSpPr>
          <p:nvPr/>
        </p:nvSpPr>
        <p:spPr bwMode="gray">
          <a:xfrm>
            <a:off x="126000" y="6398075"/>
            <a:ext cx="288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ru-RU" sz="1000" b="1" dirty="0" smtClean="0">
                <a:solidFill>
                  <a:srgbClr val="004587"/>
                </a:solidFill>
              </a:rPr>
              <a:t>Страница</a:t>
            </a:r>
            <a:r>
              <a:rPr lang="de-DE" sz="1000" b="1" dirty="0" smtClean="0">
                <a:solidFill>
                  <a:srgbClr val="004587"/>
                </a:solidFill>
              </a:rPr>
              <a:t> </a:t>
            </a:r>
            <a:r>
              <a:rPr lang="de-DE" sz="1000" b="1" dirty="0">
                <a:solidFill>
                  <a:srgbClr val="004587"/>
                </a:solidFill>
                <a:sym typeface="Wingdings" pitchFamily="2" charset="2"/>
              </a:rPr>
              <a:t></a:t>
            </a:r>
            <a:r>
              <a:rPr lang="de-DE" sz="1000" b="1" dirty="0">
                <a:solidFill>
                  <a:srgbClr val="004587"/>
                </a:solidFill>
              </a:rPr>
              <a:t> </a:t>
            </a:r>
            <a:fld id="{D22FFDB2-71C7-498E-8229-FD3F8A3503D5}" type="slidenum">
              <a:rPr lang="de-DE" sz="1000" b="1">
                <a:solidFill>
                  <a:srgbClr val="004587"/>
                </a:solidFill>
              </a:rPr>
              <a:pPr>
                <a:defRPr/>
              </a:pPr>
              <a:t>‹#›</a:t>
            </a:fld>
            <a:endParaRPr lang="de-DE" sz="1000" b="1" dirty="0">
              <a:solidFill>
                <a:srgbClr val="004587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9600" cy="45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3132000" y="6398075"/>
            <a:ext cx="288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4587"/>
                </a:solidFill>
              </a:defRPr>
            </a:lvl1pPr>
          </a:lstStyle>
          <a:p>
            <a:r>
              <a:rPr lang="ru-RU" dirty="0" smtClean="0"/>
              <a:t>Нижний колонтитул</a:t>
            </a:r>
            <a:endParaRPr lang="ru-RU" dirty="0"/>
          </a:p>
        </p:txBody>
      </p:sp>
      <p:sp>
        <p:nvSpPr>
          <p:cNvPr id="5" name="TextBox 4">
            <a:hlinkClick r:id="rId10"/>
          </p:cNvPr>
          <p:cNvSpPr txBox="1"/>
          <p:nvPr/>
        </p:nvSpPr>
        <p:spPr>
          <a:xfrm>
            <a:off x="7371101" y="6379699"/>
            <a:ext cx="1480598" cy="36000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200" b="1" dirty="0" err="1" smtClean="0">
                <a:solidFill>
                  <a:srgbClr val="004587"/>
                </a:solidFill>
              </a:rPr>
              <a:t>www.specialist.ru</a:t>
            </a:r>
            <a:endParaRPr lang="ru-RU" sz="1200" b="1" dirty="0">
              <a:solidFill>
                <a:srgbClr val="00458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4587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0975" indent="-180975" algn="l" rtl="0" eaLnBrk="1" fontAlgn="base" hangingPunct="1">
        <a:spcBef>
          <a:spcPct val="0"/>
        </a:spcBef>
        <a:spcAft>
          <a:spcPct val="40000"/>
        </a:spcAft>
        <a:buClr>
          <a:srgbClr val="004587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1" fontAlgn="base" hangingPunct="1">
        <a:spcBef>
          <a:spcPct val="0"/>
        </a:spcBef>
        <a:spcAft>
          <a:spcPct val="40000"/>
        </a:spcAft>
        <a:buClr>
          <a:srgbClr val="004587"/>
        </a:buClr>
        <a:buChar char="–"/>
        <a:defRPr sz="1800">
          <a:solidFill>
            <a:schemeClr val="tx1"/>
          </a:solidFill>
          <a:latin typeface="+mn-lt"/>
          <a:cs typeface="+mn-cs"/>
        </a:defRPr>
      </a:lvl2pPr>
      <a:lvl3pPr marL="720725" indent="-274638" algn="l" rtl="0" eaLnBrk="1" fontAlgn="base" hangingPunct="1">
        <a:spcBef>
          <a:spcPct val="0"/>
        </a:spcBef>
        <a:spcAft>
          <a:spcPct val="40000"/>
        </a:spcAft>
        <a:buClr>
          <a:srgbClr val="004587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987425" indent="-265113" algn="l" rtl="0" eaLnBrk="1" fontAlgn="base" hangingPunct="1">
        <a:spcBef>
          <a:spcPct val="0"/>
        </a:spcBef>
        <a:spcAft>
          <a:spcPct val="4000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254125" indent="-265113" algn="l" rtl="0" eaLnBrk="1" fontAlgn="base" hangingPunct="1">
        <a:spcBef>
          <a:spcPct val="0"/>
        </a:spcBef>
        <a:spcAft>
          <a:spcPct val="4000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1711325" indent="-265113" algn="l" rtl="0" eaLnBrk="1" fontAlgn="base" hangingPunct="1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eaLnBrk="1" fontAlgn="base" hangingPunct="1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eaLnBrk="1" fontAlgn="base" hangingPunct="1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eaLnBrk="1" fontAlgn="base" hangingPunct="1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699CB88-5E1A-4FAC-892A-60949ACB1F6F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ru-RU" smtClean="0"/>
              <a:t>Нижний колонтитул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9013" y="3105149"/>
            <a:ext cx="7545387" cy="1333501"/>
          </a:xfrm>
        </p:spPr>
        <p:txBody>
          <a:bodyPr>
            <a:noAutofit/>
          </a:bodyPr>
          <a:lstStyle/>
          <a:p>
            <a:r>
              <a:rPr lang="ru-RU" sz="4700" dirty="0" smtClean="0">
                <a:solidFill>
                  <a:schemeClr val="accent3">
                    <a:lumMod val="75000"/>
                  </a:schemeClr>
                </a:solidFill>
              </a:rPr>
              <a:t>Вычисления </a:t>
            </a:r>
            <a:r>
              <a:rPr lang="ru-RU" sz="4700" dirty="0">
                <a:solidFill>
                  <a:schemeClr val="accent3">
                    <a:lumMod val="75000"/>
                  </a:schemeClr>
                </a:solidFill>
              </a:rPr>
              <a:t>в </a:t>
            </a:r>
            <a:r>
              <a:rPr lang="ru-RU" sz="4700" dirty="0" smtClean="0">
                <a:solidFill>
                  <a:schemeClr val="accent3">
                    <a:lumMod val="75000"/>
                  </a:schemeClr>
                </a:solidFill>
              </a:rPr>
              <a:t>электронных таблицах</a:t>
            </a:r>
            <a:endParaRPr lang="ru-RU" sz="47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63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5512"/>
          </a:xfrm>
        </p:spPr>
        <p:txBody>
          <a:bodyPr>
            <a:normAutofit/>
          </a:bodyPr>
          <a:lstStyle/>
          <a:p>
            <a:r>
              <a:rPr lang="ru-RU" sz="2800" dirty="0"/>
              <a:t>Функции. Мастер функций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04850" y="1449854"/>
            <a:ext cx="7277100" cy="211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ru-RU" sz="2500" dirty="0"/>
          </a:p>
          <a:p>
            <a:pPr>
              <a:lnSpc>
                <a:spcPct val="125000"/>
              </a:lnSpc>
            </a:pPr>
            <a:r>
              <a:rPr lang="ru-RU" sz="2500" dirty="0" smtClean="0"/>
              <a:t>Функция - это </a:t>
            </a:r>
            <a:r>
              <a:rPr lang="ru-RU" sz="2500" dirty="0"/>
              <a:t>небольшая подпрограмма, точнее готовая формула, которая выполняет расчет по определенному алгоритму.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9125" y="3892717"/>
            <a:ext cx="744855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/>
              <a:t>Для быстрого выборы функции используется программа </a:t>
            </a:r>
            <a:r>
              <a:rPr lang="ru-RU" sz="2500" b="1" dirty="0"/>
              <a:t>Мастер функций</a:t>
            </a:r>
            <a:r>
              <a:rPr lang="ru-RU" sz="2500" dirty="0" smtClean="0"/>
              <a:t>. Вызов программы – кнопка </a:t>
            </a:r>
            <a:endParaRPr lang="ru-RU" sz="2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50" y="4721060"/>
            <a:ext cx="3429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805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" y="304800"/>
            <a:ext cx="8229600" cy="941388"/>
          </a:xfrm>
        </p:spPr>
        <p:txBody>
          <a:bodyPr>
            <a:normAutofit/>
          </a:bodyPr>
          <a:lstStyle/>
          <a:p>
            <a:r>
              <a:rPr lang="ru-RU" sz="2800" dirty="0"/>
              <a:t>Функции. </a:t>
            </a:r>
            <a:r>
              <a:rPr lang="ru-RU" sz="2800" dirty="0" smtClean="0"/>
              <a:t>Виды функций.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399" y="1743075"/>
            <a:ext cx="4010025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1457325"/>
            <a:ext cx="35815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/>
              <a:t>Автосумма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Суммирует числа </a:t>
            </a:r>
            <a:r>
              <a:rPr lang="ru-RU" b="1" dirty="0" smtClean="0"/>
              <a:t>ВЫШЕ</a:t>
            </a:r>
            <a:r>
              <a:rPr lang="ru-RU" dirty="0" smtClean="0"/>
              <a:t> </a:t>
            </a:r>
          </a:p>
          <a:p>
            <a:r>
              <a:rPr lang="ru-RU" dirty="0" smtClean="0"/>
              <a:t>текущей ячейки или во всех </a:t>
            </a:r>
          </a:p>
          <a:p>
            <a:r>
              <a:rPr lang="ru-RU" dirty="0" smtClean="0"/>
              <a:t>заданных (выделенных)</a:t>
            </a:r>
          </a:p>
          <a:p>
            <a:r>
              <a:rPr lang="ru-RU" dirty="0" smtClean="0"/>
              <a:t>ячейках.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58" y="3682067"/>
            <a:ext cx="3695700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076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49" y="1447860"/>
            <a:ext cx="4707887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63291" y="759380"/>
            <a:ext cx="6534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Математические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324600" y="2038350"/>
            <a:ext cx="19431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SIN</a:t>
            </a:r>
          </a:p>
          <a:p>
            <a:r>
              <a:rPr lang="en-US" sz="4000" b="1" dirty="0" smtClean="0"/>
              <a:t>COS</a:t>
            </a:r>
          </a:p>
          <a:p>
            <a:r>
              <a:rPr lang="en-US" sz="4000" b="1" dirty="0" smtClean="0"/>
              <a:t>TG</a:t>
            </a:r>
          </a:p>
          <a:p>
            <a:r>
              <a:rPr lang="en-US" sz="4000" b="1" dirty="0" smtClean="0"/>
              <a:t>LOG</a:t>
            </a:r>
          </a:p>
          <a:p>
            <a:r>
              <a:rPr lang="en-US" sz="4000" b="1" dirty="0" smtClean="0"/>
              <a:t>…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02473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695451"/>
            <a:ext cx="4010025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49948" y="638145"/>
            <a:ext cx="38222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/>
              <a:t>Статистические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67300" y="1629342"/>
            <a:ext cx="310515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МИН</a:t>
            </a:r>
          </a:p>
          <a:p>
            <a:r>
              <a:rPr lang="ru-RU" sz="2400" dirty="0" smtClean="0"/>
              <a:t>МАКС</a:t>
            </a:r>
          </a:p>
          <a:p>
            <a:r>
              <a:rPr lang="ru-RU" sz="2400" dirty="0" smtClean="0"/>
              <a:t>СРЗНАЧ</a:t>
            </a:r>
          </a:p>
          <a:p>
            <a:r>
              <a:rPr lang="ru-RU" sz="2400" dirty="0" smtClean="0"/>
              <a:t>СРЗНАЧЕСЛИ</a:t>
            </a:r>
          </a:p>
          <a:p>
            <a:r>
              <a:rPr lang="ru-RU" sz="2400" dirty="0" smtClean="0"/>
              <a:t>СРЗНАЧЕСЛИМН</a:t>
            </a:r>
          </a:p>
          <a:p>
            <a:r>
              <a:rPr lang="ru-RU" sz="2400" dirty="0" smtClean="0"/>
              <a:t>СЧЕТ</a:t>
            </a:r>
          </a:p>
          <a:p>
            <a:r>
              <a:rPr lang="ru-RU" sz="2400" dirty="0" smtClean="0"/>
              <a:t>СЧЕТЕСЛИ</a:t>
            </a:r>
          </a:p>
          <a:p>
            <a:r>
              <a:rPr lang="ru-RU" sz="2400" dirty="0" smtClean="0"/>
              <a:t>СЧЕТЕСЛИМН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75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1"/>
          </p:nvPr>
        </p:nvSpPr>
        <p:spPr>
          <a:xfrm>
            <a:off x="476250" y="1541463"/>
            <a:ext cx="8229600" cy="9159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/>
              <a:t>Вычисления в </a:t>
            </a:r>
            <a:r>
              <a:rPr lang="ru-RU" sz="2800" dirty="0" smtClean="0"/>
              <a:t>ЭТ осуществляются </a:t>
            </a:r>
            <a:r>
              <a:rPr lang="ru-RU" sz="2800" dirty="0"/>
              <a:t>при помощи формул. </a:t>
            </a:r>
            <a:endParaRPr lang="ru-RU" sz="25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609600" y="2864525"/>
            <a:ext cx="79629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/>
              <a:t>Формула может включать в себя:</a:t>
            </a:r>
          </a:p>
          <a:p>
            <a:r>
              <a:rPr lang="ru-RU" sz="2600" b="1" dirty="0" smtClean="0"/>
              <a:t>           * знаки арифметических действий: + - * /</a:t>
            </a:r>
          </a:p>
          <a:p>
            <a:r>
              <a:rPr lang="ru-RU" sz="2600" b="1" dirty="0" smtClean="0"/>
              <a:t>           * числа</a:t>
            </a:r>
          </a:p>
          <a:p>
            <a:r>
              <a:rPr lang="ru-RU" sz="2600" b="1" dirty="0" smtClean="0"/>
              <a:t>           * адреса ячеек</a:t>
            </a:r>
          </a:p>
          <a:p>
            <a:pPr marL="457200" indent="-457200">
              <a:buFont typeface="Arial" charset="0"/>
              <a:buChar char="•"/>
            </a:pPr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49754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5775" y="274469"/>
            <a:ext cx="81343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Ввод формулы всегда начинается с символа </a:t>
            </a:r>
            <a:r>
              <a:rPr lang="ru-RU" sz="2800" b="1" dirty="0" smtClean="0"/>
              <a:t>«=». </a:t>
            </a:r>
            <a:r>
              <a:rPr lang="ru-RU" sz="2800" dirty="0" smtClean="0"/>
              <a:t>Далее – числа или ссылки на ячейки.</a:t>
            </a: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228576"/>
            <a:ext cx="7353300" cy="398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85775" y="5444353"/>
            <a:ext cx="8134350" cy="934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400" b="1" dirty="0"/>
              <a:t>Ссылки</a:t>
            </a:r>
            <a:r>
              <a:rPr lang="ru-RU" sz="2400" dirty="0"/>
              <a:t> – адреса </a:t>
            </a:r>
            <a:r>
              <a:rPr lang="ru-RU" sz="2400" dirty="0" smtClean="0"/>
              <a:t>ячеек, </a:t>
            </a:r>
            <a:r>
              <a:rPr lang="ru-RU" sz="2400" dirty="0"/>
              <a:t>содержимое которых используется в вычислениях. </a:t>
            </a:r>
          </a:p>
        </p:txBody>
      </p:sp>
    </p:spTree>
    <p:extLst>
      <p:ext uri="{BB962C8B-B14F-4D97-AF65-F5344CB8AC3E}">
        <p14:creationId xmlns:p14="http://schemas.microsoft.com/office/powerpoint/2010/main" val="154784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1212"/>
          </a:xfrm>
        </p:spPr>
        <p:txBody>
          <a:bodyPr>
            <a:normAutofit/>
          </a:bodyPr>
          <a:lstStyle/>
          <a:p>
            <a:r>
              <a:rPr lang="ru-RU" sz="2800" dirty="0"/>
              <a:t>Относительные и абсолютные ссылки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7700" y="1426339"/>
            <a:ext cx="809625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500" dirty="0"/>
              <a:t>Ссылки в </a:t>
            </a:r>
            <a:r>
              <a:rPr lang="ru-RU" sz="2500" b="1" dirty="0" err="1"/>
              <a:t>Excel</a:t>
            </a:r>
            <a:r>
              <a:rPr lang="ru-RU" sz="2500" b="1" dirty="0"/>
              <a:t> </a:t>
            </a:r>
            <a:r>
              <a:rPr lang="ru-RU" sz="2500" dirty="0"/>
              <a:t>бывают трех типов: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500" dirty="0"/>
              <a:t>Относительные ссылки; например, </a:t>
            </a:r>
            <a:r>
              <a:rPr lang="ru-RU" sz="2500" b="1" dirty="0"/>
              <a:t>A1</a:t>
            </a:r>
            <a:r>
              <a:rPr lang="ru-RU" sz="2500" dirty="0"/>
              <a:t>;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500" dirty="0"/>
              <a:t>Абсолютные ссылки; например, </a:t>
            </a:r>
            <a:r>
              <a:rPr lang="ru-RU" sz="2500" b="1" dirty="0"/>
              <a:t>$A$1</a:t>
            </a:r>
            <a:r>
              <a:rPr lang="ru-RU" sz="2500" dirty="0"/>
              <a:t>;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500" dirty="0"/>
              <a:t>Смешанные ссылки; например</a:t>
            </a:r>
            <a:r>
              <a:rPr lang="ru-RU" sz="2500" b="1" dirty="0"/>
              <a:t>, $A1 или A$1 </a:t>
            </a:r>
            <a:r>
              <a:rPr lang="ru-RU" sz="2500" dirty="0"/>
              <a:t>(они наполовину относительные, наполовину абсолютные).</a:t>
            </a:r>
          </a:p>
        </p:txBody>
      </p:sp>
    </p:spTree>
    <p:extLst>
      <p:ext uri="{BB962C8B-B14F-4D97-AF65-F5344CB8AC3E}">
        <p14:creationId xmlns:p14="http://schemas.microsoft.com/office/powerpoint/2010/main" val="281389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599" y="1876604"/>
            <a:ext cx="4724401" cy="4095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323850"/>
            <a:ext cx="7258050" cy="781050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Относительные </a:t>
            </a:r>
            <a:r>
              <a:rPr lang="ru-RU" sz="2800" dirty="0" smtClean="0"/>
              <a:t>ссылки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16778" y="1452086"/>
            <a:ext cx="39647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ru-RU" sz="2400" b="1" spc="-30" dirty="0" smtClean="0"/>
              <a:t>Относительная ссылка </a:t>
            </a:r>
            <a:r>
              <a:rPr lang="ru-RU" sz="2400" spc="-30" dirty="0" smtClean="0"/>
              <a:t>– </a:t>
            </a:r>
            <a:r>
              <a:rPr lang="ru-RU" sz="2400" spc="-10" dirty="0" smtClean="0"/>
              <a:t>автоматически изменяющаяся при копировании формулы</a:t>
            </a:r>
            <a:endParaRPr lang="ru-RU" sz="2400" spc="-10" dirty="0"/>
          </a:p>
        </p:txBody>
      </p:sp>
    </p:spTree>
    <p:extLst>
      <p:ext uri="{BB962C8B-B14F-4D97-AF65-F5344CB8AC3E}">
        <p14:creationId xmlns:p14="http://schemas.microsoft.com/office/powerpoint/2010/main" val="190907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495300"/>
            <a:ext cx="8229600" cy="8021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800" dirty="0" smtClean="0">
                <a:solidFill>
                  <a:srgbClr val="800000"/>
                </a:solidFill>
              </a:rPr>
              <a:t>Пример: </a:t>
            </a:r>
            <a:r>
              <a:rPr lang="ru-RU" sz="2800" dirty="0" smtClean="0"/>
              <a:t>копирование при помощи маркера </a:t>
            </a:r>
            <a:r>
              <a:rPr lang="ru-RU" sz="2800" dirty="0" err="1" smtClean="0"/>
              <a:t>автозаполнения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4350" y="1497181"/>
            <a:ext cx="8305800" cy="2113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5000"/>
              </a:lnSpc>
            </a:pPr>
            <a:r>
              <a:rPr lang="ru-RU" sz="2500" dirty="0"/>
              <a:t>Чтобы </a:t>
            </a:r>
            <a:r>
              <a:rPr lang="ru-RU" sz="2500" dirty="0" smtClean="0"/>
              <a:t>скопировать текущую ячейку с формулой </a:t>
            </a:r>
            <a:r>
              <a:rPr lang="ru-RU" sz="2500" dirty="0"/>
              <a:t>(выделенный диапазон) вместе с содержимым, следует навести указатель мыши на </a:t>
            </a:r>
            <a:r>
              <a:rPr lang="ru-RU" sz="2500" b="1" dirty="0" smtClean="0"/>
              <a:t>маркер </a:t>
            </a:r>
            <a:r>
              <a:rPr lang="ru-RU" sz="2500" b="1" dirty="0" err="1" smtClean="0"/>
              <a:t>автозаполнения</a:t>
            </a:r>
            <a:r>
              <a:rPr lang="ru-RU" sz="2500" dirty="0" smtClean="0"/>
              <a:t>.</a:t>
            </a:r>
            <a:endParaRPr lang="ru-RU" sz="25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286" y="3596429"/>
            <a:ext cx="3186113" cy="2819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995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020" y="476250"/>
            <a:ext cx="8183880" cy="874600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ru-RU" sz="2750" dirty="0">
                <a:solidFill>
                  <a:srgbClr val="800000"/>
                </a:solidFill>
              </a:rPr>
              <a:t>Пример: </a:t>
            </a:r>
            <a:r>
              <a:rPr lang="ru-RU" sz="2750" dirty="0"/>
              <a:t>копирование при помощи маркера </a:t>
            </a:r>
            <a:r>
              <a:rPr lang="ru-RU" sz="2750" dirty="0" err="1"/>
              <a:t>автозаполнения</a:t>
            </a:r>
            <a:endParaRPr lang="ru-RU" sz="275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7700" y="1527542"/>
            <a:ext cx="7543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500" dirty="0" smtClean="0"/>
              <a:t>Указатель мыши </a:t>
            </a:r>
            <a:r>
              <a:rPr lang="ru-RU" sz="2500" dirty="0"/>
              <a:t>примет вид </a:t>
            </a:r>
            <a:r>
              <a:rPr lang="ru-RU" sz="2500" dirty="0" smtClean="0"/>
              <a:t>стрелки. </a:t>
            </a:r>
            <a:r>
              <a:rPr lang="ru-RU" sz="2500" dirty="0"/>
              <a:t>Теперь ячейку можно </a:t>
            </a:r>
            <a:r>
              <a:rPr lang="ru-RU" sz="2500" dirty="0" smtClean="0"/>
              <a:t>скопировать </a:t>
            </a:r>
            <a:r>
              <a:rPr lang="ru-RU" sz="2500" dirty="0"/>
              <a:t>в </a:t>
            </a:r>
            <a:r>
              <a:rPr lang="ru-RU" sz="2500" dirty="0" smtClean="0"/>
              <a:t>нужном направлении </a:t>
            </a:r>
            <a:endParaRPr lang="ru-RU" sz="25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791" y="2675066"/>
            <a:ext cx="5450417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958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84860"/>
          </a:xfrm>
        </p:spPr>
        <p:txBody>
          <a:bodyPr>
            <a:noAutofit/>
          </a:bodyPr>
          <a:lstStyle/>
          <a:p>
            <a:r>
              <a:rPr lang="ru-RU" sz="3800" dirty="0" smtClean="0">
                <a:solidFill>
                  <a:srgbClr val="C00000"/>
                </a:solidFill>
              </a:rPr>
              <a:t>?</a:t>
            </a:r>
            <a:r>
              <a:rPr lang="ru-RU" sz="3300" dirty="0" smtClean="0">
                <a:solidFill>
                  <a:srgbClr val="C00000"/>
                </a:solidFill>
              </a:rPr>
              <a:t>  </a:t>
            </a:r>
            <a:r>
              <a:rPr lang="ru-RU" sz="2400" dirty="0" smtClean="0"/>
              <a:t>В каких случаях можно использовать копирование формул?</a:t>
            </a:r>
            <a:endParaRPr lang="ru-RU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1562101"/>
            <a:ext cx="5886450" cy="3467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68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096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Абсолютные </a:t>
            </a:r>
            <a:r>
              <a:rPr lang="ru-RU" sz="2800" dirty="0"/>
              <a:t>ссылки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1085850"/>
            <a:ext cx="5295899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7650" y="3566458"/>
            <a:ext cx="3600450" cy="2076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300" dirty="0"/>
              <a:t>Абсолютные ссылки в формулах используются для указания </a:t>
            </a:r>
            <a:r>
              <a:rPr lang="ru-RU" sz="2300" b="1" dirty="0"/>
              <a:t>фиксированного адреса ячейки</a:t>
            </a:r>
            <a:r>
              <a:rPr lang="ru-RU" sz="2300" dirty="0"/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7650" y="1259354"/>
            <a:ext cx="3600450" cy="1672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300" b="1" dirty="0" smtClean="0"/>
              <a:t>Абсолютная ссылка </a:t>
            </a:r>
            <a:r>
              <a:rPr lang="ru-RU" sz="2300" dirty="0" smtClean="0"/>
              <a:t>– не изменяющаяся при копировании формулы ссылка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8010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В этом файле Вы сделаете свою презентацию">
  <a:themeElements>
    <a:clrScheme name="Specialist">
      <a:dk1>
        <a:srgbClr val="000000"/>
      </a:dk1>
      <a:lt1>
        <a:srgbClr val="FFFFFF"/>
      </a:lt1>
      <a:dk2>
        <a:srgbClr val="002346"/>
      </a:dk2>
      <a:lt2>
        <a:srgbClr val="C1E3FF"/>
      </a:lt2>
      <a:accent1>
        <a:srgbClr val="004587"/>
      </a:accent1>
      <a:accent2>
        <a:srgbClr val="008776"/>
      </a:accent2>
      <a:accent3>
        <a:srgbClr val="010087"/>
      </a:accent3>
      <a:accent4>
        <a:srgbClr val="5583AF"/>
      </a:accent4>
      <a:accent5>
        <a:srgbClr val="55AFA4"/>
      </a:accent5>
      <a:accent6>
        <a:srgbClr val="5655AF"/>
      </a:accent6>
      <a:hlink>
        <a:srgbClr val="7F7F7F"/>
      </a:hlink>
      <a:folHlink>
        <a:srgbClr val="7F7F7F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8A058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5914F"/>
        </a:accent6>
        <a:hlink>
          <a:srgbClr val="C40505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Аспект">
  <a:themeElements>
    <a:clrScheme name="Другая 3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00009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 этом файле Вы сделаете свою презентацию</Template>
  <TotalTime>0</TotalTime>
  <Words>264</Words>
  <Application>Microsoft Office PowerPoint</Application>
  <PresentationFormat>Экран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В этом файле Вы сделаете свою презентацию</vt:lpstr>
      <vt:lpstr>Аспект</vt:lpstr>
      <vt:lpstr>Вычисления в электронных таблицах</vt:lpstr>
      <vt:lpstr>Презентация PowerPoint</vt:lpstr>
      <vt:lpstr>Презентация PowerPoint</vt:lpstr>
      <vt:lpstr>Относительные и абсолютные ссылки</vt:lpstr>
      <vt:lpstr>Относительные ссылки</vt:lpstr>
      <vt:lpstr>Пример: копирование при помощи маркера автозаполнения</vt:lpstr>
      <vt:lpstr>Пример: копирование при помощи маркера автозаполнения</vt:lpstr>
      <vt:lpstr>?  В каких случаях можно использовать копирование формул?</vt:lpstr>
      <vt:lpstr>Абсолютные ссылки</vt:lpstr>
      <vt:lpstr>Функции. Мастер функций</vt:lpstr>
      <vt:lpstr>Функции. Виды функций.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2012-07-30T16:44:07Z</dcterms:created>
  <dcterms:modified xsi:type="dcterms:W3CDTF">2021-02-11T07:57:12Z</dcterms:modified>
</cp:coreProperties>
</file>