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>
        <p:scale>
          <a:sx n="95" d="100"/>
          <a:sy n="95" d="100"/>
        </p:scale>
        <p:origin x="-2010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C84B8E-8DD0-48DE-A387-168104EE4AC6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E2D246-E199-45AD-8983-394F9DB4A335}">
      <dgm:prSet phldrT="[Текст]"/>
      <dgm:spPr/>
      <dgm:t>
        <a:bodyPr anchor="ctr"/>
        <a:lstStyle/>
        <a:p>
          <a:r>
            <a:rPr lang="ru-RU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/>
              <a:ea typeface="Calibri"/>
              <a:cs typeface="Times New Roman"/>
            </a:rPr>
            <a:t>Этап 1. Сроки: 15-30 августа 2021 г. </a:t>
          </a:r>
          <a:endParaRPr lang="ru-RU" dirty="0"/>
        </a:p>
      </dgm:t>
    </dgm:pt>
    <dgm:pt modelId="{D4968216-D715-4855-A6B3-283CD3EC82A0}" type="parTrans" cxnId="{86B5B5A2-AA16-4091-B933-76A3190A8752}">
      <dgm:prSet/>
      <dgm:spPr/>
      <dgm:t>
        <a:bodyPr/>
        <a:lstStyle/>
        <a:p>
          <a:endParaRPr lang="ru-RU"/>
        </a:p>
      </dgm:t>
    </dgm:pt>
    <dgm:pt modelId="{54AC5207-2527-4B5B-85A6-B68765A0F05B}" type="sibTrans" cxnId="{86B5B5A2-AA16-4091-B933-76A3190A8752}">
      <dgm:prSet/>
      <dgm:spPr/>
      <dgm:t>
        <a:bodyPr/>
        <a:lstStyle/>
        <a:p>
          <a:endParaRPr lang="ru-RU"/>
        </a:p>
      </dgm:t>
    </dgm:pt>
    <dgm:pt modelId="{98A53A1F-1518-4CC0-8719-9575C4D2455A}">
      <dgm:prSet phldrT="[Текст]"/>
      <dgm:spPr/>
      <dgm:t>
        <a:bodyPr anchor="ctr"/>
        <a:lstStyle/>
        <a:p>
          <a:r>
            <a:rPr lang="ru-RU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/>
              <a:ea typeface="Calibri"/>
              <a:cs typeface="Times New Roman"/>
            </a:rPr>
            <a:t>презентация и обсуждение проекта;</a:t>
          </a:r>
          <a:endParaRPr lang="ru-RU" dirty="0"/>
        </a:p>
      </dgm:t>
    </dgm:pt>
    <dgm:pt modelId="{CD470EE6-958D-4D6B-937F-DB3E816F0392}" type="parTrans" cxnId="{F3D127A6-385C-4116-96F0-9BD3C8C88288}">
      <dgm:prSet/>
      <dgm:spPr/>
      <dgm:t>
        <a:bodyPr/>
        <a:lstStyle/>
        <a:p>
          <a:endParaRPr lang="ru-RU"/>
        </a:p>
      </dgm:t>
    </dgm:pt>
    <dgm:pt modelId="{13C0E7C7-047B-43DE-826D-1EE136CB15D3}" type="sibTrans" cxnId="{F3D127A6-385C-4116-96F0-9BD3C8C88288}">
      <dgm:prSet/>
      <dgm:spPr/>
      <dgm:t>
        <a:bodyPr/>
        <a:lstStyle/>
        <a:p>
          <a:endParaRPr lang="ru-RU"/>
        </a:p>
      </dgm:t>
    </dgm:pt>
    <dgm:pt modelId="{EDA74BE0-32B4-493C-8BEF-E8C6A6DC5E0E}">
      <dgm:prSet phldrT="[Текст]"/>
      <dgm:spPr/>
      <dgm:t>
        <a:bodyPr/>
        <a:lstStyle/>
        <a:p>
          <a:r>
            <a:rPr lang="ru-RU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/>
              <a:ea typeface="Calibri"/>
              <a:cs typeface="Times New Roman"/>
            </a:rPr>
            <a:t>Этап 2. Сроки: август-ноябрь 2021 г.</a:t>
          </a:r>
          <a:endParaRPr lang="ru-RU" dirty="0"/>
        </a:p>
      </dgm:t>
    </dgm:pt>
    <dgm:pt modelId="{C981D77B-55AA-44CD-9229-8F55324D68A5}" type="parTrans" cxnId="{58A9C800-756A-4DE7-95F7-698421A4B53D}">
      <dgm:prSet/>
      <dgm:spPr/>
      <dgm:t>
        <a:bodyPr/>
        <a:lstStyle/>
        <a:p>
          <a:endParaRPr lang="ru-RU"/>
        </a:p>
      </dgm:t>
    </dgm:pt>
    <dgm:pt modelId="{7C4FFF88-47E8-4A0B-B078-C059638F652A}" type="sibTrans" cxnId="{58A9C800-756A-4DE7-95F7-698421A4B53D}">
      <dgm:prSet/>
      <dgm:spPr/>
      <dgm:t>
        <a:bodyPr/>
        <a:lstStyle/>
        <a:p>
          <a:endParaRPr lang="ru-RU"/>
        </a:p>
      </dgm:t>
    </dgm:pt>
    <dgm:pt modelId="{22531216-AD2D-4D72-84C2-8D8CE9B4EEC2}">
      <dgm:prSet phldrT="[Текст]"/>
      <dgm:spPr/>
      <dgm:t>
        <a:bodyPr/>
        <a:lstStyle/>
        <a:p>
          <a:r>
            <a:rPr lang="ru-RU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/>
              <a:ea typeface="Calibri"/>
              <a:cs typeface="Times New Roman"/>
            </a:rPr>
            <a:t>повышение квалификации педагогов и руководящих работников школы по направлениям проекта; </a:t>
          </a:r>
          <a:endParaRPr lang="ru-RU" dirty="0"/>
        </a:p>
      </dgm:t>
    </dgm:pt>
    <dgm:pt modelId="{D2C3447B-7D39-4FFD-825B-FD7D91F3F3B3}" type="parTrans" cxnId="{E2FC9331-60A2-4F0A-8F39-2BB15A95F5FB}">
      <dgm:prSet/>
      <dgm:spPr/>
      <dgm:t>
        <a:bodyPr/>
        <a:lstStyle/>
        <a:p>
          <a:endParaRPr lang="ru-RU"/>
        </a:p>
      </dgm:t>
    </dgm:pt>
    <dgm:pt modelId="{6568E253-1AA5-48A3-B211-D6E2E2D998DE}" type="sibTrans" cxnId="{E2FC9331-60A2-4F0A-8F39-2BB15A95F5FB}">
      <dgm:prSet/>
      <dgm:spPr/>
      <dgm:t>
        <a:bodyPr/>
        <a:lstStyle/>
        <a:p>
          <a:endParaRPr lang="ru-RU"/>
        </a:p>
      </dgm:t>
    </dgm:pt>
    <dgm:pt modelId="{C08E8141-F1A5-4ECA-B225-7DB6F9D0A0F8}">
      <dgm:prSet phldrT="[Текст]"/>
      <dgm:spPr/>
      <dgm:t>
        <a:bodyPr anchor="ctr"/>
        <a:lstStyle/>
        <a:p>
          <a:r>
            <a:rPr lang="ru-RU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/>
              <a:ea typeface="Calibri"/>
            </a:rPr>
            <a:t>Этап 3. Сроки: 25 октября – 30 ноября 2021 г. </a:t>
          </a:r>
          <a:endParaRPr lang="ru-RU" dirty="0"/>
        </a:p>
      </dgm:t>
    </dgm:pt>
    <dgm:pt modelId="{C634AFD7-E5A1-4287-983D-F43B94079A5D}" type="parTrans" cxnId="{A190B45E-F0FB-456A-9B35-90E1035F030A}">
      <dgm:prSet/>
      <dgm:spPr/>
      <dgm:t>
        <a:bodyPr/>
        <a:lstStyle/>
        <a:p>
          <a:endParaRPr lang="ru-RU"/>
        </a:p>
      </dgm:t>
    </dgm:pt>
    <dgm:pt modelId="{DB6A4DA9-ED1C-4378-988F-C56E2CB4062F}" type="sibTrans" cxnId="{A190B45E-F0FB-456A-9B35-90E1035F030A}">
      <dgm:prSet/>
      <dgm:spPr/>
      <dgm:t>
        <a:bodyPr/>
        <a:lstStyle/>
        <a:p>
          <a:endParaRPr lang="ru-RU"/>
        </a:p>
      </dgm:t>
    </dgm:pt>
    <dgm:pt modelId="{4A7F48C1-B631-4E2E-922C-311ED81BB7C2}">
      <dgm:prSet phldrT="[Текст]"/>
      <dgm:spPr/>
      <dgm:t>
        <a:bodyPr anchor="ctr"/>
        <a:lstStyle/>
        <a:p>
          <a:r>
            <a:rPr lang="ru-RU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/>
              <a:ea typeface="Calibri"/>
            </a:rPr>
            <a:t>обсуждение и утверждение плана дальнейшего развития проекта.</a:t>
          </a:r>
          <a:endParaRPr lang="ru-RU" dirty="0"/>
        </a:p>
      </dgm:t>
    </dgm:pt>
    <dgm:pt modelId="{40807829-F357-45DB-85D6-FC4E2CDD8413}" type="parTrans" cxnId="{4F078184-1B0A-482E-9823-3E6C45F0A293}">
      <dgm:prSet/>
      <dgm:spPr/>
      <dgm:t>
        <a:bodyPr/>
        <a:lstStyle/>
        <a:p>
          <a:endParaRPr lang="ru-RU"/>
        </a:p>
      </dgm:t>
    </dgm:pt>
    <dgm:pt modelId="{9312A718-453B-4D89-A208-43CB87FC465C}" type="sibTrans" cxnId="{4F078184-1B0A-482E-9823-3E6C45F0A293}">
      <dgm:prSet/>
      <dgm:spPr/>
      <dgm:t>
        <a:bodyPr/>
        <a:lstStyle/>
        <a:p>
          <a:endParaRPr lang="ru-RU"/>
        </a:p>
      </dgm:t>
    </dgm:pt>
    <dgm:pt modelId="{5D210351-BAC6-427A-8D56-DA9C1D1C52E8}">
      <dgm:prSet phldrT="[Текст]"/>
      <dgm:spPr/>
      <dgm:t>
        <a:bodyPr/>
        <a:lstStyle/>
        <a:p>
          <a:r>
            <a:rPr lang="ru-RU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/>
              <a:ea typeface="Calibri"/>
              <a:cs typeface="Times New Roman"/>
            </a:rPr>
            <a:t>диагностика учебной мотивации, реализация мероприятий проекта;</a:t>
          </a:r>
          <a:endParaRPr lang="ru-RU" dirty="0"/>
        </a:p>
      </dgm:t>
    </dgm:pt>
    <dgm:pt modelId="{7082B92D-1329-4B0B-94D8-66E4DA9040F3}" type="parTrans" cxnId="{27F1BCA5-B984-4781-B4D8-DCD1402DF15D}">
      <dgm:prSet/>
      <dgm:spPr/>
      <dgm:t>
        <a:bodyPr/>
        <a:lstStyle/>
        <a:p>
          <a:endParaRPr lang="ru-RU"/>
        </a:p>
      </dgm:t>
    </dgm:pt>
    <dgm:pt modelId="{6B21FF96-EF02-41BC-9A11-759E9FEB5042}" type="sibTrans" cxnId="{27F1BCA5-B984-4781-B4D8-DCD1402DF15D}">
      <dgm:prSet/>
      <dgm:spPr/>
      <dgm:t>
        <a:bodyPr/>
        <a:lstStyle/>
        <a:p>
          <a:endParaRPr lang="ru-RU"/>
        </a:p>
      </dgm:t>
    </dgm:pt>
    <dgm:pt modelId="{42693DE8-6DD4-4F69-8BBD-AD876172903A}" type="pres">
      <dgm:prSet presAssocID="{EFC84B8E-8DD0-48DE-A387-168104EE4AC6}" presName="linear" presStyleCnt="0">
        <dgm:presLayoutVars>
          <dgm:dir/>
          <dgm:resizeHandles val="exact"/>
        </dgm:presLayoutVars>
      </dgm:prSet>
      <dgm:spPr/>
    </dgm:pt>
    <dgm:pt modelId="{FF47CF90-2547-4338-B40E-77CA78F184CE}" type="pres">
      <dgm:prSet presAssocID="{8DE2D246-E199-45AD-8983-394F9DB4A335}" presName="comp" presStyleCnt="0"/>
      <dgm:spPr/>
    </dgm:pt>
    <dgm:pt modelId="{71DF72E3-7EE7-4FFC-A0AF-C522EF90A5A2}" type="pres">
      <dgm:prSet presAssocID="{8DE2D246-E199-45AD-8983-394F9DB4A335}" presName="box" presStyleLbl="node1" presStyleIdx="0" presStyleCnt="3"/>
      <dgm:spPr/>
      <dgm:t>
        <a:bodyPr/>
        <a:lstStyle/>
        <a:p>
          <a:endParaRPr lang="ru-RU"/>
        </a:p>
      </dgm:t>
    </dgm:pt>
    <dgm:pt modelId="{D92EC8A5-AB40-469C-9BE7-ACD650FCDB8F}" type="pres">
      <dgm:prSet presAssocID="{8DE2D246-E199-45AD-8983-394F9DB4A335}" presName="img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F8632B38-E077-465A-9153-FD9F2F868A4F}" type="pres">
      <dgm:prSet presAssocID="{8DE2D246-E199-45AD-8983-394F9DB4A335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88FC18-D816-4A22-8B39-5EBE041B4E0A}" type="pres">
      <dgm:prSet presAssocID="{54AC5207-2527-4B5B-85A6-B68765A0F05B}" presName="spacer" presStyleCnt="0"/>
      <dgm:spPr/>
    </dgm:pt>
    <dgm:pt modelId="{582A11F3-4524-4FB5-BFD2-1D3DDDC7A746}" type="pres">
      <dgm:prSet presAssocID="{EDA74BE0-32B4-493C-8BEF-E8C6A6DC5E0E}" presName="comp" presStyleCnt="0"/>
      <dgm:spPr/>
    </dgm:pt>
    <dgm:pt modelId="{2D5980E8-C7A7-4608-9C21-7ED34CB6B7D5}" type="pres">
      <dgm:prSet presAssocID="{EDA74BE0-32B4-493C-8BEF-E8C6A6DC5E0E}" presName="box" presStyleLbl="node1" presStyleIdx="1" presStyleCnt="3"/>
      <dgm:spPr/>
      <dgm:t>
        <a:bodyPr/>
        <a:lstStyle/>
        <a:p>
          <a:endParaRPr lang="ru-RU"/>
        </a:p>
      </dgm:t>
    </dgm:pt>
    <dgm:pt modelId="{473E3A3B-5AB7-49C5-B22E-ECEF0FA4B773}" type="pres">
      <dgm:prSet presAssocID="{EDA74BE0-32B4-493C-8BEF-E8C6A6DC5E0E}" presName="img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71FCD008-DEDD-465C-A63F-1973389EBDAE}" type="pres">
      <dgm:prSet presAssocID="{EDA74BE0-32B4-493C-8BEF-E8C6A6DC5E0E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3752BF-09DE-4C02-92CE-56F2211C34ED}" type="pres">
      <dgm:prSet presAssocID="{7C4FFF88-47E8-4A0B-B078-C059638F652A}" presName="spacer" presStyleCnt="0"/>
      <dgm:spPr/>
    </dgm:pt>
    <dgm:pt modelId="{4B9DCF0F-FB43-4A6E-BF30-4E550F158D78}" type="pres">
      <dgm:prSet presAssocID="{C08E8141-F1A5-4ECA-B225-7DB6F9D0A0F8}" presName="comp" presStyleCnt="0"/>
      <dgm:spPr/>
    </dgm:pt>
    <dgm:pt modelId="{9A94CEA6-6F77-479C-AF35-D16BBF8291B6}" type="pres">
      <dgm:prSet presAssocID="{C08E8141-F1A5-4ECA-B225-7DB6F9D0A0F8}" presName="box" presStyleLbl="node1" presStyleIdx="2" presStyleCnt="3"/>
      <dgm:spPr/>
      <dgm:t>
        <a:bodyPr/>
        <a:lstStyle/>
        <a:p>
          <a:endParaRPr lang="ru-RU"/>
        </a:p>
      </dgm:t>
    </dgm:pt>
    <dgm:pt modelId="{D9F1C3BC-CA0F-454E-9E65-2E869131BD90}" type="pres">
      <dgm:prSet presAssocID="{C08E8141-F1A5-4ECA-B225-7DB6F9D0A0F8}" presName="img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E3FBCF06-E6CB-439D-B122-40E44F8E531F}" type="pres">
      <dgm:prSet presAssocID="{C08E8141-F1A5-4ECA-B225-7DB6F9D0A0F8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16E97E-59C3-41B2-8F3E-E6A45C08955D}" type="presOf" srcId="{4A7F48C1-B631-4E2E-922C-311ED81BB7C2}" destId="{E3FBCF06-E6CB-439D-B122-40E44F8E531F}" srcOrd="1" destOrd="1" presId="urn:microsoft.com/office/officeart/2005/8/layout/vList4"/>
    <dgm:cxn modelId="{27F1BCA5-B984-4781-B4D8-DCD1402DF15D}" srcId="{EDA74BE0-32B4-493C-8BEF-E8C6A6DC5E0E}" destId="{5D210351-BAC6-427A-8D56-DA9C1D1C52E8}" srcOrd="1" destOrd="0" parTransId="{7082B92D-1329-4B0B-94D8-66E4DA9040F3}" sibTransId="{6B21FF96-EF02-41BC-9A11-759E9FEB5042}"/>
    <dgm:cxn modelId="{1D9C48FE-E923-4D64-B07B-A4EC690A77F9}" type="presOf" srcId="{22531216-AD2D-4D72-84C2-8D8CE9B4EEC2}" destId="{2D5980E8-C7A7-4608-9C21-7ED34CB6B7D5}" srcOrd="0" destOrd="1" presId="urn:microsoft.com/office/officeart/2005/8/layout/vList4"/>
    <dgm:cxn modelId="{091E8B59-D839-4100-81E0-0B9AE3C621CC}" type="presOf" srcId="{C08E8141-F1A5-4ECA-B225-7DB6F9D0A0F8}" destId="{E3FBCF06-E6CB-439D-B122-40E44F8E531F}" srcOrd="1" destOrd="0" presId="urn:microsoft.com/office/officeart/2005/8/layout/vList4"/>
    <dgm:cxn modelId="{5CEA186C-F3FD-4D82-B053-8BE1EDCAD2EF}" type="presOf" srcId="{5D210351-BAC6-427A-8D56-DA9C1D1C52E8}" destId="{71FCD008-DEDD-465C-A63F-1973389EBDAE}" srcOrd="1" destOrd="2" presId="urn:microsoft.com/office/officeart/2005/8/layout/vList4"/>
    <dgm:cxn modelId="{4C9EA158-8331-478A-94DB-0CA19891F5DA}" type="presOf" srcId="{8DE2D246-E199-45AD-8983-394F9DB4A335}" destId="{71DF72E3-7EE7-4FFC-A0AF-C522EF90A5A2}" srcOrd="0" destOrd="0" presId="urn:microsoft.com/office/officeart/2005/8/layout/vList4"/>
    <dgm:cxn modelId="{E2FC9331-60A2-4F0A-8F39-2BB15A95F5FB}" srcId="{EDA74BE0-32B4-493C-8BEF-E8C6A6DC5E0E}" destId="{22531216-AD2D-4D72-84C2-8D8CE9B4EEC2}" srcOrd="0" destOrd="0" parTransId="{D2C3447B-7D39-4FFD-825B-FD7D91F3F3B3}" sibTransId="{6568E253-1AA5-48A3-B211-D6E2E2D998DE}"/>
    <dgm:cxn modelId="{F3D127A6-385C-4116-96F0-9BD3C8C88288}" srcId="{8DE2D246-E199-45AD-8983-394F9DB4A335}" destId="{98A53A1F-1518-4CC0-8719-9575C4D2455A}" srcOrd="0" destOrd="0" parTransId="{CD470EE6-958D-4D6B-937F-DB3E816F0392}" sibTransId="{13C0E7C7-047B-43DE-826D-1EE136CB15D3}"/>
    <dgm:cxn modelId="{FC2621E4-FDF9-4BA2-AFFE-A8C3BB9E01A2}" type="presOf" srcId="{98A53A1F-1518-4CC0-8719-9575C4D2455A}" destId="{F8632B38-E077-465A-9153-FD9F2F868A4F}" srcOrd="1" destOrd="1" presId="urn:microsoft.com/office/officeart/2005/8/layout/vList4"/>
    <dgm:cxn modelId="{56ACBDFB-CAC5-4794-910C-AFCDAE91F434}" type="presOf" srcId="{8DE2D246-E199-45AD-8983-394F9DB4A335}" destId="{F8632B38-E077-465A-9153-FD9F2F868A4F}" srcOrd="1" destOrd="0" presId="urn:microsoft.com/office/officeart/2005/8/layout/vList4"/>
    <dgm:cxn modelId="{C71FEBB0-0665-44DB-9762-CA1BC31B32EB}" type="presOf" srcId="{5D210351-BAC6-427A-8D56-DA9C1D1C52E8}" destId="{2D5980E8-C7A7-4608-9C21-7ED34CB6B7D5}" srcOrd="0" destOrd="2" presId="urn:microsoft.com/office/officeart/2005/8/layout/vList4"/>
    <dgm:cxn modelId="{DB840CE0-86BE-4F24-ADD5-F404CD57F1F5}" type="presOf" srcId="{4A7F48C1-B631-4E2E-922C-311ED81BB7C2}" destId="{9A94CEA6-6F77-479C-AF35-D16BBF8291B6}" srcOrd="0" destOrd="1" presId="urn:microsoft.com/office/officeart/2005/8/layout/vList4"/>
    <dgm:cxn modelId="{4F078184-1B0A-482E-9823-3E6C45F0A293}" srcId="{C08E8141-F1A5-4ECA-B225-7DB6F9D0A0F8}" destId="{4A7F48C1-B631-4E2E-922C-311ED81BB7C2}" srcOrd="0" destOrd="0" parTransId="{40807829-F357-45DB-85D6-FC4E2CDD8413}" sibTransId="{9312A718-453B-4D89-A208-43CB87FC465C}"/>
    <dgm:cxn modelId="{9C279EF8-BAC2-4864-A28B-1B64B072E132}" type="presOf" srcId="{EFC84B8E-8DD0-48DE-A387-168104EE4AC6}" destId="{42693DE8-6DD4-4F69-8BBD-AD876172903A}" srcOrd="0" destOrd="0" presId="urn:microsoft.com/office/officeart/2005/8/layout/vList4"/>
    <dgm:cxn modelId="{A190B45E-F0FB-456A-9B35-90E1035F030A}" srcId="{EFC84B8E-8DD0-48DE-A387-168104EE4AC6}" destId="{C08E8141-F1A5-4ECA-B225-7DB6F9D0A0F8}" srcOrd="2" destOrd="0" parTransId="{C634AFD7-E5A1-4287-983D-F43B94079A5D}" sibTransId="{DB6A4DA9-ED1C-4378-988F-C56E2CB4062F}"/>
    <dgm:cxn modelId="{11AB806B-6290-4B82-9EA2-E08EBAFBB1D7}" type="presOf" srcId="{EDA74BE0-32B4-493C-8BEF-E8C6A6DC5E0E}" destId="{71FCD008-DEDD-465C-A63F-1973389EBDAE}" srcOrd="1" destOrd="0" presId="urn:microsoft.com/office/officeart/2005/8/layout/vList4"/>
    <dgm:cxn modelId="{86B5B5A2-AA16-4091-B933-76A3190A8752}" srcId="{EFC84B8E-8DD0-48DE-A387-168104EE4AC6}" destId="{8DE2D246-E199-45AD-8983-394F9DB4A335}" srcOrd="0" destOrd="0" parTransId="{D4968216-D715-4855-A6B3-283CD3EC82A0}" sibTransId="{54AC5207-2527-4B5B-85A6-B68765A0F05B}"/>
    <dgm:cxn modelId="{30D0C629-53F9-4826-B1DA-4EEA02108E2A}" type="presOf" srcId="{C08E8141-F1A5-4ECA-B225-7DB6F9D0A0F8}" destId="{9A94CEA6-6F77-479C-AF35-D16BBF8291B6}" srcOrd="0" destOrd="0" presId="urn:microsoft.com/office/officeart/2005/8/layout/vList4"/>
    <dgm:cxn modelId="{58A9C800-756A-4DE7-95F7-698421A4B53D}" srcId="{EFC84B8E-8DD0-48DE-A387-168104EE4AC6}" destId="{EDA74BE0-32B4-493C-8BEF-E8C6A6DC5E0E}" srcOrd="1" destOrd="0" parTransId="{C981D77B-55AA-44CD-9229-8F55324D68A5}" sibTransId="{7C4FFF88-47E8-4A0B-B078-C059638F652A}"/>
    <dgm:cxn modelId="{5491EDD1-A6DB-46C9-9364-DAD96DC6BE57}" type="presOf" srcId="{22531216-AD2D-4D72-84C2-8D8CE9B4EEC2}" destId="{71FCD008-DEDD-465C-A63F-1973389EBDAE}" srcOrd="1" destOrd="1" presId="urn:microsoft.com/office/officeart/2005/8/layout/vList4"/>
    <dgm:cxn modelId="{BFAE05D4-8838-4F88-AA2F-651D386360AB}" type="presOf" srcId="{EDA74BE0-32B4-493C-8BEF-E8C6A6DC5E0E}" destId="{2D5980E8-C7A7-4608-9C21-7ED34CB6B7D5}" srcOrd="0" destOrd="0" presId="urn:microsoft.com/office/officeart/2005/8/layout/vList4"/>
    <dgm:cxn modelId="{4CFA4883-08DA-48DD-8014-616232D8B3E1}" type="presOf" srcId="{98A53A1F-1518-4CC0-8719-9575C4D2455A}" destId="{71DF72E3-7EE7-4FFC-A0AF-C522EF90A5A2}" srcOrd="0" destOrd="1" presId="urn:microsoft.com/office/officeart/2005/8/layout/vList4"/>
    <dgm:cxn modelId="{4B167373-E329-4883-98DC-684E740B9BFE}" type="presParOf" srcId="{42693DE8-6DD4-4F69-8BBD-AD876172903A}" destId="{FF47CF90-2547-4338-B40E-77CA78F184CE}" srcOrd="0" destOrd="0" presId="urn:microsoft.com/office/officeart/2005/8/layout/vList4"/>
    <dgm:cxn modelId="{EB6B4826-A105-486E-A728-13D623EFB5D6}" type="presParOf" srcId="{FF47CF90-2547-4338-B40E-77CA78F184CE}" destId="{71DF72E3-7EE7-4FFC-A0AF-C522EF90A5A2}" srcOrd="0" destOrd="0" presId="urn:microsoft.com/office/officeart/2005/8/layout/vList4"/>
    <dgm:cxn modelId="{FE06CB24-BD6C-4000-8D62-E5C539F6971C}" type="presParOf" srcId="{FF47CF90-2547-4338-B40E-77CA78F184CE}" destId="{D92EC8A5-AB40-469C-9BE7-ACD650FCDB8F}" srcOrd="1" destOrd="0" presId="urn:microsoft.com/office/officeart/2005/8/layout/vList4"/>
    <dgm:cxn modelId="{34054EF9-CA17-4244-9D25-0DF87A356D4F}" type="presParOf" srcId="{FF47CF90-2547-4338-B40E-77CA78F184CE}" destId="{F8632B38-E077-465A-9153-FD9F2F868A4F}" srcOrd="2" destOrd="0" presId="urn:microsoft.com/office/officeart/2005/8/layout/vList4"/>
    <dgm:cxn modelId="{109A2B80-1375-4C61-9BDD-FC4C00CA003B}" type="presParOf" srcId="{42693DE8-6DD4-4F69-8BBD-AD876172903A}" destId="{7488FC18-D816-4A22-8B39-5EBE041B4E0A}" srcOrd="1" destOrd="0" presId="urn:microsoft.com/office/officeart/2005/8/layout/vList4"/>
    <dgm:cxn modelId="{AC2926D0-BEC2-44BD-91BF-BB9DC49833C5}" type="presParOf" srcId="{42693DE8-6DD4-4F69-8BBD-AD876172903A}" destId="{582A11F3-4524-4FB5-BFD2-1D3DDDC7A746}" srcOrd="2" destOrd="0" presId="urn:microsoft.com/office/officeart/2005/8/layout/vList4"/>
    <dgm:cxn modelId="{44B19ACB-C4FF-4539-AB49-92CE39A83F8E}" type="presParOf" srcId="{582A11F3-4524-4FB5-BFD2-1D3DDDC7A746}" destId="{2D5980E8-C7A7-4608-9C21-7ED34CB6B7D5}" srcOrd="0" destOrd="0" presId="urn:microsoft.com/office/officeart/2005/8/layout/vList4"/>
    <dgm:cxn modelId="{F5D65DB2-FB15-4AFD-85E9-554D821BDDE2}" type="presParOf" srcId="{582A11F3-4524-4FB5-BFD2-1D3DDDC7A746}" destId="{473E3A3B-5AB7-49C5-B22E-ECEF0FA4B773}" srcOrd="1" destOrd="0" presId="urn:microsoft.com/office/officeart/2005/8/layout/vList4"/>
    <dgm:cxn modelId="{57E90A17-5533-45A5-8B02-B1830B70C77D}" type="presParOf" srcId="{582A11F3-4524-4FB5-BFD2-1D3DDDC7A746}" destId="{71FCD008-DEDD-465C-A63F-1973389EBDAE}" srcOrd="2" destOrd="0" presId="urn:microsoft.com/office/officeart/2005/8/layout/vList4"/>
    <dgm:cxn modelId="{D2E26703-BEF3-41D0-98AE-5D31C50FEF78}" type="presParOf" srcId="{42693DE8-6DD4-4F69-8BBD-AD876172903A}" destId="{3B3752BF-09DE-4C02-92CE-56F2211C34ED}" srcOrd="3" destOrd="0" presId="urn:microsoft.com/office/officeart/2005/8/layout/vList4"/>
    <dgm:cxn modelId="{B71C4176-3863-4285-9217-52B72FB6CE2C}" type="presParOf" srcId="{42693DE8-6DD4-4F69-8BBD-AD876172903A}" destId="{4B9DCF0F-FB43-4A6E-BF30-4E550F158D78}" srcOrd="4" destOrd="0" presId="urn:microsoft.com/office/officeart/2005/8/layout/vList4"/>
    <dgm:cxn modelId="{542569AC-D573-422F-9721-C30CF14FEBFC}" type="presParOf" srcId="{4B9DCF0F-FB43-4A6E-BF30-4E550F158D78}" destId="{9A94CEA6-6F77-479C-AF35-D16BBF8291B6}" srcOrd="0" destOrd="0" presId="urn:microsoft.com/office/officeart/2005/8/layout/vList4"/>
    <dgm:cxn modelId="{B8BC92C3-A78B-4742-9A64-AC93E1628F32}" type="presParOf" srcId="{4B9DCF0F-FB43-4A6E-BF30-4E550F158D78}" destId="{D9F1C3BC-CA0F-454E-9E65-2E869131BD90}" srcOrd="1" destOrd="0" presId="urn:microsoft.com/office/officeart/2005/8/layout/vList4"/>
    <dgm:cxn modelId="{29BD2018-730B-41F2-8CC2-D8285909365A}" type="presParOf" srcId="{4B9DCF0F-FB43-4A6E-BF30-4E550F158D78}" destId="{E3FBCF06-E6CB-439D-B122-40E44F8E531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F72E3-7EE7-4FFC-A0AF-C522EF90A5A2}">
      <dsp:nvSpPr>
        <dsp:cNvPr id="0" name=""/>
        <dsp:cNvSpPr/>
      </dsp:nvSpPr>
      <dsp:spPr>
        <a:xfrm>
          <a:off x="0" y="0"/>
          <a:ext cx="7560840" cy="1597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/>
              <a:ea typeface="Calibri"/>
              <a:cs typeface="Times New Roman"/>
            </a:rPr>
            <a:t>Этап 1. Сроки: 15-30 августа 2021 г. </a:t>
          </a:r>
          <a:endParaRPr lang="ru-RU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/>
              <a:ea typeface="Calibri"/>
              <a:cs typeface="Times New Roman"/>
            </a:rPr>
            <a:t>презентация и обсуждение проекта;</a:t>
          </a:r>
          <a:endParaRPr lang="ru-RU" sz="1700" kern="1200" dirty="0"/>
        </a:p>
      </dsp:txBody>
      <dsp:txXfrm>
        <a:off x="1671935" y="0"/>
        <a:ext cx="5888904" cy="1597677"/>
      </dsp:txXfrm>
    </dsp:sp>
    <dsp:sp modelId="{D92EC8A5-AB40-469C-9BE7-ACD650FCDB8F}">
      <dsp:nvSpPr>
        <dsp:cNvPr id="0" name=""/>
        <dsp:cNvSpPr/>
      </dsp:nvSpPr>
      <dsp:spPr>
        <a:xfrm>
          <a:off x="159767" y="159767"/>
          <a:ext cx="1512168" cy="127814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5980E8-C7A7-4608-9C21-7ED34CB6B7D5}">
      <dsp:nvSpPr>
        <dsp:cNvPr id="0" name=""/>
        <dsp:cNvSpPr/>
      </dsp:nvSpPr>
      <dsp:spPr>
        <a:xfrm>
          <a:off x="0" y="1757445"/>
          <a:ext cx="7560840" cy="1597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/>
              <a:ea typeface="Calibri"/>
              <a:cs typeface="Times New Roman"/>
            </a:rPr>
            <a:t>Этап 2. Сроки: август-ноябрь 2021 г.</a:t>
          </a:r>
          <a:endParaRPr lang="ru-RU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/>
              <a:ea typeface="Calibri"/>
              <a:cs typeface="Times New Roman"/>
            </a:rPr>
            <a:t>повышение квалификации педагогов и руководящих работников школы по направлениям проекта; 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/>
              <a:ea typeface="Calibri"/>
              <a:cs typeface="Times New Roman"/>
            </a:rPr>
            <a:t>диагностика учебной мотивации, реализация мероприятий проекта;</a:t>
          </a:r>
          <a:endParaRPr lang="ru-RU" sz="1700" kern="1200" dirty="0"/>
        </a:p>
      </dsp:txBody>
      <dsp:txXfrm>
        <a:off x="1671935" y="1757445"/>
        <a:ext cx="5888904" cy="1597677"/>
      </dsp:txXfrm>
    </dsp:sp>
    <dsp:sp modelId="{473E3A3B-5AB7-49C5-B22E-ECEF0FA4B773}">
      <dsp:nvSpPr>
        <dsp:cNvPr id="0" name=""/>
        <dsp:cNvSpPr/>
      </dsp:nvSpPr>
      <dsp:spPr>
        <a:xfrm>
          <a:off x="159767" y="1917213"/>
          <a:ext cx="1512168" cy="127814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94CEA6-6F77-479C-AF35-D16BBF8291B6}">
      <dsp:nvSpPr>
        <dsp:cNvPr id="0" name=""/>
        <dsp:cNvSpPr/>
      </dsp:nvSpPr>
      <dsp:spPr>
        <a:xfrm>
          <a:off x="0" y="3514890"/>
          <a:ext cx="7560840" cy="15976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/>
              <a:ea typeface="Calibri"/>
            </a:rPr>
            <a:t>Этап 3. Сроки: 25 октября – 30 ноября 2021 г. </a:t>
          </a:r>
          <a:endParaRPr lang="ru-RU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/>
              <a:ea typeface="Calibri"/>
            </a:rPr>
            <a:t>обсуждение и утверждение плана дальнейшего развития проекта.</a:t>
          </a:r>
          <a:endParaRPr lang="ru-RU" sz="1700" kern="1200" dirty="0"/>
        </a:p>
      </dsp:txBody>
      <dsp:txXfrm>
        <a:off x="1671935" y="3514890"/>
        <a:ext cx="5888904" cy="1597677"/>
      </dsp:txXfrm>
    </dsp:sp>
    <dsp:sp modelId="{D9F1C3BC-CA0F-454E-9E65-2E869131BD90}">
      <dsp:nvSpPr>
        <dsp:cNvPr id="0" name=""/>
        <dsp:cNvSpPr/>
      </dsp:nvSpPr>
      <dsp:spPr>
        <a:xfrm>
          <a:off x="159767" y="3674658"/>
          <a:ext cx="1512168" cy="127814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76872"/>
          </a:xfrm>
        </p:spPr>
        <p:txBody>
          <a:bodyPr>
            <a:normAutofit fontScale="90000"/>
          </a:bodyPr>
          <a:lstStyle/>
          <a:p>
            <a:r>
              <a:rPr lang="ru-RU" dirty="0">
                <a:ln>
                  <a:solidFill>
                    <a:schemeClr val="bg1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«Батискаф: </a:t>
            </a: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/>
            </a:r>
            <a:b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Bookman Old Style" pitchFamily="18" charset="0"/>
              </a:rPr>
            </a:b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погружение </a:t>
            </a:r>
            <a:r>
              <a:rPr lang="ru-RU" dirty="0">
                <a:ln>
                  <a:solidFill>
                    <a:schemeClr val="bg1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Bookman Old Style" pitchFamily="18" charset="0"/>
              </a:rPr>
              <a:t>в новую образовательную реальность»</a:t>
            </a:r>
            <a:br>
              <a:rPr lang="ru-RU" dirty="0">
                <a:ln>
                  <a:solidFill>
                    <a:schemeClr val="bg1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Bookman Old Style" pitchFamily="18" charset="0"/>
              </a:rPr>
            </a:br>
            <a:endParaRPr lang="ru-RU" dirty="0">
              <a:ln>
                <a:solidFill>
                  <a:schemeClr val="bg1"/>
                </a:solidFill>
              </a:ln>
              <a:solidFill>
                <a:schemeClr val="accent1">
                  <a:lumMod val="20000"/>
                  <a:lumOff val="8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76872"/>
            <a:ext cx="8229600" cy="42169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Проект </a:t>
            </a:r>
            <a:endParaRPr lang="ru-RU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по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повышению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качества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образования </a:t>
            </a:r>
            <a:endParaRPr lang="ru-RU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и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переходу </a:t>
            </a:r>
            <a:endParaRPr lang="ru-RU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ГБОУ школы № 332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Невского района Санкт-Петербурга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в </a:t>
            </a:r>
            <a:r>
              <a:rPr lang="ru-RU" dirty="0">
                <a:solidFill>
                  <a:schemeClr val="bg1"/>
                </a:solidFill>
                <a:latin typeface="Monotype Corsiva" pitchFamily="66" charset="0"/>
              </a:rPr>
              <a:t>эффективный режим работы</a:t>
            </a:r>
          </a:p>
        </p:txBody>
      </p:sp>
    </p:spTree>
    <p:extLst>
      <p:ext uri="{BB962C8B-B14F-4D97-AF65-F5344CB8AC3E}">
        <p14:creationId xmlns:p14="http://schemas.microsoft.com/office/powerpoint/2010/main" val="171501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400" b="1" spc="100" dirty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Verdana" pitchFamily="34" charset="0"/>
                <a:ea typeface="Verdana" pitchFamily="34" charset="0"/>
              </a:rPr>
              <a:t>Проект позволит:</a:t>
            </a:r>
            <a:r>
              <a:rPr lang="ru-RU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  <a:t/>
            </a:r>
            <a:br>
              <a:rPr lang="ru-RU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</a:rPr>
            </a:br>
            <a:endParaRPr lang="ru-RU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tx1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преодолеть </a:t>
            </a:r>
            <a:r>
              <a:rPr lang="ru-RU" sz="2800" dirty="0">
                <a:latin typeface="Bookman Old Style" pitchFamily="18" charset="0"/>
              </a:rPr>
              <a:t>риски низкой учебной мотивации и учебной </a:t>
            </a:r>
            <a:r>
              <a:rPr lang="ru-RU" sz="2800" dirty="0" err="1">
                <a:latin typeface="Bookman Old Style" pitchFamily="18" charset="0"/>
              </a:rPr>
              <a:t>неуспешности</a:t>
            </a:r>
            <a:r>
              <a:rPr lang="ru-RU" sz="2800" dirty="0">
                <a:latin typeface="Bookman Old Style" pitchFamily="18" charset="0"/>
              </a:rPr>
              <a:t> обучающихся;</a:t>
            </a:r>
          </a:p>
          <a:p>
            <a:r>
              <a:rPr lang="ru-RU" sz="2800" dirty="0" smtClean="0">
                <a:latin typeface="Bookman Old Style" pitchFamily="18" charset="0"/>
              </a:rPr>
              <a:t>повысить квалификацию </a:t>
            </a:r>
            <a:r>
              <a:rPr lang="ru-RU" sz="2800" dirty="0">
                <a:latin typeface="Bookman Old Style" pitchFamily="18" charset="0"/>
              </a:rPr>
              <a:t>педагогов;</a:t>
            </a:r>
          </a:p>
          <a:p>
            <a:r>
              <a:rPr lang="ru-RU" sz="2800" dirty="0" smtClean="0">
                <a:latin typeface="Bookman Old Style" pitchFamily="18" charset="0"/>
              </a:rPr>
              <a:t>обновить </a:t>
            </a:r>
            <a:r>
              <a:rPr lang="ru-RU" sz="2800" dirty="0">
                <a:latin typeface="Bookman Old Style" pitchFamily="18" charset="0"/>
              </a:rPr>
              <a:t>подходы к преподаванию естественнонаучных предметов с учетом приобретения и </a:t>
            </a:r>
            <a:r>
              <a:rPr lang="ru-RU" sz="2800" dirty="0" smtClean="0">
                <a:latin typeface="Bookman Old Style" pitchFamily="18" charset="0"/>
              </a:rPr>
              <a:t>использования </a:t>
            </a:r>
            <a:r>
              <a:rPr lang="ru-RU" sz="2800" dirty="0">
                <a:latin typeface="Bookman Old Style" pitchFamily="18" charset="0"/>
              </a:rPr>
              <a:t>высокотехнологичного оборудования кабинетов биологии, химии, физики.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142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8064896" cy="1440160"/>
          </a:xfrm>
        </p:spPr>
        <p:txBody>
          <a:bodyPr>
            <a:noAutofit/>
          </a:bodyPr>
          <a:lstStyle/>
          <a:p>
            <a:r>
              <a:rPr lang="ru-RU" sz="32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  <a:t>Что получат родители и ученики </a:t>
            </a: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  <a:t/>
            </a:r>
            <a:b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</a:b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  <a:t>в </a:t>
            </a:r>
            <a:r>
              <a:rPr lang="ru-RU" sz="32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  <a:t>результате проекта?</a:t>
            </a:r>
            <a:br>
              <a:rPr lang="ru-RU" sz="32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</a:br>
            <a:endParaRPr lang="ru-RU" sz="32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tx1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412776"/>
            <a:ext cx="8229600" cy="45720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ru-RU" sz="2800" dirty="0" smtClean="0">
                <a:latin typeface="Bookman Old Style" pitchFamily="18" charset="0"/>
                <a:ea typeface="Calibri"/>
                <a:cs typeface="Times New Roman"/>
              </a:rPr>
              <a:t>возможность </a:t>
            </a:r>
            <a:r>
              <a:rPr lang="ru-RU" sz="2800" dirty="0">
                <a:latin typeface="Bookman Old Style" pitchFamily="18" charset="0"/>
                <a:ea typeface="Calibri"/>
                <a:cs typeface="Times New Roman"/>
              </a:rPr>
              <a:t>для развития, допрофессионального самоопределения обучающихся;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Bookman Old Style" pitchFamily="18" charset="0"/>
                <a:ea typeface="Calibri"/>
                <a:cs typeface="Times New Roman"/>
              </a:rPr>
              <a:t>участие </a:t>
            </a:r>
            <a:r>
              <a:rPr lang="ru-RU" sz="2800" dirty="0">
                <a:latin typeface="Bookman Old Style" pitchFamily="18" charset="0"/>
                <a:ea typeface="Calibri"/>
                <a:cs typeface="Times New Roman"/>
              </a:rPr>
              <a:t>в исследовательской </a:t>
            </a:r>
            <a:r>
              <a:rPr lang="ru-RU" sz="2800" dirty="0" smtClean="0">
                <a:latin typeface="Bookman Old Style" pitchFamily="18" charset="0"/>
                <a:ea typeface="Calibri"/>
                <a:cs typeface="Times New Roman"/>
              </a:rPr>
              <a:t>и  проектной </a:t>
            </a:r>
            <a:r>
              <a:rPr lang="ru-RU" sz="2800" dirty="0" smtClean="0">
                <a:latin typeface="Bookman Old Style" pitchFamily="18" charset="0"/>
                <a:ea typeface="Calibri"/>
                <a:cs typeface="Times New Roman"/>
              </a:rPr>
              <a:t>деятельности;</a:t>
            </a:r>
            <a:endParaRPr lang="ru-RU" sz="2800" dirty="0">
              <a:latin typeface="Bookman Old Style" pitchFamily="18" charset="0"/>
              <a:ea typeface="Calibri"/>
              <a:cs typeface="Times New Roman"/>
            </a:endParaRPr>
          </a:p>
          <a:p>
            <a:r>
              <a:rPr lang="ru-RU" sz="2800" dirty="0">
                <a:latin typeface="Bookman Old Style" pitchFamily="18" charset="0"/>
                <a:ea typeface="Calibri"/>
              </a:rPr>
              <a:t>повышение степени удовлетворенности участников образовательного процесса деятельностью школы.</a:t>
            </a:r>
            <a:endParaRPr lang="ru-RU" sz="28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45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  <a:t>Что получат учителя в результате проекта?</a:t>
            </a:r>
            <a:br>
              <a:rPr lang="ru-RU" sz="32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</a:br>
            <a:endParaRPr lang="ru-RU" sz="32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tx1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19256" cy="5073427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ru-RU" sz="2800" dirty="0" smtClean="0">
                <a:latin typeface="Bookman Old Style" pitchFamily="18" charset="0"/>
                <a:ea typeface="Calibri"/>
                <a:cs typeface="Times New Roman"/>
              </a:rPr>
              <a:t>возможность </a:t>
            </a:r>
            <a:r>
              <a:rPr lang="ru-RU" sz="2800" dirty="0">
                <a:latin typeface="Bookman Old Style" pitchFamily="18" charset="0"/>
                <a:ea typeface="Calibri"/>
                <a:cs typeface="Times New Roman"/>
              </a:rPr>
              <a:t>для личностного и профессионального </a:t>
            </a:r>
            <a:r>
              <a:rPr lang="ru-RU" sz="2800" dirty="0" smtClean="0">
                <a:latin typeface="Bookman Old Style" pitchFamily="18" charset="0"/>
                <a:ea typeface="Calibri"/>
                <a:cs typeface="Times New Roman"/>
              </a:rPr>
              <a:t>роста;</a:t>
            </a:r>
            <a:endParaRPr lang="ru-RU" sz="2800" dirty="0">
              <a:latin typeface="Bookman Old Style" pitchFamily="18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800" dirty="0" smtClean="0">
                <a:latin typeface="Bookman Old Style" pitchFamily="18" charset="0"/>
                <a:ea typeface="Calibri"/>
                <a:cs typeface="Times New Roman"/>
              </a:rPr>
              <a:t>благотворно </a:t>
            </a:r>
            <a:r>
              <a:rPr lang="ru-RU" sz="2800" dirty="0">
                <a:latin typeface="Bookman Old Style" pitchFamily="18" charset="0"/>
                <a:ea typeface="Calibri"/>
                <a:cs typeface="Times New Roman"/>
              </a:rPr>
              <a:t>влияющие </a:t>
            </a:r>
            <a:r>
              <a:rPr lang="ru-RU" sz="2800" dirty="0" smtClean="0">
                <a:latin typeface="Bookman Old Style" pitchFamily="18" charset="0"/>
                <a:ea typeface="Calibri"/>
                <a:cs typeface="Times New Roman"/>
              </a:rPr>
              <a:t>на педагогическую деятельность условия;</a:t>
            </a:r>
            <a:endParaRPr lang="ru-RU" sz="2800" dirty="0">
              <a:latin typeface="Bookman Old Style" pitchFamily="18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Bookman Old Style" pitchFamily="18" charset="0"/>
                <a:ea typeface="Calibri"/>
                <a:cs typeface="Times New Roman"/>
              </a:rPr>
              <a:t>увеличение количества заинтересованных учеников; </a:t>
            </a:r>
          </a:p>
          <a:p>
            <a:r>
              <a:rPr lang="ru-RU" sz="2800" dirty="0">
                <a:latin typeface="Bookman Old Style" pitchFamily="18" charset="0"/>
                <a:ea typeface="Calibri"/>
              </a:rPr>
              <a:t>возможность продуктивного взаимодействия с обучающимися и их </a:t>
            </a:r>
            <a:r>
              <a:rPr lang="ru-RU" sz="2800" dirty="0" smtClean="0">
                <a:latin typeface="Bookman Old Style" pitchFamily="18" charset="0"/>
                <a:ea typeface="Calibri"/>
              </a:rPr>
              <a:t>родителями.</a:t>
            </a:r>
            <a:endParaRPr lang="ru-RU" sz="28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544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496944" cy="91440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  <a:t>Что получит </a:t>
            </a: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  <a:t/>
            </a:r>
            <a:b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</a:b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  <a:t>Комитет </a:t>
            </a:r>
            <a:r>
              <a:rPr lang="ru-RU" sz="32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  <a:t>по образованию </a:t>
            </a: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  <a:t/>
            </a:r>
            <a:b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</a:b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  <a:t>Санкт-Петербурга </a:t>
            </a:r>
            <a:r>
              <a:rPr lang="ru-RU" sz="32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  <a:t>в результате проекта?</a:t>
            </a:r>
            <a:br>
              <a:rPr lang="ru-RU" sz="32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</a:br>
            <a:endParaRPr lang="ru-RU" sz="32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tx1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83560"/>
            <a:ext cx="8064896" cy="45720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ru-RU" sz="2800" dirty="0" smtClean="0">
                <a:latin typeface="Bookman Old Style" pitchFamily="18" charset="0"/>
                <a:ea typeface="Calibri"/>
                <a:cs typeface="Times New Roman"/>
              </a:rPr>
              <a:t>обновленную </a:t>
            </a:r>
            <a:r>
              <a:rPr lang="ru-RU" sz="2800" dirty="0">
                <a:latin typeface="Bookman Old Style" pitchFamily="18" charset="0"/>
                <a:ea typeface="Calibri"/>
                <a:cs typeface="Times New Roman"/>
              </a:rPr>
              <a:t>школу с </a:t>
            </a:r>
            <a:r>
              <a:rPr lang="ru-RU" sz="2800" dirty="0" smtClean="0">
                <a:latin typeface="Bookman Old Style" pitchFamily="18" charset="0"/>
                <a:ea typeface="Calibri"/>
                <a:cs typeface="Times New Roman"/>
              </a:rPr>
              <a:t>         позитивными </a:t>
            </a:r>
            <a:r>
              <a:rPr lang="ru-RU" sz="2800" dirty="0">
                <a:latin typeface="Bookman Old Style" pitchFamily="18" charset="0"/>
                <a:ea typeface="Calibri"/>
                <a:cs typeface="Times New Roman"/>
              </a:rPr>
              <a:t>изменениями </a:t>
            </a:r>
            <a:r>
              <a:rPr lang="ru-RU" sz="2800" dirty="0" smtClean="0">
                <a:latin typeface="Bookman Old Style" pitchFamily="18" charset="0"/>
                <a:ea typeface="Calibri"/>
                <a:cs typeface="Times New Roman"/>
              </a:rPr>
              <a:t>       качества </a:t>
            </a:r>
            <a:r>
              <a:rPr lang="ru-RU" sz="2800" dirty="0">
                <a:latin typeface="Bookman Old Style" pitchFamily="18" charset="0"/>
                <a:ea typeface="Calibri"/>
                <a:cs typeface="Times New Roman"/>
              </a:rPr>
              <a:t>образования;</a:t>
            </a:r>
          </a:p>
          <a:p>
            <a:pPr>
              <a:lnSpc>
                <a:spcPct val="115000"/>
              </a:lnSpc>
            </a:pPr>
            <a:r>
              <a:rPr lang="ru-RU" sz="2800" dirty="0">
                <a:latin typeface="Bookman Old Style" pitchFamily="18" charset="0"/>
                <a:ea typeface="Calibri"/>
                <a:cs typeface="Times New Roman"/>
              </a:rPr>
              <a:t>рост компетенций </a:t>
            </a:r>
            <a:r>
              <a:rPr lang="ru-RU" sz="2800" dirty="0" smtClean="0">
                <a:latin typeface="Bookman Old Style" pitchFamily="18" charset="0"/>
                <a:ea typeface="Calibri"/>
                <a:cs typeface="Times New Roman"/>
              </a:rPr>
              <a:t>учителей;</a:t>
            </a:r>
            <a:endParaRPr lang="ru-RU" sz="2800" dirty="0">
              <a:latin typeface="Bookman Old Style" pitchFamily="18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Bookman Old Style" pitchFamily="18" charset="0"/>
                <a:ea typeface="Calibri"/>
                <a:cs typeface="Times New Roman"/>
              </a:rPr>
              <a:t>общественную поддержку </a:t>
            </a:r>
            <a:r>
              <a:rPr lang="ru-RU" sz="2800" dirty="0" smtClean="0">
                <a:latin typeface="Bookman Old Style" pitchFamily="18" charset="0"/>
                <a:ea typeface="Calibri"/>
                <a:cs typeface="Times New Roman"/>
              </a:rPr>
              <a:t>   деятельности </a:t>
            </a:r>
            <a:r>
              <a:rPr lang="ru-RU" sz="2800" dirty="0" smtClean="0">
                <a:latin typeface="Bookman Old Style" pitchFamily="18" charset="0"/>
                <a:ea typeface="Calibri"/>
                <a:cs typeface="Times New Roman"/>
              </a:rPr>
              <a:t>школы;</a:t>
            </a:r>
            <a:endParaRPr lang="ru-RU" sz="2800" dirty="0">
              <a:latin typeface="Bookman Old Style" pitchFamily="18" charset="0"/>
              <a:ea typeface="Calibri"/>
              <a:cs typeface="Times New Roman"/>
            </a:endParaRPr>
          </a:p>
          <a:p>
            <a:r>
              <a:rPr lang="ru-RU" sz="2800" dirty="0">
                <a:latin typeface="Bookman Old Style" pitchFamily="18" charset="0"/>
                <a:ea typeface="Calibri"/>
              </a:rPr>
              <a:t>развитие межсетевого взаимодействия образовательных </a:t>
            </a:r>
            <a:r>
              <a:rPr lang="ru-RU" sz="2800" dirty="0" smtClean="0">
                <a:latin typeface="Bookman Old Style" pitchFamily="18" charset="0"/>
                <a:ea typeface="Calibri"/>
              </a:rPr>
              <a:t>учреждений.</a:t>
            </a:r>
            <a:endParaRPr lang="ru-RU" sz="28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47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676456" cy="1237824"/>
          </a:xfrm>
        </p:spPr>
        <p:txBody>
          <a:bodyPr>
            <a:noAutofit/>
          </a:bodyPr>
          <a:lstStyle/>
          <a:p>
            <a:r>
              <a:rPr lang="ru-RU" sz="32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  <a:t>«Батискаф: </a:t>
            </a: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  <a:t/>
            </a:r>
            <a:b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</a:b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  <a:t>погружение </a:t>
            </a:r>
            <a:r>
              <a:rPr lang="ru-RU" sz="32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  <a:t>в </a:t>
            </a: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  <a:t>новую образовательную </a:t>
            </a:r>
            <a:r>
              <a:rPr lang="ru-RU" sz="32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  <a:t>реальность» - это:</a:t>
            </a:r>
            <a:br>
              <a:rPr lang="ru-RU" sz="32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</a:br>
            <a:endParaRPr lang="ru-RU" sz="32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tx1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04864"/>
            <a:ext cx="8748464" cy="415069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внутрикорпоративное </a:t>
            </a: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повышение 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квалификации;</a:t>
            </a:r>
          </a:p>
          <a:p>
            <a:pPr>
              <a:lnSpc>
                <a:spcPct val="115000"/>
              </a:lnSpc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диагностика мотивации обучающихся;</a:t>
            </a:r>
          </a:p>
          <a:p>
            <a:pPr>
              <a:lnSpc>
                <a:spcPct val="115000"/>
              </a:lnSpc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мастер-классы с успешными выпускниками </a:t>
            </a: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для 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обучающихся 8-10 классов;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участие в конкурсах </a:t>
            </a: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Центра </a:t>
            </a:r>
            <a:r>
              <a:rPr lang="ru-RU" sz="2800" dirty="0" err="1">
                <a:latin typeface="Times New Roman" pitchFamily="18" charset="0"/>
                <a:ea typeface="Calibri"/>
                <a:cs typeface="Times New Roman" pitchFamily="18" charset="0"/>
              </a:rPr>
              <a:t>довузовских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 проектов и </a:t>
            </a: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программ 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Высшей Школы Экономики.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441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83560"/>
            <a:ext cx="8496944" cy="4572000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высокотехнологичное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оборудование кабинетов химии, биологии, физики;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Arial" pitchFamily="34" charset="0"/>
              <a:buChar char="•"/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углубленная подготовка к ГИА по физике, химии, биологии с использованием данного оборудования;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Arial" pitchFamily="34" charset="0"/>
              <a:buChar char="•"/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исследовательская и проектная деятельность обучающихся;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Arial" pitchFamily="34" charset="0"/>
              <a:buChar char="•"/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занятия по программам дополнительного образования детей;</a:t>
            </a:r>
            <a:endParaRPr lang="ru-RU" sz="2800" dirty="0">
              <a:ea typeface="Calibri"/>
              <a:cs typeface="Times New Roman"/>
            </a:endParaRPr>
          </a:p>
          <a:p>
            <a:pPr>
              <a:buFont typeface="Arial" pitchFamily="34" charset="0"/>
              <a:buChar char="•"/>
            </a:pPr>
            <a:r>
              <a:rPr lang="ru-RU" sz="2800" dirty="0">
                <a:latin typeface="Times New Roman"/>
                <a:ea typeface="Times New Roman"/>
              </a:rPr>
              <a:t>профориентация.</a:t>
            </a:r>
            <a:endParaRPr lang="ru-RU" sz="280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676456" cy="1237824"/>
          </a:xfrm>
        </p:spPr>
        <p:txBody>
          <a:bodyPr>
            <a:noAutofit/>
          </a:bodyPr>
          <a:lstStyle/>
          <a:p>
            <a:r>
              <a:rPr lang="ru-RU" sz="32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  <a:t>«Батискаф: </a:t>
            </a: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  <a:t/>
            </a:r>
            <a:b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</a:b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  <a:t>погружение </a:t>
            </a:r>
            <a:r>
              <a:rPr lang="ru-RU" sz="32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  <a:t>в </a:t>
            </a:r>
            <a:r>
              <a:rPr lang="ru-RU" sz="32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  <a:t>новую образовательную </a:t>
            </a:r>
            <a:r>
              <a:rPr lang="ru-RU" sz="32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  <a:t>реальность» - это:</a:t>
            </a:r>
            <a:br>
              <a:rPr lang="ru-RU" sz="32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</a:br>
            <a:endParaRPr lang="ru-RU" sz="32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tx1"/>
              </a:solidFill>
              <a:latin typeface="Verdana" pitchFamily="34" charset="0"/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883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1835" y="332656"/>
            <a:ext cx="7772400" cy="914400"/>
          </a:xfrm>
        </p:spPr>
        <p:txBody>
          <a:bodyPr>
            <a:noAutofit/>
          </a:bodyPr>
          <a:lstStyle/>
          <a:p>
            <a:r>
              <a:rPr lang="ru-RU" sz="36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  <a:t>Этапы проекта:</a:t>
            </a:r>
            <a:br>
              <a:rPr lang="ru-RU" sz="36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Times New Roman"/>
              </a:rPr>
            </a:br>
            <a:endParaRPr lang="ru-RU" sz="36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tx1"/>
              </a:solidFill>
              <a:latin typeface="Verdana" pitchFamily="34" charset="0"/>
              <a:ea typeface="Verdana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0740831"/>
              </p:ext>
            </p:extLst>
          </p:nvPr>
        </p:nvGraphicFramePr>
        <p:xfrm>
          <a:off x="1115616" y="1196752"/>
          <a:ext cx="756084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042843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Метро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288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Метро</vt:lpstr>
      <vt:lpstr>«Батискаф:  погружение в новую образовательную реальность» </vt:lpstr>
      <vt:lpstr>Проект позволит: </vt:lpstr>
      <vt:lpstr>Что получат родители и ученики  в результате проекта? </vt:lpstr>
      <vt:lpstr>Что получат учителя в результате проекта? </vt:lpstr>
      <vt:lpstr>Что получит  Комитет по образованию  Санкт-Петербурга в результате проекта? </vt:lpstr>
      <vt:lpstr>«Батискаф:  погружение в новую образовательную реальность» - это: </vt:lpstr>
      <vt:lpstr>«Батискаф:  погружение в новую образовательную реальность» - это: </vt:lpstr>
      <vt:lpstr>Этапы проекта: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«Батискаф: погружение в новую образовательную реальность» </dc:title>
  <dc:creator>Куприянова Е.В.</dc:creator>
  <cp:lastModifiedBy>Ястребова А.В.</cp:lastModifiedBy>
  <cp:revision>6</cp:revision>
  <dcterms:created xsi:type="dcterms:W3CDTF">2021-08-25T08:45:44Z</dcterms:created>
  <dcterms:modified xsi:type="dcterms:W3CDTF">2021-08-25T11:43:47Z</dcterms:modified>
</cp:coreProperties>
</file>