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0" r:id="rId4"/>
    <p:sldId id="262" r:id="rId5"/>
    <p:sldId id="261" r:id="rId6"/>
    <p:sldId id="263" r:id="rId7"/>
    <p:sldId id="265" r:id="rId8"/>
    <p:sldId id="270" r:id="rId9"/>
    <p:sldId id="277" r:id="rId10"/>
    <p:sldId id="271" r:id="rId11"/>
    <p:sldId id="275" r:id="rId12"/>
    <p:sldId id="257" r:id="rId13"/>
    <p:sldId id="259" r:id="rId14"/>
    <p:sldId id="267" r:id="rId15"/>
    <p:sldId id="272" r:id="rId16"/>
    <p:sldId id="269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ED109-4ED0-468D-8EBD-6CBC08266A24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9E0AA-6CD7-4396-8D1B-A3060EBD4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0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9E0AA-6CD7-4396-8D1B-A3060EBD428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83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9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0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67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31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5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7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46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5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7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26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B953-D749-4435-BE38-6A548612840C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CF1D-D524-4F4D-8931-CD93EF3B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7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6077" y="1052736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Использование циклов</a:t>
            </a:r>
          </a:p>
          <a:p>
            <a:pPr algn="ctr"/>
            <a:r>
              <a:rPr lang="ru-RU" sz="4800" dirty="0"/>
              <a:t>и</a:t>
            </a:r>
            <a:r>
              <a:rPr lang="ru-RU" sz="4800" dirty="0" smtClean="0"/>
              <a:t> подпрограмм</a:t>
            </a:r>
          </a:p>
          <a:p>
            <a:pPr algn="ctr"/>
            <a:r>
              <a:rPr lang="ru-RU" sz="4800" dirty="0" smtClean="0"/>
              <a:t>в программах</a:t>
            </a:r>
          </a:p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(задания ОГЭ)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28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637" y="1340768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Задание </a:t>
            </a:r>
            <a:r>
              <a:rPr lang="en-US" sz="2400" dirty="0" smtClean="0"/>
              <a:t>2</a:t>
            </a:r>
            <a:r>
              <a:rPr lang="ru-RU" dirty="0" smtClean="0"/>
              <a:t>. </a:t>
            </a:r>
            <a:r>
              <a:rPr lang="ru-RU" sz="2800" dirty="0" smtClean="0">
                <a:solidFill>
                  <a:srgbClr val="7030A0"/>
                </a:solidFill>
              </a:rPr>
              <a:t>Напишите </a:t>
            </a:r>
            <a:r>
              <a:rPr lang="ru-RU" sz="2800" dirty="0">
                <a:solidFill>
                  <a:srgbClr val="7030A0"/>
                </a:solidFill>
              </a:rPr>
              <a:t>программу, которая в последовательности натуральных чисел определяет </a:t>
            </a:r>
            <a:r>
              <a:rPr lang="ru-RU" sz="2800" u="sng" dirty="0" smtClean="0">
                <a:solidFill>
                  <a:srgbClr val="7030A0"/>
                </a:solidFill>
              </a:rPr>
              <a:t>сумму  </a:t>
            </a:r>
            <a:r>
              <a:rPr lang="ru-RU" sz="2800" u="sng" dirty="0">
                <a:solidFill>
                  <a:srgbClr val="7030A0"/>
                </a:solidFill>
              </a:rPr>
              <a:t>всех чисел</a:t>
            </a:r>
            <a:r>
              <a:rPr lang="ru-RU" sz="2800" dirty="0">
                <a:solidFill>
                  <a:srgbClr val="7030A0"/>
                </a:solidFill>
              </a:rPr>
              <a:t>, кратных </a:t>
            </a:r>
            <a:r>
              <a:rPr lang="en-US" sz="2800" dirty="0" smtClean="0">
                <a:solidFill>
                  <a:srgbClr val="7030A0"/>
                </a:solidFill>
              </a:rPr>
              <a:t>7</a:t>
            </a:r>
            <a:r>
              <a:rPr lang="ru-RU" sz="2800" dirty="0" smtClean="0">
                <a:solidFill>
                  <a:srgbClr val="7030A0"/>
                </a:solidFill>
              </a:rPr>
              <a:t>. </a:t>
            </a:r>
            <a:r>
              <a:rPr lang="ru-RU" sz="2800" dirty="0" smtClean="0">
                <a:solidFill>
                  <a:srgbClr val="7030A0"/>
                </a:solidFill>
              </a:rPr>
              <a:t>Программа </a:t>
            </a:r>
            <a:r>
              <a:rPr lang="ru-RU" sz="2800" dirty="0">
                <a:solidFill>
                  <a:srgbClr val="7030A0"/>
                </a:solidFill>
              </a:rPr>
              <a:t>получает на вход натуральные числа, количество введённых чисел неизвестно, последовательность чисел заканчивается числом 0 (0 – признак окончания ввода, не входит в последовательность). Количество чисел не превышает 100. Введённые числа не превышают 300. Программа должна вывести одно число: </a:t>
            </a:r>
            <a:r>
              <a:rPr lang="ru-RU" sz="2800" dirty="0" smtClean="0">
                <a:solidFill>
                  <a:srgbClr val="7030A0"/>
                </a:solidFill>
              </a:rPr>
              <a:t>сумму всех чисел, </a:t>
            </a:r>
            <a:r>
              <a:rPr lang="ru-RU" sz="2800" dirty="0">
                <a:solidFill>
                  <a:srgbClr val="7030A0"/>
                </a:solidFill>
              </a:rPr>
              <a:t>кратных </a:t>
            </a:r>
            <a:r>
              <a:rPr lang="ru-RU" sz="2800" dirty="0" smtClean="0">
                <a:solidFill>
                  <a:srgbClr val="7030A0"/>
                </a:solidFill>
              </a:rPr>
              <a:t>6.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637" y="40466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Какие изменения необходимо внести в программу, если задание выглядит так: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92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96860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smtClean="0"/>
              <a:t>x, n: </a:t>
            </a:r>
            <a:r>
              <a:rPr lang="en-US" sz="2800" dirty="0"/>
              <a:t>integer;</a:t>
            </a:r>
            <a:br>
              <a:rPr lang="en-US" sz="2800" dirty="0"/>
            </a:br>
            <a:r>
              <a:rPr lang="en-US" sz="2800" dirty="0" smtClean="0"/>
              <a:t>begin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/>
              <a:t>	</a:t>
            </a:r>
            <a:r>
              <a:rPr lang="en-US" sz="2800" dirty="0" smtClean="0"/>
              <a:t>n</a:t>
            </a:r>
            <a:r>
              <a:rPr lang="en-US" sz="2800" dirty="0" smtClean="0"/>
              <a:t>:=0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ru-RU" sz="2800" dirty="0" smtClean="0"/>
              <a:t>	</a:t>
            </a:r>
            <a:r>
              <a:rPr lang="en-US" sz="2800" dirty="0" err="1" smtClean="0"/>
              <a:t>readln</a:t>
            </a:r>
            <a:r>
              <a:rPr lang="en-US" sz="2800" dirty="0" smtClean="0"/>
              <a:t>(x);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</a:t>
            </a:r>
            <a:r>
              <a:rPr lang="en-US" sz="2800" dirty="0" smtClean="0"/>
              <a:t>while x&lt;&gt;</a:t>
            </a:r>
            <a:r>
              <a:rPr lang="en-US" sz="2800" dirty="0"/>
              <a:t>0 do </a:t>
            </a:r>
            <a:endParaRPr lang="ru-RU" sz="2800" dirty="0" smtClean="0"/>
          </a:p>
          <a:p>
            <a:r>
              <a:rPr lang="ru-RU" sz="2800" dirty="0" smtClean="0"/>
              <a:t>			</a:t>
            </a:r>
            <a:r>
              <a:rPr lang="en-US" sz="2800" dirty="0" smtClean="0"/>
              <a:t>begin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		</a:t>
            </a:r>
            <a:r>
              <a:rPr lang="en-US" sz="2800" dirty="0" smtClean="0"/>
              <a:t>if (x </a:t>
            </a:r>
            <a:r>
              <a:rPr lang="en-US" sz="2800" dirty="0"/>
              <a:t>mod </a:t>
            </a:r>
            <a:r>
              <a:rPr lang="en-US" sz="2800" dirty="0" smtClean="0"/>
              <a:t>7=0</a:t>
            </a:r>
            <a:r>
              <a:rPr lang="en-US" sz="2800" dirty="0"/>
              <a:t>) </a:t>
            </a:r>
            <a:r>
              <a:rPr lang="en-US" sz="2800" dirty="0" smtClean="0"/>
              <a:t>then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		</a:t>
            </a:r>
            <a:r>
              <a:rPr lang="en-US" sz="2800" dirty="0" smtClean="0"/>
              <a:t>n:=n</a:t>
            </a:r>
            <a:r>
              <a:rPr lang="ru-RU" sz="2800" dirty="0" smtClean="0"/>
              <a:t>+</a:t>
            </a:r>
            <a:r>
              <a:rPr lang="en-US" sz="2800" dirty="0" smtClean="0"/>
              <a:t>x;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	</a:t>
            </a:r>
            <a:r>
              <a:rPr lang="en-US" sz="2800" dirty="0" smtClean="0"/>
              <a:t>end;</a:t>
            </a:r>
            <a:endParaRPr lang="ru-RU" sz="2800" dirty="0" smtClean="0"/>
          </a:p>
          <a:p>
            <a:r>
              <a:rPr lang="ru-RU" sz="2800" dirty="0" smtClean="0"/>
              <a:t>	</a:t>
            </a:r>
            <a:r>
              <a:rPr lang="en-US" sz="2800" dirty="0" smtClean="0"/>
              <a:t> 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(n);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end.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91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12776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Задание </a:t>
            </a:r>
            <a:r>
              <a:rPr lang="en-US" sz="2400" dirty="0" smtClean="0"/>
              <a:t>3</a:t>
            </a:r>
            <a:r>
              <a:rPr lang="ru-RU" sz="2400" dirty="0" smtClean="0"/>
              <a:t>: </a:t>
            </a:r>
            <a:r>
              <a:rPr lang="ru-RU" sz="2400" dirty="0">
                <a:solidFill>
                  <a:srgbClr val="7030A0"/>
                </a:solidFill>
              </a:rPr>
              <a:t>Напишите программу, которая в последовательности натуральных чисел находит среднее арифметическое трёхзначных чисел или сообщает, что таких чисел нет (выводит NO). Программа получает на вход натуральные числа, количество введённых чисел неизвестно, последовательность чисел заканчивается числом 0 (0 – признак окончания ввода, не входит в последовательность). Количество чисел не превышает 100. Введённые числа не превышают 300. Программа должна вывести среднее арифметическое трёхзначных чисел или вывести NO, если таких чисел нет.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Использование цикла с постусловием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65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643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﻿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2643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﻿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60648"/>
            <a:ext cx="89644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a, s, n: integer;</a:t>
            </a:r>
            <a:r>
              <a:rPr lang="ru-RU" dirty="0" smtClean="0"/>
              <a:t>						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r>
              <a:rPr lang="en-US" dirty="0" smtClean="0"/>
              <a:t>begin</a:t>
            </a:r>
            <a:br>
              <a:rPr lang="en-US" dirty="0" smtClean="0"/>
            </a:b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en-US" dirty="0" smtClean="0"/>
              <a:t>s:=0; n:=0;</a:t>
            </a:r>
            <a:r>
              <a:rPr lang="ru-RU" dirty="0" smtClean="0"/>
              <a:t> 		</a:t>
            </a:r>
          </a:p>
          <a:p>
            <a:r>
              <a:rPr lang="ru-RU" dirty="0" smtClean="0"/>
              <a:t>    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  <a:r>
              <a:rPr lang="ru-RU" dirty="0" smtClean="0"/>
              <a:t>		</a:t>
            </a:r>
          </a:p>
          <a:p>
            <a:endParaRPr lang="ru-RU" dirty="0" smtClean="0"/>
          </a:p>
          <a:p>
            <a:r>
              <a:rPr lang="en-US" dirty="0" smtClean="0"/>
              <a:t>while a&lt;&gt;0 do </a:t>
            </a:r>
            <a:r>
              <a:rPr lang="ru-RU" dirty="0" smtClean="0"/>
              <a:t>		</a:t>
            </a:r>
          </a:p>
          <a:p>
            <a:endParaRPr lang="ru-RU" dirty="0"/>
          </a:p>
          <a:p>
            <a:r>
              <a:rPr lang="ru-RU" dirty="0"/>
              <a:t>	</a:t>
            </a:r>
            <a:r>
              <a:rPr lang="en-US" dirty="0" smtClean="0"/>
              <a:t>begin</a:t>
            </a:r>
            <a:r>
              <a:rPr lang="ru-RU" dirty="0" smtClean="0"/>
              <a:t>		</a:t>
            </a:r>
          </a:p>
          <a:p>
            <a:r>
              <a:rPr lang="ru-RU" dirty="0" smtClean="0"/>
              <a:t>                    </a:t>
            </a:r>
            <a:r>
              <a:rPr lang="en-US" dirty="0" smtClean="0"/>
              <a:t>if (a &gt; 99) then</a:t>
            </a:r>
            <a:r>
              <a:rPr lang="ru-RU" dirty="0" smtClean="0"/>
              <a:t>	</a:t>
            </a:r>
          </a:p>
          <a:p>
            <a:r>
              <a:rPr lang="ru-RU" dirty="0" smtClean="0"/>
              <a:t>	   </a:t>
            </a:r>
            <a:r>
              <a:rPr lang="en-US" dirty="0" smtClean="0"/>
              <a:t> begin</a:t>
            </a:r>
            <a:r>
              <a:rPr lang="ru-RU" dirty="0" smtClean="0"/>
              <a:t>  </a:t>
            </a:r>
          </a:p>
          <a:p>
            <a:r>
              <a:rPr lang="ru-RU" dirty="0"/>
              <a:t>	</a:t>
            </a:r>
            <a:r>
              <a:rPr lang="ru-RU" dirty="0" smtClean="0"/>
              <a:t>  </a:t>
            </a:r>
            <a:r>
              <a:rPr lang="en-US" dirty="0" smtClean="0"/>
              <a:t>s := s + a;</a:t>
            </a:r>
            <a:r>
              <a:rPr lang="ru-RU" dirty="0" smtClean="0"/>
              <a:t>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	  </a:t>
            </a:r>
            <a:r>
              <a:rPr lang="en-US" dirty="0" smtClean="0"/>
              <a:t>n := n + 1;</a:t>
            </a:r>
            <a:r>
              <a:rPr lang="ru-RU" dirty="0" smtClean="0"/>
              <a:t>	</a:t>
            </a:r>
          </a:p>
          <a:p>
            <a:r>
              <a:rPr lang="ru-RU" dirty="0" smtClean="0"/>
              <a:t>                 </a:t>
            </a:r>
            <a:r>
              <a:rPr lang="ru-RU" dirty="0"/>
              <a:t>	</a:t>
            </a:r>
            <a:r>
              <a:rPr lang="en-US" dirty="0" smtClean="0"/>
              <a:t>   end;</a:t>
            </a:r>
            <a:r>
              <a:rPr lang="ru-RU" dirty="0" smtClean="0"/>
              <a:t>		</a:t>
            </a:r>
          </a:p>
          <a:p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r>
              <a:rPr lang="ru-RU" dirty="0" smtClean="0"/>
              <a:t> </a:t>
            </a:r>
            <a:r>
              <a:rPr lang="en-US" dirty="0" err="1" smtClean="0"/>
              <a:t>readln</a:t>
            </a:r>
            <a:r>
              <a:rPr lang="en-US" dirty="0" smtClean="0"/>
              <a:t>(a); </a:t>
            </a:r>
            <a:r>
              <a:rPr lang="ru-RU" dirty="0" smtClean="0"/>
              <a:t>	</a:t>
            </a:r>
          </a:p>
          <a:p>
            <a:r>
              <a:rPr lang="ru-RU" dirty="0" smtClean="0"/>
              <a:t>               </a:t>
            </a:r>
            <a:r>
              <a:rPr lang="en-US" dirty="0" smtClean="0"/>
              <a:t>end;</a:t>
            </a:r>
            <a:r>
              <a:rPr lang="ru-RU" dirty="0" smtClean="0"/>
              <a:t>			</a:t>
            </a:r>
          </a:p>
          <a:p>
            <a:r>
              <a:rPr lang="ru-RU" dirty="0" smtClean="0"/>
              <a:t>    </a:t>
            </a:r>
          </a:p>
          <a:p>
            <a:r>
              <a:rPr lang="en-US" dirty="0" smtClean="0"/>
              <a:t>if n &gt; 0 then </a:t>
            </a:r>
            <a:r>
              <a:rPr lang="en-US" dirty="0" err="1" smtClean="0"/>
              <a:t>writeln</a:t>
            </a:r>
            <a:r>
              <a:rPr lang="ru-RU" dirty="0" smtClean="0"/>
              <a:t> </a:t>
            </a:r>
            <a:r>
              <a:rPr lang="en-US" dirty="0" smtClean="0"/>
              <a:t>(s/n)</a:t>
            </a:r>
            <a:r>
              <a:rPr lang="ru-RU" dirty="0" smtClean="0"/>
              <a:t>  	</a:t>
            </a:r>
          </a:p>
          <a:p>
            <a:endParaRPr lang="ru-RU" dirty="0"/>
          </a:p>
          <a:p>
            <a:r>
              <a:rPr lang="ru-RU" dirty="0" smtClean="0"/>
              <a:t>    </a:t>
            </a:r>
            <a:r>
              <a:rPr lang="en-US" dirty="0" smtClean="0"/>
              <a:t>else </a:t>
            </a:r>
            <a:r>
              <a:rPr lang="en-US" dirty="0" err="1" smtClean="0"/>
              <a:t>writeln</a:t>
            </a:r>
            <a:r>
              <a:rPr lang="en-US" dirty="0" smtClean="0"/>
              <a:t>(’</a:t>
            </a:r>
            <a:r>
              <a:rPr lang="ru-RU" dirty="0" smtClean="0"/>
              <a:t>чисел нет</a:t>
            </a:r>
            <a:r>
              <a:rPr lang="en-US" dirty="0" smtClean="0"/>
              <a:t>’);</a:t>
            </a:r>
            <a:r>
              <a:rPr lang="ru-RU" dirty="0" smtClean="0"/>
              <a:t>	</a:t>
            </a:r>
          </a:p>
          <a:p>
            <a:r>
              <a:rPr lang="en-US" dirty="0" smtClean="0"/>
              <a:t>end.</a:t>
            </a:r>
            <a:r>
              <a:rPr lang="ru-RU" dirty="0" smtClean="0"/>
              <a:t>			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59021" y="260648"/>
            <a:ext cx="5905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задание переменных:</a:t>
            </a:r>
            <a:r>
              <a:rPr lang="en-US" sz="1600" dirty="0" smtClean="0"/>
              <a:t> a – </a:t>
            </a:r>
            <a:r>
              <a:rPr lang="ru-RU" sz="1600" dirty="0" smtClean="0"/>
              <a:t>число с клавиатуры, </a:t>
            </a:r>
            <a:r>
              <a:rPr lang="en-US" sz="1600" dirty="0" smtClean="0"/>
              <a:t>s – </a:t>
            </a:r>
            <a:r>
              <a:rPr lang="ru-RU" sz="1600" dirty="0" smtClean="0"/>
              <a:t>сумма чисел; </a:t>
            </a:r>
            <a:r>
              <a:rPr lang="en-US" sz="1600" dirty="0" smtClean="0"/>
              <a:t>n – </a:t>
            </a:r>
            <a:r>
              <a:rPr lang="ru-RU" sz="1600" dirty="0" smtClean="0"/>
              <a:t>количество трехзначных чисел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59021" y="1002427"/>
            <a:ext cx="5616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начальные значения суммы и количества чисел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056587" y="1676613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запрос ввода числа с клавиатуры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976650" y="2092503"/>
            <a:ext cx="6851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начало цикла «пока»: действие будет продолжаться пока </a:t>
            </a:r>
          </a:p>
          <a:p>
            <a:r>
              <a:rPr lang="ru-RU" sz="1600" dirty="0" smtClean="0"/>
              <a:t>не будет введено «0» 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56587" y="2701090"/>
            <a:ext cx="4131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- начало подпрограммы</a:t>
            </a:r>
            <a:r>
              <a:rPr lang="en-US" sz="1600" dirty="0" smtClean="0"/>
              <a:t> </a:t>
            </a:r>
            <a:r>
              <a:rPr lang="ru-RU" sz="1600" dirty="0" smtClean="0"/>
              <a:t>№1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940968" y="3029702"/>
            <a:ext cx="6203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действие будет применяться только к трехзначным числам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76583" y="3584637"/>
            <a:ext cx="5205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сумма увеличивается на величину числа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59021" y="3882743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количество чисел увеличивается на 1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089312" y="4182038"/>
            <a:ext cx="2689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конец подпрограммы №2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65850" y="4653136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 запрос следующего числа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036371" y="4941168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// конец </a:t>
            </a:r>
            <a:r>
              <a:rPr lang="ru-RU" sz="1600" dirty="0" smtClean="0"/>
              <a:t>подпрограммы №1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003425" y="5277742"/>
            <a:ext cx="5430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1600" dirty="0" smtClean="0"/>
              <a:t>// при </a:t>
            </a:r>
            <a:r>
              <a:rPr lang="ru-RU" sz="1600" dirty="0"/>
              <a:t>наличии трехзначных чисел выводится их </a:t>
            </a:r>
            <a:r>
              <a:rPr lang="ru-RU" sz="1600" dirty="0" smtClean="0"/>
              <a:t>среднее арифметическое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56587" y="6093296"/>
            <a:ext cx="5619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// при отсутствии выводится сообщение об отсутствии</a:t>
            </a:r>
            <a:r>
              <a:rPr lang="en-US" sz="1600" dirty="0"/>
              <a:t/>
            </a:r>
            <a:br>
              <a:rPr lang="en-US" sz="1600" dirty="0"/>
            </a:b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056587" y="3323025"/>
            <a:ext cx="5496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// </a:t>
            </a:r>
            <a:r>
              <a:rPr lang="ru-RU" sz="1600" dirty="0"/>
              <a:t>н</a:t>
            </a:r>
            <a:r>
              <a:rPr lang="ru-RU" sz="1600" dirty="0" smtClean="0"/>
              <a:t>ачало подпрограммы №2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9847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5" grpId="0"/>
      <p:bldP spid="17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945" y="1412776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Задание 4. </a:t>
            </a:r>
            <a:r>
              <a:rPr lang="ru-RU" sz="2800" dirty="0" smtClean="0">
                <a:solidFill>
                  <a:srgbClr val="7030A0"/>
                </a:solidFill>
              </a:rPr>
              <a:t>Напишите </a:t>
            </a:r>
            <a:r>
              <a:rPr lang="ru-RU" sz="2800" dirty="0">
                <a:solidFill>
                  <a:srgbClr val="7030A0"/>
                </a:solidFill>
              </a:rPr>
              <a:t>программу, которая в последовательности натуральных чисел определяет количество чисел, кратных 3 и оканчивающихся на 2. Программа получает на вход количество чисел в последовательности, а затем сами числа.</a:t>
            </a:r>
            <a:br>
              <a:rPr lang="ru-RU" sz="2800" dirty="0">
                <a:solidFill>
                  <a:srgbClr val="7030A0"/>
                </a:solidFill>
              </a:rPr>
            </a:br>
            <a:r>
              <a:rPr lang="ru-RU" sz="2800" dirty="0">
                <a:solidFill>
                  <a:srgbClr val="7030A0"/>
                </a:solidFill>
              </a:rPr>
              <a:t>Количество чисел не превышает 1000. Введённые числа по модулю не превышают 30 000. Программа должна вывести одно число: количество чисел, кратных 3 и оканчивающихся на 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9260" y="589330"/>
            <a:ext cx="7740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Использование цикла с параметром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872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115" y="1927719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Как определить, что </a:t>
            </a:r>
            <a:r>
              <a:rPr lang="en-US" sz="3200" dirty="0" smtClean="0"/>
              <a:t>x </a:t>
            </a:r>
            <a:r>
              <a:rPr lang="ru-RU" sz="3200" dirty="0" smtClean="0"/>
              <a:t>число кратно 3?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1465" y="2543631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x mod 3 = 0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69268" y="260648"/>
            <a:ext cx="795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Сколько переменных нам необходимо?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6394" y="869809"/>
            <a:ext cx="83527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ru-RU" sz="2000" dirty="0" smtClean="0"/>
              <a:t>количество чисел в последовательности (</a:t>
            </a:r>
            <a:r>
              <a:rPr lang="en-US" sz="2000" dirty="0" smtClean="0"/>
              <a:t>n)</a:t>
            </a:r>
            <a:r>
              <a:rPr lang="ru-RU" sz="2000" dirty="0" smtClean="0"/>
              <a:t>; 2) само число (</a:t>
            </a:r>
            <a:r>
              <a:rPr lang="en-US" sz="2000" dirty="0" smtClean="0"/>
              <a:t>x)</a:t>
            </a:r>
            <a:r>
              <a:rPr lang="ru-RU" sz="2000" dirty="0" smtClean="0"/>
              <a:t>;</a:t>
            </a:r>
          </a:p>
          <a:p>
            <a:pPr algn="ctr"/>
            <a:r>
              <a:rPr lang="ru-RU" sz="2000" dirty="0" smtClean="0"/>
              <a:t>3) количество повторений (</a:t>
            </a:r>
            <a:r>
              <a:rPr lang="en-US" sz="2000" dirty="0" err="1" smtClean="0"/>
              <a:t>i</a:t>
            </a:r>
            <a:r>
              <a:rPr lang="ru-RU" sz="2000" dirty="0" smtClean="0"/>
              <a:t>); 4) количество чисел, удовлетворяющих условию</a:t>
            </a:r>
            <a:r>
              <a:rPr lang="en-US" sz="2000" dirty="0" smtClean="0"/>
              <a:t> (k)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4115" y="4388652"/>
            <a:ext cx="784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Сколько раз будет выполнено тело цикла?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48003" y="312840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Как определить, что </a:t>
            </a:r>
            <a:r>
              <a:rPr lang="en-US" sz="3200" dirty="0" smtClean="0"/>
              <a:t>x </a:t>
            </a:r>
            <a:r>
              <a:rPr lang="ru-RU" sz="3200" dirty="0" smtClean="0"/>
              <a:t>оканчивается на 2?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93609" y="378904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x mod </a:t>
            </a:r>
            <a:r>
              <a:rPr lang="ru-RU" sz="3200" dirty="0" smtClean="0"/>
              <a:t>10</a:t>
            </a:r>
            <a:r>
              <a:rPr lang="en-US" sz="3200" dirty="0" smtClean="0"/>
              <a:t> = </a:t>
            </a:r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94115" y="5085184"/>
            <a:ext cx="784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Столько, сколько будет введено чисел (</a:t>
            </a:r>
            <a:r>
              <a:rPr lang="en-US" sz="2800" dirty="0" smtClean="0"/>
              <a:t>n)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90667" y="5816300"/>
            <a:ext cx="784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</a:t>
            </a:r>
            <a:r>
              <a:rPr lang="en-US" sz="2800" dirty="0" smtClean="0"/>
              <a:t>or </a:t>
            </a:r>
            <a:r>
              <a:rPr lang="en-US" sz="2800" dirty="0" err="1" smtClean="0"/>
              <a:t>i</a:t>
            </a:r>
            <a:r>
              <a:rPr lang="en-US" sz="2800" dirty="0" smtClean="0"/>
              <a:t>=1 to 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2722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 smtClean="0"/>
              <a:t>n,i,x,k</a:t>
            </a:r>
            <a:r>
              <a:rPr lang="en-US" sz="2800" dirty="0"/>
              <a:t>: integer;</a:t>
            </a:r>
            <a:br>
              <a:rPr lang="en-US" sz="2800" dirty="0"/>
            </a:br>
            <a:r>
              <a:rPr lang="en-US" sz="2800" dirty="0"/>
              <a:t>begin</a:t>
            </a:r>
            <a:br>
              <a:rPr lang="en-US" sz="2800" dirty="0"/>
            </a:b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en-US" sz="2800" dirty="0" err="1" smtClean="0"/>
              <a:t>readln</a:t>
            </a:r>
            <a:r>
              <a:rPr lang="en-US" sz="2800" dirty="0" smtClean="0"/>
              <a:t>(n</a:t>
            </a:r>
            <a:r>
              <a:rPr lang="en-US" sz="2800" dirty="0"/>
              <a:t>);</a:t>
            </a:r>
            <a:br>
              <a:rPr lang="en-US" sz="2800" dirty="0"/>
            </a:br>
            <a:r>
              <a:rPr lang="ru-RU" sz="2800" dirty="0"/>
              <a:t>	</a:t>
            </a:r>
            <a:r>
              <a:rPr lang="en-US" sz="2800" dirty="0" smtClean="0"/>
              <a:t>k:=0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ru-RU" sz="2800" dirty="0" smtClean="0"/>
              <a:t>	</a:t>
            </a:r>
            <a:r>
              <a:rPr lang="en-US" sz="2800" dirty="0" smtClean="0"/>
              <a:t>for </a:t>
            </a:r>
            <a:r>
              <a:rPr lang="en-US" sz="2800" dirty="0" smtClean="0"/>
              <a:t>i:=1 </a:t>
            </a:r>
            <a:r>
              <a:rPr lang="en-US" sz="2800" dirty="0"/>
              <a:t>to n do </a:t>
            </a:r>
            <a:endParaRPr lang="ru-RU" sz="2800" dirty="0" smtClean="0"/>
          </a:p>
          <a:p>
            <a:r>
              <a:rPr lang="ru-RU" sz="2800" dirty="0"/>
              <a:t>	</a:t>
            </a:r>
            <a:r>
              <a:rPr lang="ru-RU" sz="2800" dirty="0" smtClean="0"/>
              <a:t>	</a:t>
            </a:r>
            <a:r>
              <a:rPr lang="en-US" sz="2800" dirty="0" smtClean="0"/>
              <a:t>begin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    </a:t>
            </a:r>
            <a:r>
              <a:rPr lang="en-US" sz="2800" dirty="0" err="1" smtClean="0"/>
              <a:t>readln</a:t>
            </a:r>
            <a:r>
              <a:rPr lang="en-US" sz="2800" dirty="0" smtClean="0"/>
              <a:t>(x);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	</a:t>
            </a:r>
            <a:r>
              <a:rPr lang="en-US" sz="2800" dirty="0" smtClean="0"/>
              <a:t>if (x </a:t>
            </a:r>
            <a:r>
              <a:rPr lang="en-US" sz="2800" dirty="0"/>
              <a:t>mod </a:t>
            </a:r>
            <a:r>
              <a:rPr lang="en-US" sz="2800" dirty="0" smtClean="0"/>
              <a:t>3=0</a:t>
            </a:r>
            <a:r>
              <a:rPr lang="en-US" sz="2800" dirty="0"/>
              <a:t>) </a:t>
            </a:r>
            <a:r>
              <a:rPr lang="en-US" sz="2800" dirty="0" smtClean="0"/>
              <a:t>and(x </a:t>
            </a:r>
            <a:r>
              <a:rPr lang="en-US" sz="2800" dirty="0"/>
              <a:t>mod </a:t>
            </a:r>
            <a:r>
              <a:rPr lang="en-US" sz="2800" dirty="0" smtClean="0"/>
              <a:t>10=2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ru-RU" sz="2800" dirty="0" smtClean="0"/>
              <a:t>			</a:t>
            </a:r>
            <a:r>
              <a:rPr lang="en-US" sz="2800" dirty="0" smtClean="0"/>
              <a:t>then </a:t>
            </a:r>
            <a:r>
              <a:rPr lang="en-US" sz="2800" dirty="0" smtClean="0"/>
              <a:t>k</a:t>
            </a:r>
            <a:r>
              <a:rPr lang="en-US" sz="2800" smtClean="0"/>
              <a:t>:= k+1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ru-RU" sz="2800" dirty="0" smtClean="0"/>
              <a:t>		</a:t>
            </a:r>
            <a:r>
              <a:rPr lang="en-US" sz="2800" dirty="0" smtClean="0"/>
              <a:t>end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ru-RU" sz="2800" dirty="0"/>
              <a:t> </a:t>
            </a:r>
            <a:r>
              <a:rPr lang="ru-RU" sz="2800" dirty="0" smtClean="0"/>
              <a:t>  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(k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end.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217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034" y="764704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Задание 5. </a:t>
            </a:r>
            <a:r>
              <a:rPr lang="ru-RU" sz="2800" dirty="0" smtClean="0">
                <a:solidFill>
                  <a:srgbClr val="7030A0"/>
                </a:solidFill>
              </a:rPr>
              <a:t>Напишите </a:t>
            </a:r>
            <a:r>
              <a:rPr lang="ru-RU" sz="2800" dirty="0">
                <a:solidFill>
                  <a:srgbClr val="7030A0"/>
                </a:solidFill>
              </a:rPr>
              <a:t>программу, которая в последовательности натуральных чисел определяет сумму чисел, кратных 3 и оканчивающихся на 4. Программа получает на вход количество чисел в последовательности, а затем сами числа. В последовательности всегда имеется число, кратное 3 и оканчивающееся на 4. Количество чисел не превышает 100. Введённые числа по модулю не превышают 300. Программа должна вывести одно число: сумму чисел, кратных 3 и оканчивающихся на 4.</a:t>
            </a:r>
          </a:p>
        </p:txBody>
      </p:sp>
    </p:spTree>
    <p:extLst>
      <p:ext uri="{BB962C8B-B14F-4D97-AF65-F5344CB8AC3E}">
        <p14:creationId xmlns:p14="http://schemas.microsoft.com/office/powerpoint/2010/main" val="287394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908720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n,i,a,s</a:t>
            </a:r>
            <a:r>
              <a:rPr lang="en-US" sz="2800" dirty="0"/>
              <a:t>: integer;</a:t>
            </a:r>
            <a:br>
              <a:rPr lang="en-US" sz="2800" dirty="0"/>
            </a:br>
            <a:r>
              <a:rPr lang="en-US" sz="2800" dirty="0"/>
              <a:t>begin</a:t>
            </a:r>
            <a:br>
              <a:rPr lang="en-US" sz="2800" dirty="0"/>
            </a:br>
            <a:r>
              <a:rPr lang="ru-RU" sz="2800" dirty="0"/>
              <a:t>	</a:t>
            </a:r>
            <a:r>
              <a:rPr lang="en-US" sz="2800" dirty="0" err="1" smtClean="0"/>
              <a:t>readln</a:t>
            </a:r>
            <a:r>
              <a:rPr lang="en-US" sz="2800" dirty="0" smtClean="0"/>
              <a:t>(n</a:t>
            </a:r>
            <a:r>
              <a:rPr lang="en-US" sz="2800" dirty="0"/>
              <a:t>);</a:t>
            </a:r>
            <a:br>
              <a:rPr lang="en-US" sz="2800" dirty="0"/>
            </a:br>
            <a:r>
              <a:rPr lang="ru-RU" sz="2800" dirty="0" smtClean="0"/>
              <a:t>	</a:t>
            </a:r>
            <a:r>
              <a:rPr lang="en-US" sz="2800" dirty="0" smtClean="0"/>
              <a:t>s </a:t>
            </a:r>
            <a:r>
              <a:rPr lang="en-US" sz="2800" dirty="0"/>
              <a:t>:= 0;</a:t>
            </a:r>
            <a:br>
              <a:rPr lang="en-US" sz="2800" dirty="0"/>
            </a:br>
            <a:r>
              <a:rPr lang="ru-RU" sz="2800" dirty="0" smtClean="0"/>
              <a:t>		</a:t>
            </a:r>
            <a:r>
              <a:rPr lang="en-US" sz="2800" dirty="0" smtClean="0"/>
              <a:t>for </a:t>
            </a:r>
            <a:r>
              <a:rPr lang="en-US" sz="2800" dirty="0" err="1"/>
              <a:t>i</a:t>
            </a:r>
            <a:r>
              <a:rPr lang="en-US" sz="2800" dirty="0"/>
              <a:t> := 1 to n do </a:t>
            </a:r>
            <a:endParaRPr lang="ru-RU" sz="2800" dirty="0" smtClean="0"/>
          </a:p>
          <a:p>
            <a:r>
              <a:rPr lang="ru-RU" sz="2800" dirty="0"/>
              <a:t>	</a:t>
            </a:r>
            <a:r>
              <a:rPr lang="ru-RU" sz="2800" dirty="0" smtClean="0"/>
              <a:t>	   </a:t>
            </a:r>
            <a:r>
              <a:rPr lang="en-US" sz="2800" dirty="0" smtClean="0"/>
              <a:t>begin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	</a:t>
            </a:r>
            <a:r>
              <a:rPr lang="en-US" sz="2800" dirty="0" err="1" smtClean="0"/>
              <a:t>readln</a:t>
            </a:r>
            <a:r>
              <a:rPr lang="en-US" sz="2800" dirty="0" smtClean="0"/>
              <a:t>(a</a:t>
            </a:r>
            <a:r>
              <a:rPr lang="en-US" sz="2800" dirty="0"/>
              <a:t>);</a:t>
            </a:r>
            <a:br>
              <a:rPr lang="en-US" sz="2800" dirty="0"/>
            </a:br>
            <a:r>
              <a:rPr lang="ru-RU" sz="2800" dirty="0" smtClean="0"/>
              <a:t>			   </a:t>
            </a:r>
            <a:r>
              <a:rPr lang="en-US" sz="2800" dirty="0" smtClean="0"/>
              <a:t>if </a:t>
            </a:r>
            <a:r>
              <a:rPr lang="en-US" sz="2800" dirty="0"/>
              <a:t>(a mod 3 = 0) and(a mod 10 = 4)</a:t>
            </a:r>
            <a:br>
              <a:rPr lang="en-US" sz="2800" dirty="0"/>
            </a:br>
            <a:r>
              <a:rPr lang="ru-RU" sz="2800" dirty="0" smtClean="0"/>
              <a:t>			   </a:t>
            </a:r>
            <a:r>
              <a:rPr lang="en-US" sz="2800" dirty="0" smtClean="0"/>
              <a:t>then </a:t>
            </a:r>
            <a:r>
              <a:rPr lang="en-US" sz="2800" dirty="0"/>
              <a:t>s := s + a;</a:t>
            </a:r>
            <a:br>
              <a:rPr lang="en-US" sz="2800" dirty="0"/>
            </a:br>
            <a:r>
              <a:rPr lang="ru-RU" sz="2800" dirty="0" smtClean="0"/>
              <a:t>	             </a:t>
            </a:r>
            <a:r>
              <a:rPr lang="en-US" sz="2800" dirty="0" smtClean="0"/>
              <a:t>end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ru-RU" sz="2800" dirty="0" smtClean="0"/>
              <a:t>	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(s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end.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41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38" y="1844824"/>
            <a:ext cx="803351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 smtClean="0">
                <a:latin typeface="Constantia" pitchFamily="18" charset="0"/>
              </a:rPr>
              <a:t>Подпрограмма </a:t>
            </a:r>
            <a:r>
              <a:rPr lang="ru-RU" sz="2400" i="1" dirty="0" smtClean="0">
                <a:latin typeface="Constantia" pitchFamily="18" charset="0"/>
              </a:rPr>
              <a:t>– дополнительная программа, встроенная в структуру основной программы. Каждая подпрограмма начинается со слова </a:t>
            </a:r>
            <a:r>
              <a:rPr lang="en-US" sz="2400" i="1" dirty="0" smtClean="0">
                <a:latin typeface="Constantia" pitchFamily="18" charset="0"/>
              </a:rPr>
              <a:t>“begin” </a:t>
            </a:r>
            <a:r>
              <a:rPr lang="ru-RU" sz="2400" i="1" dirty="0" smtClean="0">
                <a:latin typeface="Constantia" pitchFamily="18" charset="0"/>
              </a:rPr>
              <a:t>и заканчивается словом </a:t>
            </a:r>
            <a:r>
              <a:rPr lang="en-US" sz="2400" i="1" dirty="0" smtClean="0">
                <a:latin typeface="Constantia" pitchFamily="18" charset="0"/>
              </a:rPr>
              <a:t>“end”</a:t>
            </a:r>
            <a:r>
              <a:rPr lang="ru-RU" sz="2400" i="1" dirty="0" smtClean="0">
                <a:latin typeface="Constantia" pitchFamily="18" charset="0"/>
              </a:rPr>
              <a:t>, после которого ставится точка с запятой</a:t>
            </a:r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625" y="1340768"/>
            <a:ext cx="8143875" cy="830263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>
                <a:latin typeface="Constantia" pitchFamily="18" charset="0"/>
              </a:rPr>
              <a:t>Структура </a:t>
            </a:r>
            <a:r>
              <a:rPr lang="ru-RU" sz="2400" b="1" i="1">
                <a:latin typeface="Constantia" pitchFamily="18" charset="0"/>
              </a:rPr>
              <a:t>цикл</a:t>
            </a:r>
            <a:r>
              <a:rPr lang="ru-RU" sz="2400">
                <a:latin typeface="Constantia" pitchFamily="18" charset="0"/>
              </a:rPr>
              <a:t> — это структура, которая обеспечивает повторное выполнение действий.</a:t>
            </a:r>
            <a:endParaRPr lang="ru-RU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0457" y="3645024"/>
            <a:ext cx="8215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dirty="0">
                <a:latin typeface="Constantia" pitchFamily="18" charset="0"/>
              </a:rPr>
              <a:t>Различают три разновидности структуры </a:t>
            </a:r>
            <a:r>
              <a:rPr lang="ru-RU" sz="2400" b="1" i="1" dirty="0">
                <a:latin typeface="Constantia" pitchFamily="18" charset="0"/>
              </a:rPr>
              <a:t>цикл</a:t>
            </a:r>
            <a:r>
              <a:rPr lang="ru-RU" sz="2400" dirty="0">
                <a:latin typeface="Constantia" pitchFamily="18" charset="0"/>
              </a:rPr>
              <a:t>: </a:t>
            </a:r>
            <a:r>
              <a:rPr lang="ru-RU" sz="2400" i="1" dirty="0">
                <a:latin typeface="Constantia" pitchFamily="18" charset="0"/>
              </a:rPr>
              <a:t>цикл с предусловием, цикл с постусловием и цикл с параметром.</a:t>
            </a:r>
            <a:endParaRPr lang="ru-RU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4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73228" y="188640"/>
            <a:ext cx="78895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latin typeface="Constantia" pitchFamily="18" charset="0"/>
              </a:rPr>
              <a:t>Цикл с предусловием </a:t>
            </a:r>
            <a:r>
              <a:rPr lang="ru-RU" sz="2400" i="1" dirty="0">
                <a:latin typeface="Constantia" pitchFamily="18" charset="0"/>
              </a:rPr>
              <a:t>(цикл-пока</a:t>
            </a:r>
            <a:r>
              <a:rPr lang="ru-RU" sz="2400" i="1" dirty="0" smtClean="0">
                <a:latin typeface="Constantia" pitchFamily="18" charset="0"/>
              </a:rPr>
              <a:t>) – тело цикла может не выполняться ни разу</a:t>
            </a:r>
            <a:endParaRPr lang="ru-RU" dirty="0">
              <a:latin typeface="Constant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638077"/>
              </p:ext>
            </p:extLst>
          </p:nvPr>
        </p:nvGraphicFramePr>
        <p:xfrm>
          <a:off x="1547636" y="1556792"/>
          <a:ext cx="6140685" cy="4214812"/>
        </p:xfrm>
        <a:graphic>
          <a:graphicData uri="http://schemas.openxmlformats.org/drawingml/2006/table">
            <a:tbl>
              <a:tblPr/>
              <a:tblGrid>
                <a:gridCol w="4063512"/>
                <a:gridCol w="2077173"/>
              </a:tblGrid>
              <a:tr h="731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Блок-схема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stellar" pitchFamily="18" charset="0"/>
                          <a:cs typeface="Times New Roman" pitchFamily="18" charset="0"/>
                        </a:rPr>
                        <a:t>Turbo Pascal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  <a:tr h="3483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stellar" pitchFamily="18" charset="0"/>
                          <a:cs typeface="Times New Roman" pitchFamily="18" charset="0"/>
                        </a:rPr>
                        <a:t>while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stellar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тело цикла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1" descr="while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2" b="4909"/>
          <a:stretch>
            <a:fillRect/>
          </a:stretch>
        </p:blipFill>
        <p:spPr bwMode="auto">
          <a:xfrm>
            <a:off x="1763688" y="1844824"/>
            <a:ext cx="3719512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26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552" y="448356"/>
            <a:ext cx="77768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latin typeface="Constantia" pitchFamily="18" charset="0"/>
              </a:rPr>
              <a:t>Цикл с постусловием (</a:t>
            </a:r>
            <a:r>
              <a:rPr lang="ru-RU" sz="2400" i="1" dirty="0">
                <a:latin typeface="Constantia" pitchFamily="18" charset="0"/>
              </a:rPr>
              <a:t>цикл-до</a:t>
            </a:r>
            <a:r>
              <a:rPr lang="ru-RU" sz="2400" i="1" dirty="0" smtClean="0">
                <a:latin typeface="Constantia" pitchFamily="18" charset="0"/>
              </a:rPr>
              <a:t>) – тело цикла всегда выполняется, хотя бы один раз</a:t>
            </a:r>
            <a:endParaRPr lang="ru-RU" dirty="0">
              <a:latin typeface="Constantia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542841"/>
              </p:ext>
            </p:extLst>
          </p:nvPr>
        </p:nvGraphicFramePr>
        <p:xfrm>
          <a:off x="1583978" y="1700808"/>
          <a:ext cx="5688012" cy="3848160"/>
        </p:xfrm>
        <a:graphic>
          <a:graphicData uri="http://schemas.openxmlformats.org/drawingml/2006/table">
            <a:tbl>
              <a:tblPr/>
              <a:tblGrid>
                <a:gridCol w="3763962"/>
                <a:gridCol w="1924050"/>
              </a:tblGrid>
              <a:tr h="36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Блок-схема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Turbo Pascal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  <a:tr h="348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repeat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until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тело цикла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1884094" y="2248377"/>
            <a:ext cx="3357562" cy="3143250"/>
            <a:chOff x="5595" y="1332"/>
            <a:chExt cx="2924" cy="4308"/>
          </a:xfrm>
        </p:grpSpPr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595" y="2247"/>
              <a:ext cx="2040" cy="750"/>
            </a:xfrm>
            <a:prstGeom prst="rect">
              <a:avLst/>
            </a:prstGeom>
            <a:solidFill>
              <a:srgbClr val="C5F0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/>
                <a:t>тело цикла</a:t>
              </a:r>
            </a:p>
          </p:txBody>
        </p:sp>
        <p:cxnSp>
          <p:nvCxnSpPr>
            <p:cNvPr id="20" name="AutoShape 21"/>
            <p:cNvCxnSpPr>
              <a:cxnSpLocks noChangeShapeType="1"/>
            </p:cNvCxnSpPr>
            <p:nvPr/>
          </p:nvCxnSpPr>
          <p:spPr bwMode="auto">
            <a:xfrm>
              <a:off x="6600" y="1332"/>
              <a:ext cx="0" cy="9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22"/>
            <p:cNvCxnSpPr>
              <a:cxnSpLocks noChangeShapeType="1"/>
            </p:cNvCxnSpPr>
            <p:nvPr/>
          </p:nvCxnSpPr>
          <p:spPr bwMode="auto">
            <a:xfrm>
              <a:off x="6645" y="3030"/>
              <a:ext cx="0" cy="9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AutoShape 23"/>
            <p:cNvSpPr>
              <a:spLocks noChangeArrowheads="1"/>
            </p:cNvSpPr>
            <p:nvPr/>
          </p:nvSpPr>
          <p:spPr bwMode="auto">
            <a:xfrm>
              <a:off x="5670" y="3945"/>
              <a:ext cx="2040" cy="1095"/>
            </a:xfrm>
            <a:prstGeom prst="diamond">
              <a:avLst/>
            </a:prstGeom>
            <a:solidFill>
              <a:srgbClr val="C5F0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dirty="0"/>
                <a:t>условие</a:t>
              </a:r>
            </a:p>
          </p:txBody>
        </p:sp>
        <p:cxnSp>
          <p:nvCxnSpPr>
            <p:cNvPr id="23" name="AutoShape 24"/>
            <p:cNvCxnSpPr>
              <a:cxnSpLocks noChangeShapeType="1"/>
            </p:cNvCxnSpPr>
            <p:nvPr/>
          </p:nvCxnSpPr>
          <p:spPr bwMode="auto">
            <a:xfrm>
              <a:off x="6675" y="5040"/>
              <a:ext cx="0" cy="6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5"/>
            <p:cNvCxnSpPr>
              <a:cxnSpLocks noChangeShapeType="1"/>
            </p:cNvCxnSpPr>
            <p:nvPr/>
          </p:nvCxnSpPr>
          <p:spPr bwMode="auto">
            <a:xfrm flipH="1">
              <a:off x="7635" y="4485"/>
              <a:ext cx="884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6"/>
            <p:cNvCxnSpPr>
              <a:cxnSpLocks noChangeShapeType="1"/>
            </p:cNvCxnSpPr>
            <p:nvPr/>
          </p:nvCxnSpPr>
          <p:spPr bwMode="auto">
            <a:xfrm flipV="1">
              <a:off x="8519" y="1620"/>
              <a:ext cx="0" cy="286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7"/>
            <p:cNvCxnSpPr>
              <a:cxnSpLocks noChangeShapeType="1"/>
            </p:cNvCxnSpPr>
            <p:nvPr/>
          </p:nvCxnSpPr>
          <p:spPr bwMode="auto">
            <a:xfrm flipH="1">
              <a:off x="6600" y="1620"/>
              <a:ext cx="1919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3241406" y="5034440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нет</a:t>
            </a:r>
          </a:p>
        </p:txBody>
      </p:sp>
      <p:sp>
        <p:nvSpPr>
          <p:cNvPr id="28" name="TextBox 20"/>
          <p:cNvSpPr txBox="1">
            <a:spLocks noChangeArrowheads="1"/>
          </p:cNvSpPr>
          <p:nvPr/>
        </p:nvSpPr>
        <p:spPr bwMode="auto">
          <a:xfrm>
            <a:off x="4139884" y="3823315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да</a:t>
            </a:r>
          </a:p>
        </p:txBody>
      </p:sp>
    </p:spTree>
    <p:extLst>
      <p:ext uri="{BB962C8B-B14F-4D97-AF65-F5344CB8AC3E}">
        <p14:creationId xmlns:p14="http://schemas.microsoft.com/office/powerpoint/2010/main" val="128762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42938" y="642938"/>
            <a:ext cx="80335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>
                <a:latin typeface="Constantia" pitchFamily="18" charset="0"/>
              </a:rPr>
              <a:t>Цикл с параметром </a:t>
            </a:r>
            <a:r>
              <a:rPr lang="ru-RU" sz="2400" i="1" dirty="0">
                <a:latin typeface="Constantia" pitchFamily="18" charset="0"/>
              </a:rPr>
              <a:t>(цикл-для</a:t>
            </a:r>
            <a:r>
              <a:rPr lang="ru-RU" sz="2400" i="1" dirty="0" smtClean="0">
                <a:latin typeface="Constantia" pitchFamily="18" charset="0"/>
              </a:rPr>
              <a:t>) – используется при повторении заданное количество раз</a:t>
            </a:r>
            <a:endParaRPr lang="ru-RU" dirty="0">
              <a:latin typeface="Constant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273689"/>
              </p:ext>
            </p:extLst>
          </p:nvPr>
        </p:nvGraphicFramePr>
        <p:xfrm>
          <a:off x="1815690" y="1628800"/>
          <a:ext cx="5688013" cy="3848160"/>
        </p:xfrm>
        <a:graphic>
          <a:graphicData uri="http://schemas.openxmlformats.org/drawingml/2006/table">
            <a:tbl>
              <a:tblPr/>
              <a:tblGrid>
                <a:gridCol w="3763963"/>
                <a:gridCol w="1924050"/>
              </a:tblGrid>
              <a:tr h="36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Блок-схема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Turbo Pascal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  <a:tr h="348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for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i:=i1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do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тело цикла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for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48880"/>
            <a:ext cx="3714750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93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Задние </a:t>
            </a:r>
            <a:r>
              <a:rPr lang="en-US" sz="2400" dirty="0" smtClean="0"/>
              <a:t>1</a:t>
            </a:r>
            <a:r>
              <a:rPr lang="ru-RU" dirty="0" smtClean="0"/>
              <a:t>. </a:t>
            </a:r>
            <a:r>
              <a:rPr lang="ru-RU" sz="2800" dirty="0" smtClean="0">
                <a:solidFill>
                  <a:srgbClr val="7030A0"/>
                </a:solidFill>
              </a:rPr>
              <a:t>Напишите </a:t>
            </a:r>
            <a:r>
              <a:rPr lang="ru-RU" sz="2800" dirty="0">
                <a:solidFill>
                  <a:srgbClr val="7030A0"/>
                </a:solidFill>
              </a:rPr>
              <a:t>программу, которая в последовательности натуральных чисел определяет </a:t>
            </a:r>
            <a:r>
              <a:rPr lang="ru-RU" sz="2800" dirty="0" smtClean="0">
                <a:solidFill>
                  <a:srgbClr val="7030A0"/>
                </a:solidFill>
              </a:rPr>
              <a:t>количество </a:t>
            </a:r>
            <a:r>
              <a:rPr lang="ru-RU" sz="2800" dirty="0">
                <a:solidFill>
                  <a:srgbClr val="7030A0"/>
                </a:solidFill>
              </a:rPr>
              <a:t>всех чисел, кратных </a:t>
            </a:r>
            <a:r>
              <a:rPr lang="ru-RU" sz="2800" dirty="0" smtClean="0">
                <a:solidFill>
                  <a:srgbClr val="7030A0"/>
                </a:solidFill>
              </a:rPr>
              <a:t>6. Программа </a:t>
            </a:r>
            <a:r>
              <a:rPr lang="ru-RU" sz="2800" dirty="0">
                <a:solidFill>
                  <a:srgbClr val="7030A0"/>
                </a:solidFill>
              </a:rPr>
              <a:t>получает на вход натуральные числа, количество введённых чисел неизвестно, последовательность чисел заканчивается числом 0 (0 – признак окончания ввода, не входит в последовательность). Количество чисел не превышает 100. Введённые числа не превышают 300. Программа должна вывести одно число: </a:t>
            </a:r>
            <a:r>
              <a:rPr lang="ru-RU" sz="2800" dirty="0" smtClean="0">
                <a:solidFill>
                  <a:srgbClr val="7030A0"/>
                </a:solidFill>
              </a:rPr>
              <a:t>количество чисел</a:t>
            </a:r>
            <a:r>
              <a:rPr lang="ru-RU" sz="2800" dirty="0">
                <a:solidFill>
                  <a:srgbClr val="7030A0"/>
                </a:solidFill>
              </a:rPr>
              <a:t>, кратных </a:t>
            </a:r>
            <a:r>
              <a:rPr lang="ru-RU" sz="2800" dirty="0" smtClean="0">
                <a:solidFill>
                  <a:srgbClr val="7030A0"/>
                </a:solidFill>
              </a:rPr>
              <a:t>6.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03954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Какой вид цикла будет использоваться в программе?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562299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… пока не будет ведено «0»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525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024" y="278092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Как определить, что </a:t>
            </a:r>
            <a:r>
              <a:rPr lang="en-US" sz="3200" dirty="0" smtClean="0"/>
              <a:t>x </a:t>
            </a:r>
            <a:r>
              <a:rPr lang="ru-RU" sz="3200" dirty="0" smtClean="0"/>
              <a:t>число кратно 6?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11695" y="3938312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x mod 6 = 0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8024" y="476672"/>
            <a:ext cx="795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Сколько переменных нам необходимо?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03041" y="1475172"/>
            <a:ext cx="8352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1) </a:t>
            </a:r>
            <a:r>
              <a:rPr lang="ru-RU" sz="3200" dirty="0"/>
              <a:t>с</a:t>
            </a:r>
            <a:r>
              <a:rPr lang="ru-RU" sz="3200" dirty="0" smtClean="0"/>
              <a:t>амо число (</a:t>
            </a:r>
            <a:r>
              <a:rPr lang="en-US" sz="3200" dirty="0" smtClean="0"/>
              <a:t>x)</a:t>
            </a:r>
            <a:r>
              <a:rPr lang="ru-RU" sz="3200" dirty="0" smtClean="0"/>
              <a:t>; 2) количество чисел</a:t>
            </a:r>
            <a:r>
              <a:rPr lang="en-US" sz="3200" dirty="0" smtClean="0"/>
              <a:t> (n)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1695" y="4869160"/>
            <a:ext cx="78487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Что сделает программа, если будет найдено число, кратное 6?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151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96860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smtClean="0"/>
              <a:t>x, n: </a:t>
            </a:r>
            <a:r>
              <a:rPr lang="en-US" sz="2800" dirty="0"/>
              <a:t>integer;</a:t>
            </a:r>
            <a:br>
              <a:rPr lang="en-US" sz="2800" dirty="0"/>
            </a:br>
            <a:r>
              <a:rPr lang="en-US" sz="2800" dirty="0" smtClean="0"/>
              <a:t>begin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/>
              <a:t>	</a:t>
            </a:r>
            <a:r>
              <a:rPr lang="en-US" sz="2800" dirty="0" smtClean="0"/>
              <a:t>n</a:t>
            </a:r>
            <a:r>
              <a:rPr lang="en-US" sz="2800" dirty="0" smtClean="0"/>
              <a:t>:=0</a:t>
            </a:r>
            <a:r>
              <a:rPr lang="en-US" sz="2800" dirty="0"/>
              <a:t>;</a:t>
            </a:r>
            <a:br>
              <a:rPr lang="en-US" sz="2800" dirty="0"/>
            </a:br>
            <a:r>
              <a:rPr lang="ru-RU" sz="2800" dirty="0" smtClean="0"/>
              <a:t>	</a:t>
            </a:r>
            <a:r>
              <a:rPr lang="en-US" sz="2800" dirty="0" err="1" smtClean="0"/>
              <a:t>readln</a:t>
            </a:r>
            <a:r>
              <a:rPr lang="en-US" sz="2800" dirty="0" smtClean="0"/>
              <a:t>(x);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</a:t>
            </a:r>
            <a:r>
              <a:rPr lang="en-US" sz="2800" dirty="0" smtClean="0"/>
              <a:t>while x&lt;&gt;</a:t>
            </a:r>
            <a:r>
              <a:rPr lang="en-US" sz="2800" dirty="0"/>
              <a:t>0 do </a:t>
            </a:r>
            <a:endParaRPr lang="ru-RU" sz="2800" dirty="0" smtClean="0"/>
          </a:p>
          <a:p>
            <a:r>
              <a:rPr lang="ru-RU" sz="2800" dirty="0" smtClean="0"/>
              <a:t>			</a:t>
            </a:r>
            <a:r>
              <a:rPr lang="en-US" sz="2800" dirty="0" smtClean="0"/>
              <a:t>begin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		</a:t>
            </a:r>
            <a:r>
              <a:rPr lang="en-US" sz="2800" dirty="0" smtClean="0"/>
              <a:t>if (x </a:t>
            </a:r>
            <a:r>
              <a:rPr lang="en-US" sz="2800" dirty="0"/>
              <a:t>mod </a:t>
            </a:r>
            <a:r>
              <a:rPr lang="en-US" sz="2800" dirty="0" smtClean="0"/>
              <a:t>6</a:t>
            </a:r>
            <a:r>
              <a:rPr lang="en-US" sz="2800" dirty="0" smtClean="0"/>
              <a:t>=0</a:t>
            </a:r>
            <a:r>
              <a:rPr lang="en-US" sz="2800" dirty="0"/>
              <a:t>) </a:t>
            </a:r>
            <a:r>
              <a:rPr lang="en-US" sz="2800" dirty="0" smtClean="0"/>
              <a:t>then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		</a:t>
            </a:r>
            <a:r>
              <a:rPr lang="en-US" sz="2800" dirty="0" smtClean="0"/>
              <a:t>n:=n</a:t>
            </a:r>
            <a:r>
              <a:rPr lang="ru-RU" sz="2800" dirty="0" smtClean="0"/>
              <a:t>+</a:t>
            </a:r>
            <a:r>
              <a:rPr lang="en-US" sz="2800" dirty="0"/>
              <a:t>1</a:t>
            </a:r>
            <a:r>
              <a:rPr lang="en-US" sz="2800" dirty="0" smtClean="0"/>
              <a:t>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ru-RU" sz="2800" dirty="0" smtClean="0"/>
              <a:t>			</a:t>
            </a:r>
            <a:r>
              <a:rPr lang="en-US" sz="2800" dirty="0" smtClean="0"/>
              <a:t>end;</a:t>
            </a:r>
            <a:endParaRPr lang="ru-RU" sz="2800" dirty="0" smtClean="0"/>
          </a:p>
          <a:p>
            <a:r>
              <a:rPr lang="ru-RU" sz="2800" dirty="0" smtClean="0"/>
              <a:t>	</a:t>
            </a:r>
            <a:r>
              <a:rPr lang="en-US" sz="2800" dirty="0" smtClean="0"/>
              <a:t> 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(n);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end.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90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763</Words>
  <Application>Microsoft Office PowerPoint</Application>
  <PresentationFormat>Экран (4:3)</PresentationFormat>
  <Paragraphs>101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332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Кручко Г.В.</dc:creator>
  <cp:lastModifiedBy>Кручко Г.В.</cp:lastModifiedBy>
  <cp:revision>32</cp:revision>
  <dcterms:created xsi:type="dcterms:W3CDTF">2020-10-01T10:05:08Z</dcterms:created>
  <dcterms:modified xsi:type="dcterms:W3CDTF">2023-09-29T10:21:22Z</dcterms:modified>
</cp:coreProperties>
</file>