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sldIdLst>
    <p:sldId id="256" r:id="rId2"/>
    <p:sldId id="263" r:id="rId3"/>
    <p:sldId id="267" r:id="rId4"/>
    <p:sldId id="315" r:id="rId5"/>
    <p:sldId id="257" r:id="rId6"/>
    <p:sldId id="300" r:id="rId7"/>
    <p:sldId id="326" r:id="rId8"/>
    <p:sldId id="301" r:id="rId9"/>
    <p:sldId id="327" r:id="rId10"/>
    <p:sldId id="258" r:id="rId11"/>
    <p:sldId id="317" r:id="rId12"/>
    <p:sldId id="316" r:id="rId13"/>
    <p:sldId id="259" r:id="rId14"/>
    <p:sldId id="318" r:id="rId15"/>
    <p:sldId id="321" r:id="rId16"/>
    <p:sldId id="260" r:id="rId17"/>
    <p:sldId id="319" r:id="rId18"/>
    <p:sldId id="322" r:id="rId19"/>
    <p:sldId id="324" r:id="rId20"/>
    <p:sldId id="320" r:id="rId21"/>
    <p:sldId id="323" r:id="rId22"/>
    <p:sldId id="268" r:id="rId23"/>
    <p:sldId id="280" r:id="rId24"/>
    <p:sldId id="281" r:id="rId25"/>
    <p:sldId id="273" r:id="rId26"/>
    <p:sldId id="274" r:id="rId27"/>
    <p:sldId id="275" r:id="rId28"/>
    <p:sldId id="278" r:id="rId29"/>
    <p:sldId id="302" r:id="rId30"/>
    <p:sldId id="279" r:id="rId31"/>
    <p:sldId id="277" r:id="rId32"/>
    <p:sldId id="269" r:id="rId33"/>
    <p:sldId id="270" r:id="rId34"/>
    <p:sldId id="328" r:id="rId35"/>
    <p:sldId id="306" r:id="rId36"/>
    <p:sldId id="307" r:id="rId37"/>
    <p:sldId id="308" r:id="rId38"/>
    <p:sldId id="296" r:id="rId39"/>
    <p:sldId id="297" r:id="rId40"/>
    <p:sldId id="304" r:id="rId41"/>
    <p:sldId id="32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C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Знаки </a:t>
            </a:r>
            <a:r>
              <a:rPr lang="ru-RU" dirty="0" smtClean="0"/>
              <a:t>зодиака</a:t>
            </a:r>
            <a:r>
              <a:rPr lang="ru-RU" baseline="0" dirty="0" smtClean="0"/>
              <a:t> (количество человек)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Знаки зодиака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Девы</c:v>
                </c:pt>
                <c:pt idx="1">
                  <c:v>Рак</c:v>
                </c:pt>
                <c:pt idx="2">
                  <c:v>Весы</c:v>
                </c:pt>
                <c:pt idx="3">
                  <c:v>Овен</c:v>
                </c:pt>
                <c:pt idx="4">
                  <c:v>Лев</c:v>
                </c:pt>
                <c:pt idx="5">
                  <c:v>Скорпион</c:v>
                </c:pt>
                <c:pt idx="6">
                  <c:v>Водолей</c:v>
                </c:pt>
                <c:pt idx="7">
                  <c:v>Козерог</c:v>
                </c:pt>
                <c:pt idx="8">
                  <c:v>Телец</c:v>
                </c:pt>
                <c:pt idx="9">
                  <c:v>Близнецы</c:v>
                </c:pt>
                <c:pt idx="10">
                  <c:v>Стрелец</c:v>
                </c:pt>
                <c:pt idx="11">
                  <c:v>Рыбы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6</c:v>
                </c:pt>
                <c:pt idx="1">
                  <c:v>10</c:v>
                </c:pt>
                <c:pt idx="2">
                  <c:v>11</c:v>
                </c:pt>
                <c:pt idx="3">
                  <c:v>8</c:v>
                </c:pt>
                <c:pt idx="4">
                  <c:v>4</c:v>
                </c:pt>
                <c:pt idx="5">
                  <c:v>9</c:v>
                </c:pt>
                <c:pt idx="6">
                  <c:v>10</c:v>
                </c:pt>
                <c:pt idx="7">
                  <c:v>6</c:v>
                </c:pt>
                <c:pt idx="8">
                  <c:v>14</c:v>
                </c:pt>
                <c:pt idx="9">
                  <c:v>9</c:v>
                </c:pt>
                <c:pt idx="10">
                  <c:v>5</c:v>
                </c:pt>
                <c:pt idx="1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4C-47D6-B62B-BB3A6D91F8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4993280"/>
        <c:axId val="265751936"/>
      </c:barChart>
      <c:catAx>
        <c:axId val="26499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751936"/>
        <c:crosses val="autoZero"/>
        <c:auto val="1"/>
        <c:lblAlgn val="ctr"/>
        <c:lblOffset val="100"/>
        <c:noMultiLvlLbl val="0"/>
      </c:catAx>
      <c:valAx>
        <c:axId val="26575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499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девочки, чел</c:v>
                </c:pt>
                <c:pt idx="1">
                  <c:v>мальчики, чел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62</c:v>
                </c:pt>
                <c:pt idx="1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5134592"/>
        <c:axId val="265687552"/>
      </c:barChart>
      <c:catAx>
        <c:axId val="265134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65687552"/>
        <c:crosses val="autoZero"/>
        <c:auto val="1"/>
        <c:lblAlgn val="ctr"/>
        <c:lblOffset val="100"/>
        <c:noMultiLvlLbl val="0"/>
      </c:catAx>
      <c:valAx>
        <c:axId val="265687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5134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Результаты</a:t>
            </a:r>
            <a:r>
              <a:rPr lang="ru-RU" baseline="0" dirty="0"/>
              <a:t> анкетирования, %%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уровнем преподавания</c:v>
                </c:pt>
                <c:pt idx="1">
                  <c:v>организацией школьного быта</c:v>
                </c:pt>
                <c:pt idx="2">
                  <c:v>питанием в школе</c:v>
                </c:pt>
                <c:pt idx="3">
                  <c:v>состоянием школьных помещений</c:v>
                </c:pt>
                <c:pt idx="4">
                  <c:v>оформлением классов</c:v>
                </c:pt>
                <c:pt idx="5">
                  <c:v>материально-техническим обеспечением учебного процесса</c:v>
                </c:pt>
                <c:pt idx="6">
                  <c:v>отношениями между школьниками в классе</c:v>
                </c:pt>
                <c:pt idx="7">
                  <c:v>отношениями родителей с педагогами и администрацией</c:v>
                </c:pt>
                <c:pt idx="8">
                  <c:v>отношениями ребенка с педагогами</c:v>
                </c:pt>
                <c:pt idx="9">
                  <c:v>отношением ребенка к школе в целом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89</c:v>
                </c:pt>
                <c:pt idx="1">
                  <c:v>81</c:v>
                </c:pt>
                <c:pt idx="2">
                  <c:v>46</c:v>
                </c:pt>
                <c:pt idx="3">
                  <c:v>7</c:v>
                </c:pt>
                <c:pt idx="4">
                  <c:v>86</c:v>
                </c:pt>
                <c:pt idx="5">
                  <c:v>77</c:v>
                </c:pt>
                <c:pt idx="6">
                  <c:v>72</c:v>
                </c:pt>
                <c:pt idx="7">
                  <c:v>89</c:v>
                </c:pt>
                <c:pt idx="8">
                  <c:v>93</c:v>
                </c:pt>
                <c:pt idx="9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5C-4F6E-9AEC-FFB24B00B5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72429056"/>
        <c:axId val="265755968"/>
      </c:barChart>
      <c:catAx>
        <c:axId val="272429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755968"/>
        <c:crosses val="autoZero"/>
        <c:auto val="1"/>
        <c:lblAlgn val="ctr"/>
        <c:lblOffset val="100"/>
        <c:noMultiLvlLbl val="0"/>
      </c:catAx>
      <c:valAx>
        <c:axId val="265755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42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по русскому языку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"5"</c:v>
                </c:pt>
                <c:pt idx="1">
                  <c:v>"4"</c:v>
                </c:pt>
                <c:pt idx="2">
                  <c:v>"3"</c:v>
                </c:pt>
                <c:pt idx="3">
                  <c:v>"2"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16.8</c:v>
                </c:pt>
                <c:pt idx="1">
                  <c:v>39.6</c:v>
                </c:pt>
                <c:pt idx="2">
                  <c:v>29.7</c:v>
                </c:pt>
                <c:pt idx="3">
                  <c:v>13.9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71-477E-A29F-CBDF16513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2429568"/>
        <c:axId val="265704512"/>
      </c:barChart>
      <c:catAx>
        <c:axId val="27242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704512"/>
        <c:crosses val="autoZero"/>
        <c:auto val="1"/>
        <c:lblAlgn val="ctr"/>
        <c:lblOffset val="100"/>
        <c:noMultiLvlLbl val="0"/>
      </c:catAx>
      <c:valAx>
        <c:axId val="265704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429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Результаты по математике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по русскому языку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"5"</c:v>
                </c:pt>
                <c:pt idx="1">
                  <c:v>"4"</c:v>
                </c:pt>
                <c:pt idx="2">
                  <c:v>"3"</c:v>
                </c:pt>
                <c:pt idx="3">
                  <c:v>"2"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29.8</c:v>
                </c:pt>
                <c:pt idx="1">
                  <c:v>46.2</c:v>
                </c:pt>
                <c:pt idx="2">
                  <c:v>13.3</c:v>
                </c:pt>
                <c:pt idx="3">
                  <c:v>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71-477E-A29F-CBDF16513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2431104"/>
        <c:axId val="265741440"/>
      </c:barChart>
      <c:catAx>
        <c:axId val="272431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741440"/>
        <c:crosses val="autoZero"/>
        <c:auto val="1"/>
        <c:lblAlgn val="ctr"/>
        <c:lblOffset val="100"/>
        <c:noMultiLvlLbl val="0"/>
      </c:catAx>
      <c:valAx>
        <c:axId val="26574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43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C207688-9BC2-4AE7-9615-FB2E4C3B2D22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A52B589-B63C-4624-9108-7BED75ACC9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agul.com/static/img/logo.pn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4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3023" y="3996266"/>
            <a:ext cx="7550000" cy="1954367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/>
              <a:t>Родительское собрание</a:t>
            </a:r>
          </a:p>
          <a:p>
            <a:r>
              <a:rPr lang="ru-RU" sz="2800" dirty="0"/>
              <a:t>законных представителей будущих </a:t>
            </a:r>
            <a:r>
              <a:rPr lang="ru-RU" sz="2800" dirty="0" smtClean="0"/>
              <a:t>первоклассников от 25 апреля 2019 года</a:t>
            </a:r>
            <a:endParaRPr lang="ru-RU" sz="2800" dirty="0"/>
          </a:p>
          <a:p>
            <a:r>
              <a:rPr lang="ru-RU" sz="2800" dirty="0"/>
              <a:t>ГБОУ школы № 332 Невского района</a:t>
            </a:r>
          </a:p>
          <a:p>
            <a:r>
              <a:rPr lang="ru-RU" sz="2800" dirty="0"/>
              <a:t>Санкт-Петербурга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ЗНАКОМСТВО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8534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79" y="-215594"/>
            <a:ext cx="10914445" cy="224911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Классный руководитель 1 «А» класса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</a:rPr>
              <a:t>Кляшторная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Елена Алексеевна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38867" y="2253607"/>
            <a:ext cx="4867421" cy="576262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Как нам стало известно…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88579" y="3221340"/>
            <a:ext cx="11107552" cy="336813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i="1" dirty="0"/>
              <a:t>Стаж работы</a:t>
            </a:r>
            <a:r>
              <a:rPr lang="ru-RU" sz="2800" dirty="0"/>
              <a:t>: </a:t>
            </a:r>
            <a:r>
              <a:rPr lang="ru-RU" sz="2800" dirty="0" smtClean="0"/>
              <a:t>25 лет</a:t>
            </a:r>
            <a:endParaRPr lang="ru-RU" sz="2800" dirty="0"/>
          </a:p>
          <a:p>
            <a:pPr algn="just"/>
            <a:r>
              <a:rPr lang="ru-RU" sz="2800" i="1" dirty="0"/>
              <a:t>Категория</a:t>
            </a:r>
            <a:r>
              <a:rPr lang="ru-RU" sz="2800" dirty="0"/>
              <a:t>: Высшая</a:t>
            </a:r>
          </a:p>
          <a:p>
            <a:pPr algn="just"/>
            <a:r>
              <a:rPr lang="ru-RU" sz="2800" i="1" dirty="0"/>
              <a:t>Возраст</a:t>
            </a:r>
            <a:r>
              <a:rPr lang="ru-RU" sz="2800" dirty="0"/>
              <a:t>: </a:t>
            </a:r>
            <a:r>
              <a:rPr lang="ru-RU" sz="2800" dirty="0" smtClean="0"/>
              <a:t>вечно молода,</a:t>
            </a:r>
            <a:r>
              <a:rPr lang="ru-RU" sz="2800" dirty="0"/>
              <a:t> </a:t>
            </a:r>
            <a:r>
              <a:rPr lang="ru-RU" sz="2800" dirty="0" smtClean="0"/>
              <a:t>так</a:t>
            </a:r>
          </a:p>
          <a:p>
            <a:pPr marL="0" indent="0" algn="just">
              <a:buNone/>
            </a:pPr>
            <a:r>
              <a:rPr lang="ru-RU" sz="2800" dirty="0"/>
              <a:t> </a:t>
            </a:r>
            <a:r>
              <a:rPr lang="ru-RU" sz="2800" dirty="0" smtClean="0"/>
              <a:t>                                    как всегда жизнерадостна, оптимистична, весела.</a:t>
            </a:r>
          </a:p>
          <a:p>
            <a:pPr marL="0" indent="0" algn="just">
              <a:buNone/>
            </a:pPr>
            <a:r>
              <a:rPr lang="ru-RU" sz="2800" dirty="0" smtClean="0"/>
              <a:t>Есть взрослая дочь.</a:t>
            </a:r>
          </a:p>
          <a:p>
            <a:pPr algn="just"/>
            <a:r>
              <a:rPr lang="ru-RU" sz="2800" i="1" dirty="0" smtClean="0"/>
              <a:t>Место проживания в школе</a:t>
            </a:r>
            <a:r>
              <a:rPr lang="ru-RU" sz="2800" dirty="0" smtClean="0"/>
              <a:t>: 1 этаж, кабинет 11 (рядом с кабинетом заместителя директора по УВР)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1" y="750607"/>
            <a:ext cx="5745707" cy="38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79" y="-215594"/>
            <a:ext cx="10914445" cy="224911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Классный руководитель 1 «А» класса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</a:rPr>
              <a:t>Кляшторная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Елена Алексеевна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38867" y="2253607"/>
            <a:ext cx="4867421" cy="576262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Вам повезло, что …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88579" y="3221340"/>
            <a:ext cx="7272531" cy="3425120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rgbClr val="00B050"/>
                </a:solidFill>
              </a:rPr>
              <a:t>Девиз </a:t>
            </a:r>
            <a:r>
              <a:rPr lang="ru-RU" sz="2800" b="1" dirty="0" smtClean="0">
                <a:solidFill>
                  <a:srgbClr val="00B050"/>
                </a:solidFill>
              </a:rPr>
              <a:t>учителя:</a:t>
            </a:r>
          </a:p>
          <a:p>
            <a:pPr marL="0" indent="0" algn="just">
              <a:buNone/>
            </a:pPr>
            <a:r>
              <a:rPr lang="ru-RU" sz="2800" dirty="0" smtClean="0"/>
              <a:t>Улыбайся</a:t>
            </a:r>
            <a:r>
              <a:rPr lang="ru-RU" sz="2800" dirty="0"/>
              <a:t>, освещая всех улыбками.</a:t>
            </a:r>
            <a:br>
              <a:rPr lang="ru-RU" sz="2800" dirty="0"/>
            </a:br>
            <a:r>
              <a:rPr lang="ru-RU" sz="2800" dirty="0"/>
              <a:t>Ошибайся – веселее жить с ошибками.</a:t>
            </a:r>
            <a:br>
              <a:rPr lang="ru-RU" sz="2800" dirty="0"/>
            </a:br>
            <a:r>
              <a:rPr lang="ru-RU" sz="2800" dirty="0"/>
              <a:t>Не пугайся – в жизни всякое случается.</a:t>
            </a:r>
            <a:br>
              <a:rPr lang="ru-RU" sz="2800" dirty="0"/>
            </a:br>
            <a:r>
              <a:rPr lang="ru-RU" sz="2800" dirty="0"/>
              <a:t>Не сдавайся, все не сразу получается</a:t>
            </a:r>
            <a:r>
              <a:rPr lang="ru-RU" sz="2800" dirty="0" smtClean="0"/>
              <a:t>.</a:t>
            </a:r>
          </a:p>
          <a:p>
            <a:pPr marL="0" indent="0" algn="just">
              <a:buNone/>
            </a:pPr>
            <a:endParaRPr lang="ru-RU" sz="2800" dirty="0"/>
          </a:p>
          <a:p>
            <a:pPr marL="0" indent="0" algn="just">
              <a:buNone/>
            </a:pPr>
            <a:r>
              <a:rPr lang="ru-RU" sz="2800" b="1" dirty="0">
                <a:solidFill>
                  <a:srgbClr val="00B050"/>
                </a:solidFill>
              </a:rPr>
              <a:t>Хобби</a:t>
            </a:r>
            <a:r>
              <a:rPr lang="ru-RU" sz="2800" dirty="0">
                <a:solidFill>
                  <a:srgbClr val="00B050"/>
                </a:solidFill>
              </a:rPr>
              <a:t>: </a:t>
            </a:r>
            <a:r>
              <a:rPr lang="ru-RU" sz="2800" dirty="0"/>
              <a:t>вязание и путешествия, чтение</a:t>
            </a:r>
          </a:p>
          <a:p>
            <a:pPr marL="0" indent="0" algn="just">
              <a:buNone/>
            </a:pP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13" y="908961"/>
            <a:ext cx="3780430" cy="52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2066" y="255903"/>
            <a:ext cx="664646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учитель готовился</a:t>
            </a:r>
            <a:br>
              <a:rPr lang="ru-RU" dirty="0" smtClean="0"/>
            </a:br>
            <a:r>
              <a:rPr lang="ru-RU" dirty="0" smtClean="0"/>
              <a:t>к встрече с новыми учениками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5070720"/>
            <a:ext cx="4978400" cy="762000"/>
          </a:xfrm>
        </p:spPr>
        <p:txBody>
          <a:bodyPr/>
          <a:lstStyle/>
          <a:p>
            <a:r>
              <a:rPr lang="ru-RU" sz="2800" dirty="0" smtClean="0"/>
              <a:t>Модель внеурочной деятельности для 1 «А» класса (10 часов):</a:t>
            </a:r>
          </a:p>
          <a:p>
            <a:r>
              <a:rPr lang="ru-RU" sz="2800" dirty="0" err="1" smtClean="0">
                <a:solidFill>
                  <a:srgbClr val="7030A0"/>
                </a:solidFill>
              </a:rPr>
              <a:t>Здоровейка</a:t>
            </a:r>
            <a:r>
              <a:rPr lang="ru-RU" sz="2800" dirty="0" smtClean="0">
                <a:solidFill>
                  <a:srgbClr val="7030A0"/>
                </a:solidFill>
              </a:rPr>
              <a:t>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Всё обо всём, 1ч.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Умники и умницы,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Волшебный мир книг,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Умелые ручки,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Изо-студия, 1ч.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63773" y="2862057"/>
            <a:ext cx="6033827" cy="38862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Окончила </a:t>
            </a:r>
            <a:r>
              <a:rPr lang="ru-RU" dirty="0"/>
              <a:t>РГПУ им. Герцена. Повышала квалификацию в </a:t>
            </a:r>
            <a:r>
              <a:rPr lang="ru-RU" dirty="0" smtClean="0"/>
              <a:t>2016</a:t>
            </a:r>
            <a:r>
              <a:rPr lang="ru-RU" dirty="0"/>
              <a:t>, </a:t>
            </a:r>
            <a:r>
              <a:rPr lang="ru-RU" dirty="0" smtClean="0"/>
              <a:t>2017, 2018гг </a:t>
            </a:r>
            <a:r>
              <a:rPr lang="ru-RU" dirty="0"/>
              <a:t>(педагогика, </a:t>
            </a:r>
            <a:r>
              <a:rPr lang="ru-RU" dirty="0" smtClean="0"/>
              <a:t>ИКТ, шахматы).</a:t>
            </a:r>
            <a:endParaRPr lang="ru-RU" dirty="0"/>
          </a:p>
          <a:p>
            <a:r>
              <a:rPr lang="ru-RU" dirty="0"/>
              <a:t>Участник районного конкурса педагогических достижений – 2015г.</a:t>
            </a:r>
          </a:p>
          <a:p>
            <a:r>
              <a:rPr lang="ru-RU" dirty="0" smtClean="0"/>
              <a:t>Участник </a:t>
            </a:r>
            <a:r>
              <a:rPr lang="ru-RU" dirty="0"/>
              <a:t>семинаров, мастер-классов по обмену опытом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Участник стажировок в Петровской школе г. Петрозаводска (Республика Карелия).</a:t>
            </a:r>
            <a:endParaRPr lang="ru-RU" dirty="0"/>
          </a:p>
          <a:p>
            <a:r>
              <a:rPr lang="ru-RU" dirty="0"/>
              <a:t>Есть публикации на учительских сайтах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12" y="114876"/>
            <a:ext cx="1996709" cy="2747181"/>
          </a:xfrm>
        </p:spPr>
      </p:pic>
    </p:spTree>
    <p:extLst>
      <p:ext uri="{BB962C8B-B14F-4D97-AF65-F5344CB8AC3E}">
        <p14:creationId xmlns:p14="http://schemas.microsoft.com/office/powerpoint/2010/main" val="58087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63768"/>
            <a:ext cx="10018713" cy="175259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Классный руководитель 1 «Б» класса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</a:rPr>
              <a:t>Давыдова Елена Трофимовна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427397" y="2658533"/>
            <a:ext cx="4614548" cy="576262"/>
          </a:xfrm>
        </p:spPr>
        <p:txBody>
          <a:bodyPr/>
          <a:lstStyle/>
          <a:p>
            <a:r>
              <a:rPr lang="ru-RU" sz="3200" b="1" dirty="0"/>
              <a:t>Совершенно секретно</a:t>
            </a: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5770180" y="3234795"/>
            <a:ext cx="6421820" cy="33681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i="1" dirty="0"/>
              <a:t>Стаж работы</a:t>
            </a:r>
            <a:r>
              <a:rPr lang="ru-RU" sz="2800" dirty="0"/>
              <a:t>: </a:t>
            </a:r>
            <a:r>
              <a:rPr lang="ru-RU" sz="2800" dirty="0" smtClean="0"/>
              <a:t>27 лет</a:t>
            </a:r>
            <a:endParaRPr lang="ru-RU" sz="2800" dirty="0"/>
          </a:p>
          <a:p>
            <a:r>
              <a:rPr lang="ru-RU" sz="2800" i="1" dirty="0"/>
              <a:t>Категория</a:t>
            </a:r>
            <a:r>
              <a:rPr lang="ru-RU" sz="2800" dirty="0"/>
              <a:t>: </a:t>
            </a:r>
            <a:r>
              <a:rPr lang="ru-RU" sz="2800" dirty="0" smtClean="0"/>
              <a:t>Высшая</a:t>
            </a:r>
            <a:endParaRPr lang="ru-RU" sz="2800" dirty="0"/>
          </a:p>
          <a:p>
            <a:r>
              <a:rPr lang="ru-RU" sz="2800" i="1" dirty="0"/>
              <a:t>Возраст</a:t>
            </a:r>
            <a:r>
              <a:rPr lang="ru-RU" sz="2800" dirty="0"/>
              <a:t>: в самом расцвете сил и </a:t>
            </a:r>
            <a:r>
              <a:rPr lang="ru-RU" sz="2800" dirty="0" smtClean="0"/>
              <a:t>способностей.</a:t>
            </a:r>
          </a:p>
          <a:p>
            <a:r>
              <a:rPr lang="ru-RU" sz="2800" dirty="0" smtClean="0"/>
              <a:t>Есть две дочки.</a:t>
            </a:r>
          </a:p>
          <a:p>
            <a:r>
              <a:rPr lang="ru-RU" sz="2800" i="1" dirty="0"/>
              <a:t>Место проживания в школе</a:t>
            </a:r>
            <a:r>
              <a:rPr lang="ru-RU" sz="2800" dirty="0"/>
              <a:t>: </a:t>
            </a:r>
            <a:r>
              <a:rPr lang="ru-RU" sz="2800" dirty="0" smtClean="0"/>
              <a:t>2 этаж</a:t>
            </a:r>
            <a:r>
              <a:rPr lang="ru-RU" sz="2800" dirty="0"/>
              <a:t>, кабинет </a:t>
            </a:r>
            <a:r>
              <a:rPr lang="ru-RU" sz="2800" dirty="0" smtClean="0"/>
              <a:t>25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0" y="2215883"/>
            <a:ext cx="5571625" cy="31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79" y="-215594"/>
            <a:ext cx="10914445" cy="224911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Классный руководитель 1 </a:t>
            </a:r>
            <a:r>
              <a:rPr lang="ru-RU" b="1" dirty="0" smtClean="0">
                <a:solidFill>
                  <a:srgbClr val="00B050"/>
                </a:solidFill>
              </a:rPr>
              <a:t>«Б» </a:t>
            </a:r>
            <a:r>
              <a:rPr lang="ru-RU" b="1" dirty="0">
                <a:solidFill>
                  <a:srgbClr val="00B050"/>
                </a:solidFill>
              </a:rPr>
              <a:t>класса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</a:rPr>
              <a:t>Давыдова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Елена Трофимовна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38867" y="2253607"/>
            <a:ext cx="4867421" cy="576262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Вам повезло, что …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88579" y="3999268"/>
            <a:ext cx="8173284" cy="253801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b="1" dirty="0" smtClean="0">
                <a:solidFill>
                  <a:srgbClr val="00B050"/>
                </a:solidFill>
              </a:rPr>
              <a:t>Девиз учителя:</a:t>
            </a:r>
          </a:p>
          <a:p>
            <a:pPr marL="0" indent="0" algn="just">
              <a:buNone/>
            </a:pPr>
            <a:r>
              <a:rPr lang="ru-RU" sz="2800" dirty="0"/>
              <a:t>с сентября до мая обучаем, а в каникулы по ним </a:t>
            </a:r>
            <a:r>
              <a:rPr lang="ru-RU" sz="2800" dirty="0" smtClean="0"/>
              <a:t>скучаем</a:t>
            </a:r>
          </a:p>
          <a:p>
            <a:pPr marL="0" indent="0" algn="just">
              <a:buNone/>
            </a:pPr>
            <a:endParaRPr lang="ru-RU" sz="2800" dirty="0" smtClean="0"/>
          </a:p>
          <a:p>
            <a:pPr marL="0" indent="0" algn="just">
              <a:buNone/>
            </a:pPr>
            <a:r>
              <a:rPr lang="ru-RU" sz="2800" b="1" dirty="0">
                <a:solidFill>
                  <a:srgbClr val="00B050"/>
                </a:solidFill>
              </a:rPr>
              <a:t>Хобби</a:t>
            </a:r>
            <a:r>
              <a:rPr lang="ru-RU" sz="2800" dirty="0">
                <a:solidFill>
                  <a:srgbClr val="00B050"/>
                </a:solidFill>
              </a:rPr>
              <a:t>: </a:t>
            </a:r>
            <a:r>
              <a:rPr lang="ru-RU" sz="2800" dirty="0"/>
              <a:t>путешествия, походы в лес, наблюдения за пробегающими облаками и др.</a:t>
            </a:r>
            <a:endParaRPr lang="ru-RU" sz="2800" b="1" dirty="0" smtClean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802" y="2890554"/>
            <a:ext cx="2827165" cy="3769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87" y="641444"/>
            <a:ext cx="4158017" cy="3118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20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470" y="255903"/>
            <a:ext cx="664646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учитель готовился</a:t>
            </a:r>
            <a:br>
              <a:rPr lang="ru-RU" dirty="0" smtClean="0"/>
            </a:br>
            <a:r>
              <a:rPr lang="ru-RU" dirty="0" smtClean="0"/>
              <a:t>к встрече с новыми учениками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560868" y="4751649"/>
            <a:ext cx="4978400" cy="762000"/>
          </a:xfrm>
        </p:spPr>
        <p:txBody>
          <a:bodyPr/>
          <a:lstStyle/>
          <a:p>
            <a:r>
              <a:rPr lang="ru-RU" sz="2800" dirty="0" smtClean="0"/>
              <a:t>Модель внеурочной деятельности для 1 «Б» класса (9 часов):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Всё обо всём,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Весёлая математика,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Весёлые почемучки,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Умелые ручки,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Мастерская карандаша, 1ч.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63773" y="2862057"/>
            <a:ext cx="6033827" cy="3886200"/>
          </a:xfrm>
        </p:spPr>
        <p:txBody>
          <a:bodyPr>
            <a:normAutofit/>
          </a:bodyPr>
          <a:lstStyle/>
          <a:p>
            <a:r>
              <a:rPr lang="ru-RU" dirty="0"/>
              <a:t>Окончила ЛГПИ им. Герцена. Повышала квалификацию в </a:t>
            </a:r>
            <a:r>
              <a:rPr lang="ru-RU" dirty="0" smtClean="0"/>
              <a:t>2016</a:t>
            </a:r>
            <a:r>
              <a:rPr lang="ru-RU" dirty="0"/>
              <a:t>, 2017, </a:t>
            </a:r>
            <a:r>
              <a:rPr lang="ru-RU" dirty="0" smtClean="0"/>
              <a:t>2018, 2019гг </a:t>
            </a:r>
            <a:r>
              <a:rPr lang="ru-RU" dirty="0"/>
              <a:t>(педагогика, психология, </a:t>
            </a:r>
            <a:r>
              <a:rPr lang="ru-RU" dirty="0" smtClean="0"/>
              <a:t>ИКТ, ОРКСЭ).</a:t>
            </a:r>
            <a:endParaRPr lang="ru-RU" dirty="0"/>
          </a:p>
          <a:p>
            <a:r>
              <a:rPr lang="ru-RU" dirty="0"/>
              <a:t>Участник семинаров, мастер-классов по обмену опытом.</a:t>
            </a:r>
          </a:p>
          <a:p>
            <a:r>
              <a:rPr lang="ru-RU" dirty="0"/>
              <a:t>Есть публикации на учительских сайтах.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6" y="255903"/>
            <a:ext cx="3433928" cy="2575446"/>
          </a:xfrm>
        </p:spPr>
      </p:pic>
    </p:spTree>
    <p:extLst>
      <p:ext uri="{BB962C8B-B14F-4D97-AF65-F5344CB8AC3E}">
        <p14:creationId xmlns:p14="http://schemas.microsoft.com/office/powerpoint/2010/main" val="414685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37161"/>
            <a:ext cx="10018713" cy="175259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Классный руководитель 1 «В» класса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</a:rPr>
              <a:t>Макарова Екатерина Олеговна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4594" y="2006219"/>
            <a:ext cx="6284774" cy="778198"/>
          </a:xfrm>
        </p:spPr>
        <p:txBody>
          <a:bodyPr/>
          <a:lstStyle/>
          <a:p>
            <a:r>
              <a:rPr lang="ru-RU" sz="3200" b="1" dirty="0"/>
              <a:t>Информация строго для личного </a:t>
            </a:r>
            <a:r>
              <a:rPr lang="ru-RU" sz="3200" b="1" dirty="0" smtClean="0"/>
              <a:t>пользования в 1 «В» классе</a:t>
            </a:r>
            <a:endParaRPr lang="ru-RU" sz="3200" b="1" dirty="0"/>
          </a:p>
        </p:txBody>
      </p:sp>
      <p:sp>
        <p:nvSpPr>
          <p:cNvPr id="8" name="Объект 4"/>
          <p:cNvSpPr>
            <a:spLocks noGrp="1"/>
          </p:cNvSpPr>
          <p:nvPr>
            <p:ph sz="half" idx="2"/>
          </p:nvPr>
        </p:nvSpPr>
        <p:spPr>
          <a:xfrm>
            <a:off x="94593" y="2724293"/>
            <a:ext cx="5906814" cy="336813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i="1" dirty="0"/>
              <a:t>Стаж работы</a:t>
            </a:r>
            <a:r>
              <a:rPr lang="ru-RU" sz="2800" dirty="0"/>
              <a:t>: </a:t>
            </a:r>
            <a:r>
              <a:rPr lang="ru-RU" sz="2800" dirty="0" smtClean="0"/>
              <a:t>2 года</a:t>
            </a:r>
            <a:endParaRPr lang="ru-RU" sz="2800" dirty="0"/>
          </a:p>
          <a:p>
            <a:pPr algn="just"/>
            <a:r>
              <a:rPr lang="ru-RU" sz="2800" i="1" dirty="0"/>
              <a:t>Категория</a:t>
            </a:r>
            <a:r>
              <a:rPr lang="ru-RU" sz="2800" dirty="0"/>
              <a:t>: </a:t>
            </a:r>
            <a:r>
              <a:rPr lang="ru-RU" sz="2800" dirty="0" smtClean="0"/>
              <a:t>первая</a:t>
            </a:r>
            <a:endParaRPr lang="ru-RU" sz="2800" dirty="0"/>
          </a:p>
          <a:p>
            <a:pPr algn="just"/>
            <a:r>
              <a:rPr lang="ru-RU" sz="2800" i="1" dirty="0"/>
              <a:t>Возраст</a:t>
            </a:r>
            <a:r>
              <a:rPr lang="ru-RU" sz="2800" dirty="0"/>
              <a:t>: приобрела необходимый опыт и готова им </a:t>
            </a:r>
            <a:r>
              <a:rPr lang="ru-RU" sz="2800" dirty="0" smtClean="0"/>
              <a:t>делиться</a:t>
            </a:r>
          </a:p>
          <a:p>
            <a:pPr algn="just"/>
            <a:r>
              <a:rPr lang="ru-RU" sz="2800" dirty="0" smtClean="0"/>
              <a:t>Есть два сыночка. Один станет первоклассником.</a:t>
            </a:r>
          </a:p>
          <a:p>
            <a:pPr algn="just"/>
            <a:r>
              <a:rPr lang="ru-RU" sz="2800" i="1" dirty="0"/>
              <a:t>Место проживания в школе</a:t>
            </a:r>
            <a:r>
              <a:rPr lang="ru-RU" sz="2800" dirty="0"/>
              <a:t>: </a:t>
            </a:r>
            <a:r>
              <a:rPr lang="ru-RU" sz="2800" dirty="0" smtClean="0"/>
              <a:t>1 </a:t>
            </a:r>
            <a:r>
              <a:rPr lang="ru-RU" sz="2800" dirty="0"/>
              <a:t>этаж, кабинет </a:t>
            </a:r>
            <a:r>
              <a:rPr lang="ru-RU" sz="2800" dirty="0" smtClean="0"/>
              <a:t>15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39" y="2003004"/>
            <a:ext cx="6035329" cy="402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6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79" y="-215594"/>
            <a:ext cx="10914445" cy="224911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Классный руководитель 1 </a:t>
            </a:r>
            <a:r>
              <a:rPr lang="ru-RU" b="1" dirty="0" smtClean="0">
                <a:solidFill>
                  <a:srgbClr val="00B050"/>
                </a:solidFill>
              </a:rPr>
              <a:t>«В» </a:t>
            </a:r>
            <a:r>
              <a:rPr lang="ru-RU" b="1" dirty="0">
                <a:solidFill>
                  <a:srgbClr val="00B050"/>
                </a:solidFill>
              </a:rPr>
              <a:t>класса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</a:rPr>
              <a:t>Макарова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Екатерина Олеговна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38867" y="2253607"/>
            <a:ext cx="4867421" cy="576262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Вам повезло, что …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88579" y="2829870"/>
            <a:ext cx="7272531" cy="352998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800" b="1" dirty="0">
                <a:solidFill>
                  <a:srgbClr val="00B050"/>
                </a:solidFill>
              </a:rPr>
              <a:t>Девиз </a:t>
            </a:r>
            <a:r>
              <a:rPr lang="ru-RU" sz="2800" b="1" dirty="0" smtClean="0">
                <a:solidFill>
                  <a:srgbClr val="00B050"/>
                </a:solidFill>
              </a:rPr>
              <a:t>учителя:</a:t>
            </a:r>
          </a:p>
          <a:p>
            <a:pPr marL="0" indent="0" algn="just">
              <a:buNone/>
            </a:pPr>
            <a:r>
              <a:rPr lang="ru-RU" sz="2800" dirty="0"/>
              <a:t>человек всё может, лишь бы </a:t>
            </a:r>
            <a:r>
              <a:rPr lang="ru-RU" sz="2800" dirty="0" smtClean="0"/>
              <a:t>захотел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b="1" dirty="0">
                <a:solidFill>
                  <a:srgbClr val="00B050"/>
                </a:solidFill>
              </a:rPr>
              <a:t>Хобби</a:t>
            </a:r>
            <a:r>
              <a:rPr lang="ru-RU" sz="2800" i="1" dirty="0">
                <a:solidFill>
                  <a:srgbClr val="00B050"/>
                </a:solidFill>
              </a:rPr>
              <a:t>: </a:t>
            </a:r>
            <a:r>
              <a:rPr lang="ru-RU" sz="2800" dirty="0"/>
              <a:t>вышивка крестиком, вязание крючком, чтение классической </a:t>
            </a:r>
            <a:r>
              <a:rPr lang="ru-RU" sz="2800" dirty="0" smtClean="0"/>
              <a:t>литературы, посещение театров.</a:t>
            </a:r>
          </a:p>
          <a:p>
            <a:pPr marL="0" indent="0" algn="just">
              <a:buNone/>
            </a:pPr>
            <a:r>
              <a:rPr lang="ru-RU" sz="2800" dirty="0" smtClean="0"/>
              <a:t>Ведет </a:t>
            </a:r>
            <a:r>
              <a:rPr lang="ru-RU" sz="2800" dirty="0"/>
              <a:t>активный образ жизни. </a:t>
            </a:r>
            <a:r>
              <a:rPr lang="ru-RU" sz="2800" dirty="0" smtClean="0"/>
              <a:t>Занимается спортом</a:t>
            </a:r>
            <a:r>
              <a:rPr lang="ru-RU" sz="2800" dirty="0"/>
              <a:t>, </a:t>
            </a:r>
            <a:r>
              <a:rPr lang="ru-RU" sz="2800" dirty="0" smtClean="0"/>
              <a:t>обожает </a:t>
            </a:r>
            <a:r>
              <a:rPr lang="ru-RU" sz="2800" dirty="0"/>
              <a:t>пешие прогулки. Особенное удовольствие </a:t>
            </a:r>
            <a:r>
              <a:rPr lang="ru-RU" sz="2800" dirty="0" smtClean="0"/>
              <a:t>доставляют учителю </a:t>
            </a:r>
            <a:r>
              <a:rPr lang="ru-RU" sz="2800" dirty="0"/>
              <a:t>прогулки по нашему городу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57" y="1150464"/>
            <a:ext cx="3863901" cy="515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79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8" y="255903"/>
            <a:ext cx="664646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учитель готовился</a:t>
            </a:r>
            <a:br>
              <a:rPr lang="ru-RU" dirty="0" smtClean="0"/>
            </a:br>
            <a:r>
              <a:rPr lang="ru-RU" dirty="0" smtClean="0"/>
              <a:t>к встрече с новыми учениками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414220" y="6054276"/>
            <a:ext cx="4978400" cy="762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 smtClean="0"/>
              <a:t>Модель внеурочной деятельности для 1 «В» класса (10 часов):</a:t>
            </a:r>
          </a:p>
          <a:p>
            <a:pPr>
              <a:spcBef>
                <a:spcPts val="0"/>
              </a:spcBef>
            </a:pPr>
            <a:r>
              <a:rPr lang="ru-RU" sz="2800" b="0" dirty="0">
                <a:solidFill>
                  <a:srgbClr val="7030A0"/>
                </a:solidFill>
              </a:rPr>
              <a:t>С</a:t>
            </a:r>
            <a:r>
              <a:rPr lang="ru-RU" sz="2800" b="0" dirty="0" smtClean="0">
                <a:solidFill>
                  <a:srgbClr val="7030A0"/>
                </a:solidFill>
              </a:rPr>
              <a:t>овременные </a:t>
            </a:r>
            <a:r>
              <a:rPr lang="ru-RU" sz="2800" b="0" dirty="0">
                <a:solidFill>
                  <a:srgbClr val="7030A0"/>
                </a:solidFill>
              </a:rPr>
              <a:t>подвижные игры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0" dirty="0">
                <a:solidFill>
                  <a:srgbClr val="7030A0"/>
                </a:solidFill>
              </a:rPr>
              <a:t>Б</a:t>
            </a:r>
            <a:r>
              <a:rPr lang="ru-RU" sz="2800" b="0" dirty="0" smtClean="0">
                <a:solidFill>
                  <a:srgbClr val="7030A0"/>
                </a:solidFill>
              </a:rPr>
              <a:t>удь здоров</a:t>
            </a:r>
          </a:p>
          <a:p>
            <a:pPr>
              <a:spcBef>
                <a:spcPts val="0"/>
              </a:spcBef>
            </a:pPr>
            <a:r>
              <a:rPr lang="ru-RU" sz="2800" b="0" dirty="0">
                <a:solidFill>
                  <a:srgbClr val="7030A0"/>
                </a:solidFill>
              </a:rPr>
              <a:t>Ш</a:t>
            </a:r>
            <a:r>
              <a:rPr lang="ru-RU" sz="2800" b="0" dirty="0" smtClean="0">
                <a:solidFill>
                  <a:srgbClr val="7030A0"/>
                </a:solidFill>
              </a:rPr>
              <a:t>кола </a:t>
            </a:r>
            <a:r>
              <a:rPr lang="ru-RU" sz="2800" b="0" dirty="0">
                <a:solidFill>
                  <a:srgbClr val="7030A0"/>
                </a:solidFill>
              </a:rPr>
              <a:t>добрых дел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0" dirty="0">
                <a:solidFill>
                  <a:srgbClr val="7030A0"/>
                </a:solidFill>
              </a:rPr>
              <a:t>П</a:t>
            </a:r>
            <a:r>
              <a:rPr lang="ru-RU" sz="2800" b="0" dirty="0" smtClean="0">
                <a:solidFill>
                  <a:srgbClr val="7030A0"/>
                </a:solidFill>
              </a:rPr>
              <a:t>о </a:t>
            </a:r>
            <a:r>
              <a:rPr lang="ru-RU" sz="2800" b="0" dirty="0">
                <a:solidFill>
                  <a:srgbClr val="7030A0"/>
                </a:solidFill>
              </a:rPr>
              <a:t>дороге </a:t>
            </a:r>
            <a:r>
              <a:rPr lang="ru-RU" sz="2800" b="0" dirty="0" smtClean="0">
                <a:solidFill>
                  <a:srgbClr val="7030A0"/>
                </a:solidFill>
              </a:rPr>
              <a:t>безопасности</a:t>
            </a:r>
          </a:p>
          <a:p>
            <a:pPr>
              <a:spcBef>
                <a:spcPts val="0"/>
              </a:spcBef>
            </a:pPr>
            <a:r>
              <a:rPr lang="ru-RU" sz="2800" b="0" dirty="0">
                <a:solidFill>
                  <a:srgbClr val="7030A0"/>
                </a:solidFill>
              </a:rPr>
              <a:t>А</a:t>
            </a:r>
            <a:r>
              <a:rPr lang="ru-RU" sz="2800" b="0" dirty="0" smtClean="0">
                <a:solidFill>
                  <a:srgbClr val="7030A0"/>
                </a:solidFill>
              </a:rPr>
              <a:t>збука </a:t>
            </a:r>
            <a:r>
              <a:rPr lang="ru-RU" sz="2800" b="0" dirty="0">
                <a:solidFill>
                  <a:srgbClr val="7030A0"/>
                </a:solidFill>
              </a:rPr>
              <a:t>вежливости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0" dirty="0">
                <a:solidFill>
                  <a:srgbClr val="7030A0"/>
                </a:solidFill>
              </a:rPr>
              <a:t>Г</a:t>
            </a:r>
            <a:r>
              <a:rPr lang="ru-RU" sz="2800" b="0" dirty="0" smtClean="0">
                <a:solidFill>
                  <a:srgbClr val="7030A0"/>
                </a:solidFill>
              </a:rPr>
              <a:t>ород</a:t>
            </a:r>
            <a:r>
              <a:rPr lang="ru-RU" sz="2800" b="0" dirty="0">
                <a:solidFill>
                  <a:srgbClr val="7030A0"/>
                </a:solidFill>
              </a:rPr>
              <a:t>, в котором мы </a:t>
            </a:r>
            <a:r>
              <a:rPr lang="ru-RU" sz="2800" b="0" dirty="0" smtClean="0">
                <a:solidFill>
                  <a:srgbClr val="7030A0"/>
                </a:solidFill>
              </a:rPr>
              <a:t>живем</a:t>
            </a:r>
          </a:p>
          <a:p>
            <a:pPr>
              <a:spcBef>
                <a:spcPts val="0"/>
              </a:spcBef>
            </a:pPr>
            <a:r>
              <a:rPr lang="ru-RU" sz="2800" b="0" dirty="0">
                <a:solidFill>
                  <a:srgbClr val="7030A0"/>
                </a:solidFill>
              </a:rPr>
              <a:t>В</a:t>
            </a:r>
            <a:r>
              <a:rPr lang="ru-RU" sz="2800" b="0" dirty="0" smtClean="0">
                <a:solidFill>
                  <a:srgbClr val="7030A0"/>
                </a:solidFill>
              </a:rPr>
              <a:t> </a:t>
            </a:r>
            <a:r>
              <a:rPr lang="ru-RU" sz="2800" b="0" dirty="0">
                <a:solidFill>
                  <a:srgbClr val="7030A0"/>
                </a:solidFill>
              </a:rPr>
              <a:t>стране </a:t>
            </a:r>
            <a:r>
              <a:rPr lang="ru-RU" sz="2800" b="0" dirty="0" err="1">
                <a:solidFill>
                  <a:srgbClr val="7030A0"/>
                </a:solidFill>
              </a:rPr>
              <a:t>знаек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0" dirty="0">
                <a:solidFill>
                  <a:srgbClr val="7030A0"/>
                </a:solidFill>
              </a:rPr>
              <a:t>Р</a:t>
            </a:r>
            <a:r>
              <a:rPr lang="ru-RU" sz="2800" b="0" dirty="0" smtClean="0">
                <a:solidFill>
                  <a:srgbClr val="7030A0"/>
                </a:solidFill>
              </a:rPr>
              <a:t>адуга творчества</a:t>
            </a:r>
          </a:p>
          <a:p>
            <a:pPr>
              <a:spcBef>
                <a:spcPts val="0"/>
              </a:spcBef>
            </a:pPr>
            <a:r>
              <a:rPr lang="ru-RU" sz="2800" b="0" dirty="0">
                <a:solidFill>
                  <a:srgbClr val="7030A0"/>
                </a:solidFill>
              </a:rPr>
              <a:t>В</a:t>
            </a:r>
            <a:r>
              <a:rPr lang="ru-RU" sz="2800" b="0" dirty="0" smtClean="0">
                <a:solidFill>
                  <a:srgbClr val="7030A0"/>
                </a:solidFill>
              </a:rPr>
              <a:t>олшебный </a:t>
            </a:r>
            <a:r>
              <a:rPr lang="ru-RU" sz="2800" b="0" dirty="0">
                <a:solidFill>
                  <a:srgbClr val="7030A0"/>
                </a:solidFill>
              </a:rPr>
              <a:t>мир книг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0" dirty="0">
                <a:solidFill>
                  <a:srgbClr val="7030A0"/>
                </a:solidFill>
              </a:rPr>
              <a:t>Р</a:t>
            </a:r>
            <a:r>
              <a:rPr lang="ru-RU" sz="2800" b="0" dirty="0" smtClean="0">
                <a:solidFill>
                  <a:srgbClr val="7030A0"/>
                </a:solidFill>
              </a:rPr>
              <a:t>аскрасим </a:t>
            </a:r>
            <a:r>
              <a:rPr lang="ru-RU" sz="2800" b="0" dirty="0">
                <a:solidFill>
                  <a:srgbClr val="7030A0"/>
                </a:solidFill>
              </a:rPr>
              <a:t>мир сами</a:t>
            </a:r>
            <a:endParaRPr lang="ru-RU" sz="2800" dirty="0">
              <a:solidFill>
                <a:srgbClr val="7030A0"/>
              </a:solidFill>
            </a:endParaRPr>
          </a:p>
          <a:p>
            <a:endParaRPr lang="ru-RU" b="0" dirty="0" smtClean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63773" y="3312433"/>
            <a:ext cx="6033827" cy="38862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Окончила СГУ им. Чернышевского (педагог-психолог), </a:t>
            </a:r>
            <a:r>
              <a:rPr lang="ru-RU" dirty="0" err="1"/>
              <a:t>пед</a:t>
            </a:r>
            <a:r>
              <a:rPr lang="ru-RU" dirty="0"/>
              <a:t>. колледж №1 им. Некрасова (учитель нач. </a:t>
            </a:r>
            <a:r>
              <a:rPr lang="ru-RU" dirty="0" err="1"/>
              <a:t>кл</a:t>
            </a:r>
            <a:r>
              <a:rPr lang="ru-RU" dirty="0"/>
              <a:t>.). Повышала квалификацию в 2017, 2018гг (педагогика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Имеет </a:t>
            </a:r>
            <a:r>
              <a:rPr lang="ru-RU" dirty="0"/>
              <a:t>две </a:t>
            </a:r>
            <a:r>
              <a:rPr lang="ru-RU" dirty="0" smtClean="0"/>
              <a:t>дополнительные </a:t>
            </a:r>
            <a:r>
              <a:rPr lang="ru-RU" dirty="0"/>
              <a:t>специализации (учитель, психолог, дефектолог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Есть </a:t>
            </a:r>
            <a:r>
              <a:rPr lang="ru-RU" dirty="0"/>
              <a:t>опыт работы с детьми с ОВЗ</a:t>
            </a:r>
            <a:r>
              <a:rPr lang="ru-RU" dirty="0" smtClean="0"/>
              <a:t>.</a:t>
            </a:r>
          </a:p>
          <a:p>
            <a:r>
              <a:rPr lang="ru-RU" dirty="0" smtClean="0"/>
              <a:t>Есть </a:t>
            </a:r>
            <a:r>
              <a:rPr lang="ru-RU" dirty="0"/>
              <a:t>публикации на учительских сайтах.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177423"/>
            <a:ext cx="3216721" cy="317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32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37161"/>
            <a:ext cx="10018713" cy="175259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Классный руководитель 1 </a:t>
            </a:r>
            <a:r>
              <a:rPr lang="ru-RU" b="1" dirty="0" smtClean="0">
                <a:solidFill>
                  <a:srgbClr val="00B050"/>
                </a:solidFill>
              </a:rPr>
              <a:t>«Г» </a:t>
            </a:r>
            <a:r>
              <a:rPr lang="ru-RU" b="1" dirty="0">
                <a:solidFill>
                  <a:srgbClr val="00B050"/>
                </a:solidFill>
              </a:rPr>
              <a:t>класса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</a:rPr>
              <a:t>Садовник Татьяна Борисовна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4594" y="2006219"/>
            <a:ext cx="6284774" cy="778198"/>
          </a:xfrm>
        </p:spPr>
        <p:txBody>
          <a:bodyPr/>
          <a:lstStyle/>
          <a:p>
            <a:r>
              <a:rPr lang="ru-RU" sz="3200" dirty="0" smtClean="0"/>
              <a:t>Из достоверных источников…</a:t>
            </a:r>
            <a:endParaRPr lang="ru-RU" sz="3200" b="1" dirty="0"/>
          </a:p>
        </p:txBody>
      </p:sp>
      <p:sp>
        <p:nvSpPr>
          <p:cNvPr id="8" name="Объект 4"/>
          <p:cNvSpPr>
            <a:spLocks noGrp="1"/>
          </p:cNvSpPr>
          <p:nvPr>
            <p:ph sz="half" idx="2"/>
          </p:nvPr>
        </p:nvSpPr>
        <p:spPr>
          <a:xfrm>
            <a:off x="94593" y="2724293"/>
            <a:ext cx="5906814" cy="336813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800" i="1" dirty="0"/>
              <a:t>Стаж работы</a:t>
            </a:r>
            <a:r>
              <a:rPr lang="ru-RU" sz="2800" dirty="0"/>
              <a:t>: </a:t>
            </a:r>
            <a:r>
              <a:rPr lang="ru-RU" sz="2800" dirty="0" smtClean="0"/>
              <a:t>28 лет</a:t>
            </a:r>
            <a:endParaRPr lang="ru-RU" sz="2800" dirty="0"/>
          </a:p>
          <a:p>
            <a:pPr algn="just"/>
            <a:r>
              <a:rPr lang="ru-RU" sz="2800" i="1" dirty="0"/>
              <a:t>Категория</a:t>
            </a:r>
            <a:r>
              <a:rPr lang="ru-RU" sz="2800" dirty="0"/>
              <a:t>: </a:t>
            </a:r>
            <a:r>
              <a:rPr lang="ru-RU" sz="2800" dirty="0" smtClean="0"/>
              <a:t>высшая</a:t>
            </a:r>
            <a:endParaRPr lang="ru-RU" sz="2800" dirty="0"/>
          </a:p>
          <a:p>
            <a:pPr algn="just"/>
            <a:r>
              <a:rPr lang="ru-RU" sz="2800" i="1" dirty="0"/>
              <a:t>Возраст</a:t>
            </a:r>
            <a:r>
              <a:rPr lang="ru-RU" sz="2800" dirty="0"/>
              <a:t>: </a:t>
            </a:r>
            <a:r>
              <a:rPr lang="ru-RU" sz="2800" dirty="0" smtClean="0"/>
              <a:t>профессионалу во всех отношениях не важен</a:t>
            </a:r>
          </a:p>
          <a:p>
            <a:pPr algn="just"/>
            <a:r>
              <a:rPr lang="ru-RU" sz="2800" dirty="0" smtClean="0"/>
              <a:t>Есть две взрослые дочки и два внука.</a:t>
            </a:r>
          </a:p>
          <a:p>
            <a:pPr algn="just"/>
            <a:r>
              <a:rPr lang="ru-RU" sz="2800" i="1" dirty="0" smtClean="0"/>
              <a:t>Место </a:t>
            </a:r>
            <a:r>
              <a:rPr lang="ru-RU" sz="2800" i="1" dirty="0"/>
              <a:t>проживания в школе</a:t>
            </a:r>
            <a:r>
              <a:rPr lang="ru-RU" sz="2800" dirty="0"/>
              <a:t>: </a:t>
            </a:r>
            <a:r>
              <a:rPr lang="ru-RU" sz="2800" dirty="0" smtClean="0"/>
              <a:t>1 </a:t>
            </a:r>
            <a:r>
              <a:rPr lang="ru-RU" sz="2800" dirty="0"/>
              <a:t>этаж, кабинет </a:t>
            </a:r>
            <a:r>
              <a:rPr lang="ru-RU" sz="2800" dirty="0" smtClean="0"/>
              <a:t>18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07" y="1872155"/>
            <a:ext cx="5872145" cy="440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3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147" y="146357"/>
            <a:ext cx="10621108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Основная образовательная программа начальной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08669" y="1424374"/>
            <a:ext cx="10227213" cy="533741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/>
              <a:t>Разработана в соответствии с Федеральным государственным образовательным стандартом начального общего образования (ФГОС НОО), размещена на сайте школы: </a:t>
            </a:r>
            <a:r>
              <a:rPr lang="en-US" sz="2400" dirty="0"/>
              <a:t>school332.ru</a:t>
            </a:r>
            <a:r>
              <a:rPr lang="ru-RU" sz="2400" dirty="0"/>
              <a:t>, состоит из разделов: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/>
              <a:t>Общие положения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b="1" dirty="0"/>
              <a:t>Целевой раздел</a:t>
            </a:r>
            <a:r>
              <a:rPr lang="ru-RU" sz="2400" dirty="0"/>
              <a:t>: Пояснительная записка и Планируемые результаты освоения программы и система их оценки.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b="1" dirty="0"/>
              <a:t>Содержательный раздел</a:t>
            </a:r>
            <a:r>
              <a:rPr lang="ru-RU" sz="2400" dirty="0"/>
              <a:t>: Программа формирования у обучающихся универсальных учебных действий, Программы отдельных учебных предметов, курсов, Программа духовно-нравственного развития и воспитания обучающихся, Программа формирования экологической культуры, здорового и безопасного образа жизни, Программа коррекционной работы.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b="1" dirty="0"/>
              <a:t>Организационный раздел</a:t>
            </a:r>
            <a:r>
              <a:rPr lang="ru-RU" sz="2400" dirty="0"/>
              <a:t>: Учебный план </a:t>
            </a:r>
            <a:r>
              <a:rPr lang="ru-RU" sz="2400" dirty="0" smtClean="0"/>
              <a:t>ОУ, </a:t>
            </a:r>
            <a:r>
              <a:rPr lang="ru-RU" sz="2400" dirty="0"/>
              <a:t>План внеурочной деятельности, Программы дополнительного образования, Система условий реализации основной образовательной программы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4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79" y="-215594"/>
            <a:ext cx="10914445" cy="224911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Классный руководитель 1 </a:t>
            </a:r>
            <a:r>
              <a:rPr lang="ru-RU" b="1" dirty="0" smtClean="0">
                <a:solidFill>
                  <a:srgbClr val="00B050"/>
                </a:solidFill>
              </a:rPr>
              <a:t>«Г» </a:t>
            </a:r>
            <a:r>
              <a:rPr lang="ru-RU" b="1" dirty="0">
                <a:solidFill>
                  <a:srgbClr val="00B050"/>
                </a:solidFill>
              </a:rPr>
              <a:t>класса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FF0000"/>
                </a:solidFill>
              </a:rPr>
              <a:t>Садовник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Татьяна Борисовна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014329" y="3135969"/>
            <a:ext cx="4867421" cy="576262"/>
          </a:xfrm>
        </p:spPr>
        <p:txBody>
          <a:bodyPr/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Вам повезло, что …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324478" y="4163036"/>
            <a:ext cx="7272531" cy="2538015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b="1" dirty="0">
                <a:solidFill>
                  <a:srgbClr val="00B050"/>
                </a:solidFill>
              </a:rPr>
              <a:t>Девиз </a:t>
            </a:r>
            <a:r>
              <a:rPr lang="ru-RU" sz="2800" b="1" dirty="0" smtClean="0">
                <a:solidFill>
                  <a:srgbClr val="00B050"/>
                </a:solidFill>
              </a:rPr>
              <a:t>учителя:</a:t>
            </a:r>
          </a:p>
          <a:p>
            <a:pPr marL="0" indent="0">
              <a:buNone/>
            </a:pPr>
            <a:r>
              <a:rPr lang="ru-RU" sz="2800" dirty="0"/>
              <a:t>учитель счастлив, когда успешны его ученики</a:t>
            </a:r>
          </a:p>
          <a:p>
            <a:r>
              <a:rPr lang="ru-RU" sz="2800" b="1" dirty="0">
                <a:solidFill>
                  <a:srgbClr val="00B050"/>
                </a:solidFill>
              </a:rPr>
              <a:t>Хобби</a:t>
            </a:r>
            <a:r>
              <a:rPr lang="ru-RU" sz="2800" i="1" dirty="0">
                <a:solidFill>
                  <a:srgbClr val="00B050"/>
                </a:solidFill>
              </a:rPr>
              <a:t>: </a:t>
            </a:r>
            <a:r>
              <a:rPr lang="ru-RU" sz="2800" dirty="0"/>
              <a:t>походы в театры, посещение выставок, любит читать и путешествовать</a:t>
            </a:r>
            <a:endParaRPr lang="ru-RU" sz="2800" b="1" dirty="0" smtClean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3" y="2033516"/>
            <a:ext cx="3021098" cy="4028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360" y="783060"/>
            <a:ext cx="4305842" cy="3229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020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0372" y="255903"/>
            <a:ext cx="664646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учитель готовился</a:t>
            </a:r>
            <a:br>
              <a:rPr lang="ru-RU" dirty="0" smtClean="0"/>
            </a:br>
            <a:r>
              <a:rPr lang="ru-RU" dirty="0" smtClean="0"/>
              <a:t>к встрече с новыми учениками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4725680"/>
            <a:ext cx="4978400" cy="762000"/>
          </a:xfrm>
        </p:spPr>
        <p:txBody>
          <a:bodyPr/>
          <a:lstStyle/>
          <a:p>
            <a:r>
              <a:rPr lang="ru-RU" sz="2800" dirty="0" smtClean="0"/>
              <a:t>Модель внеурочной деятельности для 1 «Г» класса (8 часов):</a:t>
            </a:r>
          </a:p>
          <a:p>
            <a:r>
              <a:rPr lang="ru-RU" sz="2800" dirty="0" err="1" smtClean="0">
                <a:solidFill>
                  <a:srgbClr val="7030A0"/>
                </a:solidFill>
              </a:rPr>
              <a:t>Здоровейка</a:t>
            </a:r>
            <a:r>
              <a:rPr lang="ru-RU" sz="2800" dirty="0" smtClean="0">
                <a:solidFill>
                  <a:srgbClr val="7030A0"/>
                </a:solidFill>
              </a:rPr>
              <a:t>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Всё обо всём, 1ч.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Умники и умницы, 2ч.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Волшебный мир книг, 1ч.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Изо-студия, 2ч.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63773" y="4162567"/>
            <a:ext cx="6033827" cy="258569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Окончила ЛГПИ им. </a:t>
            </a:r>
            <a:r>
              <a:rPr lang="ru-RU" dirty="0" smtClean="0"/>
              <a:t>Герцена.</a:t>
            </a:r>
          </a:p>
          <a:p>
            <a:r>
              <a:rPr lang="ru-RU" dirty="0" smtClean="0"/>
              <a:t>Повышала </a:t>
            </a:r>
            <a:r>
              <a:rPr lang="ru-RU" dirty="0"/>
              <a:t>квалификацию </a:t>
            </a:r>
            <a:r>
              <a:rPr lang="ru-RU" dirty="0" smtClean="0"/>
              <a:t>в </a:t>
            </a:r>
            <a:r>
              <a:rPr lang="ru-RU" dirty="0"/>
              <a:t>2016, </a:t>
            </a:r>
            <a:r>
              <a:rPr lang="ru-RU" dirty="0" smtClean="0"/>
              <a:t>2018гг </a:t>
            </a:r>
            <a:r>
              <a:rPr lang="ru-RU" dirty="0"/>
              <a:t>(педагогика, </a:t>
            </a:r>
            <a:r>
              <a:rPr lang="ru-RU" dirty="0" smtClean="0"/>
              <a:t>ИКТ, ОРКСЭ, ФГОС НОО).</a:t>
            </a:r>
            <a:endParaRPr lang="ru-RU" dirty="0"/>
          </a:p>
          <a:p>
            <a:r>
              <a:rPr lang="ru-RU" dirty="0"/>
              <a:t>Есть публикации на учительских сайтах.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5" y="423081"/>
            <a:ext cx="4319527" cy="3239645"/>
          </a:xfrm>
        </p:spPr>
      </p:pic>
    </p:spTree>
    <p:extLst>
      <p:ext uri="{BB962C8B-B14F-4D97-AF65-F5344CB8AC3E}">
        <p14:creationId xmlns:p14="http://schemas.microsoft.com/office/powerpoint/2010/main" val="402833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784" y="-573962"/>
            <a:ext cx="10018713" cy="1752599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Учебный план </a:t>
            </a:r>
            <a:r>
              <a:rPr lang="ru-RU" b="1" dirty="0" smtClean="0">
                <a:solidFill>
                  <a:srgbClr val="00B050"/>
                </a:solidFill>
              </a:rPr>
              <a:t>2019-2020, </a:t>
            </a:r>
            <a:r>
              <a:rPr lang="ru-RU" b="1" dirty="0">
                <a:solidFill>
                  <a:srgbClr val="00B050"/>
                </a:solidFill>
              </a:rPr>
              <a:t>1 классы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05645009"/>
              </p:ext>
            </p:extLst>
          </p:nvPr>
        </p:nvGraphicFramePr>
        <p:xfrm>
          <a:off x="1219200" y="1447800"/>
          <a:ext cx="10363694" cy="52228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{16D9F66E-5EB9-4882-86FB-DCBF35E3C3E4}</a:tableStyleId>
              </a:tblPr>
              <a:tblGrid>
                <a:gridCol w="45864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864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07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113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Предметные области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Учебные предметы</a:t>
                      </a:r>
                      <a:endParaRPr lang="ru-RU" sz="2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Часы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258" marR="38258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081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Русский язык и литературное чтение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Русский язык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5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08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Литературное чтение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</a:t>
                      </a:r>
                      <a:endParaRPr lang="ru-RU" sz="2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16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Математика и информатика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Математика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4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024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Обществознание и естествознание (Окружающий мир)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Окружающий мир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0812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Искусство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Музыка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34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Изобразительное искусство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08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Технология</a:t>
                      </a:r>
                      <a:endParaRPr lang="ru-RU" sz="2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Технология</a:t>
                      </a:r>
                      <a:endParaRPr lang="ru-RU" sz="2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08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Физическая культура</a:t>
                      </a:r>
                      <a:endParaRPr lang="ru-RU" sz="2000" b="1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Физическая культура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3</a:t>
                      </a:r>
                      <a:endParaRPr lang="ru-RU" sz="2000" b="1" dirty="0">
                        <a:effectLst/>
                        <a:latin typeface="Arial"/>
                        <a:ea typeface="Times New Roman"/>
                      </a:endParaRPr>
                    </a:p>
                  </a:txBody>
                  <a:tcPr marL="38258" marR="38258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3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-219930"/>
            <a:ext cx="10018713" cy="1752599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Учебно-методический комплект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29396" y="1354347"/>
            <a:ext cx="11904453" cy="5296619"/>
          </a:xfrm>
        </p:spPr>
        <p:txBody>
          <a:bodyPr>
            <a:normAutofit fontScale="85000" lnSpcReduction="20000"/>
          </a:bodyPr>
          <a:lstStyle/>
          <a:p>
            <a:r>
              <a:rPr lang="ru-RU" i="1" dirty="0" smtClean="0"/>
              <a:t>Литературное </a:t>
            </a:r>
            <a:r>
              <a:rPr lang="ru-RU" i="1" dirty="0"/>
              <a:t>чтение</a:t>
            </a:r>
            <a:r>
              <a:rPr lang="ru-RU" dirty="0"/>
              <a:t>. 1 </a:t>
            </a:r>
            <a:r>
              <a:rPr lang="ru-RU" dirty="0" smtClean="0"/>
              <a:t>класс, </a:t>
            </a:r>
            <a:r>
              <a:rPr lang="ru-RU" dirty="0" err="1" smtClean="0"/>
              <a:t>Ефросинина</a:t>
            </a:r>
            <a:r>
              <a:rPr lang="ru-RU" dirty="0" smtClean="0"/>
              <a:t> </a:t>
            </a:r>
            <a:r>
              <a:rPr lang="ru-RU" dirty="0"/>
              <a:t>Л.А., Издательский центр </a:t>
            </a:r>
            <a:r>
              <a:rPr lang="ru-RU" dirty="0" smtClean="0"/>
              <a:t>ВЕНТАНА-ГРАФ</a:t>
            </a:r>
          </a:p>
          <a:p>
            <a:r>
              <a:rPr lang="ru-RU" i="1" dirty="0"/>
              <a:t>Букварь</a:t>
            </a:r>
            <a:r>
              <a:rPr lang="ru-RU" dirty="0"/>
              <a:t>. 1 класс. В 2 </a:t>
            </a:r>
            <a:r>
              <a:rPr lang="ru-RU" dirty="0" smtClean="0"/>
              <a:t>ч., </a:t>
            </a:r>
            <a:r>
              <a:rPr lang="ru-RU" dirty="0" err="1" smtClean="0"/>
              <a:t>Журова</a:t>
            </a:r>
            <a:r>
              <a:rPr lang="ru-RU" dirty="0" smtClean="0"/>
              <a:t> </a:t>
            </a:r>
            <a:r>
              <a:rPr lang="ru-RU" dirty="0"/>
              <a:t>Л.Е., Евдокимова А.О., Издательский центр </a:t>
            </a:r>
            <a:r>
              <a:rPr lang="ru-RU" dirty="0" smtClean="0"/>
              <a:t>ВЕНТАНА-ГРАФ</a:t>
            </a:r>
          </a:p>
          <a:p>
            <a:r>
              <a:rPr lang="ru-RU" i="1" dirty="0" smtClean="0"/>
              <a:t>Русский </a:t>
            </a:r>
            <a:r>
              <a:rPr lang="ru-RU" i="1" dirty="0"/>
              <a:t>язык</a:t>
            </a:r>
            <a:r>
              <a:rPr lang="ru-RU" dirty="0"/>
              <a:t>. 1 </a:t>
            </a:r>
            <a:r>
              <a:rPr lang="ru-RU" dirty="0" smtClean="0"/>
              <a:t>класс, Иванов </a:t>
            </a:r>
            <a:r>
              <a:rPr lang="ru-RU" dirty="0"/>
              <a:t>С.В., Евдокимова А.О., Кузнецова М.И. / Под ред. </a:t>
            </a:r>
            <a:r>
              <a:rPr lang="ru-RU" dirty="0" err="1"/>
              <a:t>Журовой</a:t>
            </a:r>
            <a:r>
              <a:rPr lang="ru-RU" dirty="0"/>
              <a:t> Л.Е. и Иванова С.В. Издательский центр </a:t>
            </a:r>
            <a:r>
              <a:rPr lang="ru-RU" dirty="0" smtClean="0"/>
              <a:t>ВЕНТАНА-ГРАФ</a:t>
            </a:r>
          </a:p>
          <a:p>
            <a:r>
              <a:rPr lang="ru-RU" i="1" dirty="0" smtClean="0"/>
              <a:t>Математика</a:t>
            </a:r>
            <a:r>
              <a:rPr lang="ru-RU" i="1" dirty="0"/>
              <a:t>. </a:t>
            </a:r>
            <a:r>
              <a:rPr lang="ru-RU" dirty="0"/>
              <a:t>1 класс. В 2 </a:t>
            </a:r>
            <a:r>
              <a:rPr lang="ru-RU" dirty="0" smtClean="0"/>
              <a:t>ч., </a:t>
            </a:r>
            <a:r>
              <a:rPr lang="ru-RU" dirty="0" err="1" smtClean="0"/>
              <a:t>Рудницкая</a:t>
            </a:r>
            <a:r>
              <a:rPr lang="ru-RU" dirty="0" smtClean="0"/>
              <a:t> </a:t>
            </a:r>
            <a:r>
              <a:rPr lang="ru-RU" dirty="0"/>
              <a:t>В Н., </a:t>
            </a:r>
            <a:r>
              <a:rPr lang="ru-RU" dirty="0" err="1"/>
              <a:t>Кочурова</a:t>
            </a:r>
            <a:r>
              <a:rPr lang="ru-RU" dirty="0"/>
              <a:t> Е.Э., </a:t>
            </a:r>
            <a:r>
              <a:rPr lang="ru-RU" dirty="0" err="1"/>
              <a:t>Рыдзе</a:t>
            </a:r>
            <a:r>
              <a:rPr lang="ru-RU" dirty="0"/>
              <a:t> О.А., Издательский центр </a:t>
            </a:r>
            <a:r>
              <a:rPr lang="ru-RU" dirty="0" smtClean="0"/>
              <a:t>ВЕНТАНА-ГРАФ</a:t>
            </a:r>
          </a:p>
          <a:p>
            <a:r>
              <a:rPr lang="ru-RU" i="1" dirty="0" smtClean="0"/>
              <a:t>Окружающий </a:t>
            </a:r>
            <a:r>
              <a:rPr lang="ru-RU" i="1" dirty="0"/>
              <a:t>мир. </a:t>
            </a:r>
            <a:r>
              <a:rPr lang="ru-RU" dirty="0"/>
              <a:t>1 класс. В 2 </a:t>
            </a:r>
            <a:r>
              <a:rPr lang="ru-RU" dirty="0" smtClean="0"/>
              <a:t>ч., Плешаков, </a:t>
            </a:r>
            <a:r>
              <a:rPr lang="ru-RU" dirty="0"/>
              <a:t>Издательский центр </a:t>
            </a:r>
            <a:r>
              <a:rPr lang="ru-RU" dirty="0" smtClean="0"/>
              <a:t>Просвещение</a:t>
            </a:r>
          </a:p>
          <a:p>
            <a:r>
              <a:rPr lang="ru-RU" i="1" dirty="0"/>
              <a:t>Пропись. </a:t>
            </a:r>
            <a:r>
              <a:rPr lang="ru-RU" dirty="0"/>
              <a:t>М.М. Безруких, М.И. Кузнецова. Прописи, 1 класс, в 3х частях, издательство «</a:t>
            </a:r>
            <a:r>
              <a:rPr lang="ru-RU" dirty="0" err="1"/>
              <a:t>Вентана</a:t>
            </a:r>
            <a:r>
              <a:rPr lang="ru-RU" dirty="0"/>
              <a:t>-Граф», 2017г</a:t>
            </a:r>
          </a:p>
          <a:p>
            <a:r>
              <a:rPr lang="ru-RU" i="1" dirty="0"/>
              <a:t>Технология</a:t>
            </a:r>
            <a:r>
              <a:rPr lang="ru-RU" dirty="0"/>
              <a:t>. 1 </a:t>
            </a:r>
            <a:r>
              <a:rPr lang="ru-RU" dirty="0" smtClean="0"/>
              <a:t>класс, </a:t>
            </a:r>
            <a:r>
              <a:rPr lang="ru-RU" dirty="0" err="1" smtClean="0"/>
              <a:t>Лутцева</a:t>
            </a:r>
            <a:r>
              <a:rPr lang="ru-RU" dirty="0" smtClean="0"/>
              <a:t> </a:t>
            </a:r>
            <a:r>
              <a:rPr lang="ru-RU" dirty="0"/>
              <a:t>Е.А., Издательский центр </a:t>
            </a:r>
            <a:r>
              <a:rPr lang="ru-RU" dirty="0" smtClean="0"/>
              <a:t>ВЕНТАНА-ГРАФ</a:t>
            </a:r>
            <a:endParaRPr lang="ru-RU" dirty="0"/>
          </a:p>
          <a:p>
            <a:r>
              <a:rPr lang="ru-RU" i="1" dirty="0"/>
              <a:t>Изобразительное искусство</a:t>
            </a:r>
            <a:r>
              <a:rPr lang="ru-RU" dirty="0"/>
              <a:t>. 1 </a:t>
            </a:r>
            <a:r>
              <a:rPr lang="ru-RU" dirty="0" smtClean="0"/>
              <a:t>класс, Савенкова </a:t>
            </a:r>
            <a:r>
              <a:rPr lang="ru-RU" dirty="0"/>
              <a:t>Л.Г., </a:t>
            </a:r>
            <a:r>
              <a:rPr lang="ru-RU" dirty="0" err="1"/>
              <a:t>Ермолинская</a:t>
            </a:r>
            <a:r>
              <a:rPr lang="ru-RU" dirty="0"/>
              <a:t> Е.А., Издательский центр ВЕНТАНА-ГРАФ</a:t>
            </a:r>
            <a:endParaRPr lang="ru-RU" dirty="0" smtClean="0"/>
          </a:p>
          <a:p>
            <a:r>
              <a:rPr lang="ru-RU" i="1" dirty="0"/>
              <a:t>Физическая </a:t>
            </a:r>
            <a:r>
              <a:rPr lang="ru-RU" i="1" dirty="0" smtClean="0"/>
              <a:t>культура</a:t>
            </a:r>
            <a:r>
              <a:rPr lang="ru-RU" dirty="0" smtClean="0"/>
              <a:t>, Лях </a:t>
            </a:r>
            <a:r>
              <a:rPr lang="ru-RU" dirty="0"/>
              <a:t>В.И., Издательство </a:t>
            </a:r>
            <a:r>
              <a:rPr lang="ru-RU" dirty="0" smtClean="0"/>
              <a:t>«Просвещение» </a:t>
            </a:r>
            <a:endParaRPr lang="ru-RU" dirty="0"/>
          </a:p>
          <a:p>
            <a:r>
              <a:rPr lang="ru-RU" i="1" dirty="0"/>
              <a:t>Музыка</a:t>
            </a:r>
            <a:r>
              <a:rPr lang="ru-RU" dirty="0"/>
              <a:t>. 1 </a:t>
            </a:r>
            <a:r>
              <a:rPr lang="ru-RU" dirty="0" smtClean="0"/>
              <a:t>класс, Усачёва </a:t>
            </a:r>
            <a:r>
              <a:rPr lang="ru-RU" dirty="0"/>
              <a:t>В.О., Школяр Л.В., Издательский центр ВЕНТАНА-ГРАФ</a:t>
            </a:r>
            <a:endParaRPr lang="ru-RU" dirty="0" smtClean="0"/>
          </a:p>
          <a:p>
            <a:pPr marL="0" indent="0" algn="r">
              <a:buNone/>
            </a:pPr>
            <a:r>
              <a:rPr lang="ru-RU" sz="3800" dirty="0" smtClean="0">
                <a:solidFill>
                  <a:srgbClr val="FF0000"/>
                </a:solidFill>
              </a:rPr>
              <a:t>Все учебники и пропись выдаются в библиотеке</a:t>
            </a:r>
            <a:endParaRPr lang="ru-RU" sz="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8600" y="-468424"/>
            <a:ext cx="8687363" cy="1752599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Из наблюдений за учителями</a:t>
            </a:r>
          </a:p>
        </p:txBody>
      </p:sp>
      <p:sp>
        <p:nvSpPr>
          <p:cNvPr id="4" name="TextBox 3"/>
          <p:cNvSpPr txBox="1"/>
          <p:nvPr/>
        </p:nvSpPr>
        <p:spPr>
          <a:xfrm rot="20725072">
            <a:off x="753659" y="2707254"/>
            <a:ext cx="3699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Использование в работе алгоритмов</a:t>
            </a:r>
          </a:p>
        </p:txBody>
      </p:sp>
      <p:sp>
        <p:nvSpPr>
          <p:cNvPr id="5" name="TextBox 4"/>
          <p:cNvSpPr txBox="1"/>
          <p:nvPr/>
        </p:nvSpPr>
        <p:spPr>
          <a:xfrm rot="20789903">
            <a:off x="585880" y="3939625"/>
            <a:ext cx="3699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Частично поисковый метод</a:t>
            </a:r>
          </a:p>
        </p:txBody>
      </p:sp>
      <p:sp>
        <p:nvSpPr>
          <p:cNvPr id="6" name="TextBox 5"/>
          <p:cNvSpPr txBox="1"/>
          <p:nvPr/>
        </p:nvSpPr>
        <p:spPr>
          <a:xfrm rot="547757">
            <a:off x="7474385" y="2194221"/>
            <a:ext cx="397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Частично проблемное обучение</a:t>
            </a:r>
          </a:p>
        </p:txBody>
      </p:sp>
      <p:sp>
        <p:nvSpPr>
          <p:cNvPr id="7" name="TextBox 6"/>
          <p:cNvSpPr txBox="1"/>
          <p:nvPr/>
        </p:nvSpPr>
        <p:spPr>
          <a:xfrm rot="20686495">
            <a:off x="295264" y="4905385"/>
            <a:ext cx="5247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Использование электронных приложений</a:t>
            </a:r>
          </a:p>
        </p:txBody>
      </p:sp>
      <p:sp>
        <p:nvSpPr>
          <p:cNvPr id="8" name="TextBox 7"/>
          <p:cNvSpPr txBox="1"/>
          <p:nvPr/>
        </p:nvSpPr>
        <p:spPr>
          <a:xfrm rot="674508">
            <a:off x="8066366" y="3598985"/>
            <a:ext cx="4183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Технология «Перевернутый класс»</a:t>
            </a:r>
          </a:p>
        </p:txBody>
      </p:sp>
      <p:sp>
        <p:nvSpPr>
          <p:cNvPr id="11" name="TextBox 10"/>
          <p:cNvSpPr txBox="1"/>
          <p:nvPr/>
        </p:nvSpPr>
        <p:spPr>
          <a:xfrm rot="674508">
            <a:off x="7955383" y="5038308"/>
            <a:ext cx="418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Мобильное обучение</a:t>
            </a:r>
          </a:p>
        </p:txBody>
      </p:sp>
      <p:pic>
        <p:nvPicPr>
          <p:cNvPr id="12" name="Рисунок 11" descr="kahoo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7535">
            <a:off x="282427" y="532277"/>
            <a:ext cx="3736264" cy="2038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4673" y="4829198"/>
            <a:ext cx="2886792" cy="189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679" y="3052721"/>
            <a:ext cx="2277572" cy="1319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80" y="1284175"/>
            <a:ext cx="2174786" cy="1464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9" descr="https://tagul.com/static/img/logo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857">
            <a:off x="9292310" y="1202464"/>
            <a:ext cx="3313880" cy="146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 rot="633190">
            <a:off x="8207612" y="5831945"/>
            <a:ext cx="369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</a:rPr>
              <a:t>Инсценирование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725072">
            <a:off x="1888699" y="5877462"/>
            <a:ext cx="369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Мозговой штурм</a:t>
            </a:r>
          </a:p>
        </p:txBody>
      </p:sp>
    </p:spTree>
    <p:extLst>
      <p:ext uri="{BB962C8B-B14F-4D97-AF65-F5344CB8AC3E}">
        <p14:creationId xmlns:p14="http://schemas.microsoft.com/office/powerpoint/2010/main" val="26392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09903" y="357351"/>
            <a:ext cx="11504593" cy="6316403"/>
          </a:xfrm>
        </p:spPr>
        <p:txBody>
          <a:bodyPr>
            <a:normAutofit fontScale="85000" lnSpcReduction="10000"/>
          </a:bodyPr>
          <a:lstStyle/>
          <a:p>
            <a:pPr marL="457200" lvl="1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 b="1" dirty="0">
                <a:solidFill>
                  <a:srgbClr val="00B050"/>
                </a:solidFill>
              </a:rPr>
              <a:t>Выписка из календарного учебного графика</a:t>
            </a:r>
          </a:p>
          <a:p>
            <a:pPr marL="457200" lvl="1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 b="1" dirty="0">
                <a:solidFill>
                  <a:srgbClr val="00B050"/>
                </a:solidFill>
              </a:rPr>
              <a:t>на </a:t>
            </a:r>
            <a:r>
              <a:rPr lang="ru-RU" sz="3900" b="1" dirty="0" smtClean="0">
                <a:solidFill>
                  <a:srgbClr val="00B050"/>
                </a:solidFill>
              </a:rPr>
              <a:t>2019-2020 </a:t>
            </a:r>
            <a:r>
              <a:rPr lang="ru-RU" sz="3900" b="1" dirty="0">
                <a:solidFill>
                  <a:srgbClr val="00B050"/>
                </a:solidFill>
              </a:rPr>
              <a:t>учебный </a:t>
            </a:r>
            <a:r>
              <a:rPr lang="ru-RU" sz="3900" b="1" dirty="0" smtClean="0">
                <a:solidFill>
                  <a:srgbClr val="00B050"/>
                </a:solidFill>
              </a:rPr>
              <a:t>год</a:t>
            </a:r>
            <a:endParaRPr lang="ru-RU" sz="3900" b="1" dirty="0">
              <a:solidFill>
                <a:srgbClr val="00B050"/>
              </a:solidFill>
            </a:endParaRPr>
          </a:p>
          <a:p>
            <a:pPr marL="45720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3200" b="1" dirty="0"/>
          </a:p>
          <a:p>
            <a:pPr marL="36576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I класс – 33 учебные недели.</a:t>
            </a:r>
          </a:p>
          <a:p>
            <a:pPr marL="36576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/>
              <a:t>Начало </a:t>
            </a:r>
            <a:r>
              <a:rPr lang="ru-RU" sz="3200" dirty="0"/>
              <a:t>года учебного года: </a:t>
            </a:r>
            <a:r>
              <a:rPr lang="ru-RU" sz="3200" dirty="0" smtClean="0"/>
              <a:t>02 </a:t>
            </a:r>
            <a:r>
              <a:rPr lang="ru-RU" sz="3200" dirty="0"/>
              <a:t>сентября 2019г.</a:t>
            </a:r>
            <a:br>
              <a:rPr lang="ru-RU" sz="3200" dirty="0"/>
            </a:br>
            <a:endParaRPr lang="ru-RU" sz="3200" dirty="0" smtClean="0"/>
          </a:p>
          <a:p>
            <a:pPr marL="36576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/>
              <a:t>Осенние </a:t>
            </a:r>
            <a:r>
              <a:rPr lang="ru-RU" sz="3200" dirty="0"/>
              <a:t>каникулы: </a:t>
            </a:r>
            <a:r>
              <a:rPr lang="ru-RU" sz="3200" dirty="0" smtClean="0"/>
              <a:t>26.10.2019-04.11.2019, в </a:t>
            </a:r>
            <a:r>
              <a:rPr lang="ru-RU" sz="3200" smtClean="0"/>
              <a:t>школу 05.11.2019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Зимние каникулы: </a:t>
            </a:r>
            <a:r>
              <a:rPr lang="ru-RU" sz="3200" dirty="0" smtClean="0"/>
              <a:t>28.12.2019-12.01.2020, в школу 13.01.2020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Весенние каникулы: </a:t>
            </a:r>
            <a:r>
              <a:rPr lang="ru-RU" sz="3200" dirty="0" smtClean="0"/>
              <a:t>21.03.2020-29.03.2020, в школу 30.03.2020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Доп</a:t>
            </a:r>
            <a:r>
              <a:rPr lang="ru-RU" sz="3200" dirty="0" smtClean="0"/>
              <a:t>. каникулы </a:t>
            </a:r>
            <a:r>
              <a:rPr lang="ru-RU" sz="3200" dirty="0"/>
              <a:t>первоклассников: </a:t>
            </a:r>
            <a:r>
              <a:rPr lang="ru-RU" sz="3200" dirty="0" smtClean="0"/>
              <a:t>03.02.2020-09.02.2020, в школу 10.02.2020</a:t>
            </a:r>
            <a:endParaRPr lang="ru-RU" sz="3200" dirty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ru-RU" sz="3200" dirty="0" smtClean="0"/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/>
              <a:t>Образовательная </a:t>
            </a:r>
            <a:r>
              <a:rPr lang="ru-RU" sz="3200" dirty="0"/>
              <a:t>недельная нагрузка равномерно распределяется в течение учебной недели и </a:t>
            </a:r>
            <a:r>
              <a:rPr lang="ru-RU" sz="3200" dirty="0" smtClean="0"/>
              <a:t>составляет: для </a:t>
            </a:r>
            <a:r>
              <a:rPr lang="ru-RU" sz="3200" dirty="0"/>
              <a:t>обучающихся I классов 21 час в неделю– не превышает 4 уроков и один день в неделю – не более 5 уроков, за счет урока физической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61776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799" y="-555681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B050"/>
                </a:solidFill>
              </a:rPr>
              <a:t>Режим дня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1945" y="1447800"/>
            <a:ext cx="11130455" cy="4572000"/>
          </a:xfrm>
        </p:spPr>
        <p:txBody>
          <a:bodyPr>
            <a:noAutofit/>
          </a:bodyPr>
          <a:lstStyle/>
          <a:p>
            <a:r>
              <a:rPr lang="ru-RU" sz="4000" dirty="0"/>
              <a:t>8.30 – 12.20 (13.20) – уроки по расписанию, включая динамическую паузу</a:t>
            </a:r>
          </a:p>
          <a:p>
            <a:r>
              <a:rPr lang="ru-RU" sz="4000" dirty="0"/>
              <a:t>12.20 (13.20) – обед, прогулка</a:t>
            </a:r>
          </a:p>
          <a:p>
            <a:r>
              <a:rPr lang="ru-RU" sz="4000" dirty="0"/>
              <a:t>13.35 (14.25) – занятия внеурочной деятельности</a:t>
            </a:r>
          </a:p>
          <a:p>
            <a:r>
              <a:rPr lang="ru-RU" sz="4000" dirty="0"/>
              <a:t>15.00 – </a:t>
            </a:r>
            <a:r>
              <a:rPr lang="ru-RU" sz="4000" b="1" dirty="0"/>
              <a:t>18.00</a:t>
            </a:r>
            <a:r>
              <a:rPr lang="ru-RU" sz="4000" dirty="0"/>
              <a:t> – группа продленного дня</a:t>
            </a:r>
          </a:p>
        </p:txBody>
      </p:sp>
    </p:spTree>
    <p:extLst>
      <p:ext uri="{BB962C8B-B14F-4D97-AF65-F5344CB8AC3E}">
        <p14:creationId xmlns:p14="http://schemas.microsoft.com/office/powerpoint/2010/main" val="28271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12446" y="-734993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B050"/>
                </a:solidFill>
              </a:rPr>
              <a:t>Особенности обучения в 1 классе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98407" y="854015"/>
            <a:ext cx="11826815" cy="5650302"/>
          </a:xfrm>
        </p:spPr>
        <p:txBody>
          <a:bodyPr>
            <a:normAutofit fontScale="92500" lnSpcReduction="20000"/>
          </a:bodyPr>
          <a:lstStyle/>
          <a:p>
            <a:r>
              <a:rPr lang="ru-RU" sz="3500" dirty="0"/>
              <a:t>учебные занятия проводятся по пятидневной учебной неделе и только в первую смену;</a:t>
            </a:r>
            <a:endParaRPr lang="ru-RU" sz="2200" dirty="0"/>
          </a:p>
          <a:p>
            <a:r>
              <a:rPr lang="ru-RU" sz="3500" dirty="0"/>
              <a:t>используется «ступенчатый» режим обучения </a:t>
            </a:r>
            <a:r>
              <a:rPr lang="ru-RU" sz="3500" b="1" dirty="0"/>
              <a:t>в первом полугодии</a:t>
            </a:r>
            <a:r>
              <a:rPr lang="ru-RU" sz="3500" dirty="0"/>
              <a:t> (в сентябре, октябре – по 3 урока в день по 35 минут каждый, в ноябре-декабре – по 4 урока по 35 минут каждый; </a:t>
            </a:r>
            <a:r>
              <a:rPr lang="ru-RU" sz="3500" b="1" dirty="0"/>
              <a:t>январь-май</a:t>
            </a:r>
            <a:r>
              <a:rPr lang="ru-RU" sz="3500" dirty="0"/>
              <a:t> – по 4 урока по 40 минут каждый);</a:t>
            </a:r>
            <a:endParaRPr lang="ru-RU" sz="2200" dirty="0"/>
          </a:p>
          <a:p>
            <a:r>
              <a:rPr lang="ru-RU" sz="3500" dirty="0"/>
              <a:t>в середине учебного дня проводится динамическая пауза продолжительностью не менее 40 минут;</a:t>
            </a:r>
            <a:endParaRPr lang="ru-RU" sz="2200" dirty="0"/>
          </a:p>
          <a:p>
            <a:r>
              <a:rPr lang="ru-RU" sz="3500" dirty="0"/>
              <a:t>обучение проводится без балльного оценивания знаний обучающихся и домашних заданий;</a:t>
            </a:r>
            <a:endParaRPr lang="ru-RU" sz="2200" dirty="0"/>
          </a:p>
          <a:p>
            <a:r>
              <a:rPr lang="ru-RU" sz="3500" dirty="0"/>
              <a:t>дополнительные недельные каникулы в середине третьей четверти при традиционном режиме обучения.</a:t>
            </a:r>
            <a:endParaRPr lang="ru-RU" sz="2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2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01562" y="-112210"/>
            <a:ext cx="10018713" cy="111486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Режим дня первоклассника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596" y="796789"/>
            <a:ext cx="4607188" cy="576262"/>
          </a:xfrm>
        </p:spPr>
        <p:txBody>
          <a:bodyPr/>
          <a:lstStyle/>
          <a:p>
            <a:pPr algn="ctr"/>
            <a:r>
              <a:rPr lang="ru-RU" b="1" dirty="0"/>
              <a:t>1 полугодие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6982100" y="776351"/>
            <a:ext cx="4622537" cy="576262"/>
          </a:xfrm>
        </p:spPr>
        <p:txBody>
          <a:bodyPr/>
          <a:lstStyle/>
          <a:p>
            <a:pPr algn="ctr"/>
            <a:r>
              <a:rPr lang="ru-RU" b="1" dirty="0"/>
              <a:t>2 полугодие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85463114"/>
              </p:ext>
            </p:extLst>
          </p:nvPr>
        </p:nvGraphicFramePr>
        <p:xfrm>
          <a:off x="258793" y="1378492"/>
          <a:ext cx="5575453" cy="481624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198333">
                  <a:extLst>
                    <a:ext uri="{9D8B030D-6E8A-4147-A177-3AD203B41FA5}">
                      <a16:colId xmlns="" xmlns:a16="http://schemas.microsoft.com/office/drawing/2014/main" val="2222541082"/>
                    </a:ext>
                  </a:extLst>
                </a:gridCol>
                <a:gridCol w="2355749">
                  <a:extLst>
                    <a:ext uri="{9D8B030D-6E8A-4147-A177-3AD203B41FA5}">
                      <a16:colId xmlns="" xmlns:a16="http://schemas.microsoft.com/office/drawing/2014/main" val="3058593879"/>
                    </a:ext>
                  </a:extLst>
                </a:gridCol>
                <a:gridCol w="2021371">
                  <a:extLst>
                    <a:ext uri="{9D8B030D-6E8A-4147-A177-3AD203B41FA5}">
                      <a16:colId xmlns="" xmlns:a16="http://schemas.microsoft.com/office/drawing/2014/main" val="3960699206"/>
                    </a:ext>
                  </a:extLst>
                </a:gridCol>
              </a:tblGrid>
              <a:tr h="922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Время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Продолжитель-ность</a:t>
                      </a:r>
                      <a:r>
                        <a:rPr lang="ru-RU" sz="2000" dirty="0">
                          <a:effectLst/>
                        </a:rPr>
                        <a:t> перемены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extLst>
                  <a:ext uri="{0D108BD9-81ED-4DB2-BD59-A6C34878D82A}">
                    <a16:rowId xmlns="" xmlns:a16="http://schemas.microsoft.com/office/drawing/2014/main" val="1499610516"/>
                  </a:ext>
                </a:extLst>
              </a:tr>
              <a:tr h="704571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</a:t>
                      </a:r>
                      <a:r>
                        <a:rPr lang="ru-RU" sz="2000" baseline="0" dirty="0" smtClean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effectLst/>
                        </a:rPr>
                        <a:t>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8.40 – 9.15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 мин.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extLst>
                  <a:ext uri="{0D108BD9-81ED-4DB2-BD59-A6C34878D82A}">
                    <a16:rowId xmlns="" xmlns:a16="http://schemas.microsoft.com/office/drawing/2014/main" val="3962548386"/>
                  </a:ext>
                </a:extLst>
              </a:tr>
              <a:tr h="704571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 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9.25 – 10.00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40 мин. (динамическая пауза)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extLst>
                  <a:ext uri="{0D108BD9-81ED-4DB2-BD59-A6C34878D82A}">
                    <a16:rowId xmlns="" xmlns:a16="http://schemas.microsoft.com/office/drawing/2014/main" val="382553971"/>
                  </a:ext>
                </a:extLst>
              </a:tr>
              <a:tr h="704571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 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10.40 – 11.15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25 мин.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extLst>
                  <a:ext uri="{0D108BD9-81ED-4DB2-BD59-A6C34878D82A}">
                    <a16:rowId xmlns="" xmlns:a16="http://schemas.microsoft.com/office/drawing/2014/main" val="1601149405"/>
                  </a:ext>
                </a:extLst>
              </a:tr>
              <a:tr h="704571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 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11.40 – 12.15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25 мин.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extLst>
                  <a:ext uri="{0D108BD9-81ED-4DB2-BD59-A6C34878D82A}">
                    <a16:rowId xmlns="" xmlns:a16="http://schemas.microsoft.com/office/drawing/2014/main" val="3010949111"/>
                  </a:ext>
                </a:extLst>
              </a:tr>
              <a:tr h="704571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 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12.40 – 13.15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305" marR="66305" marT="0" marB="0" anchor="ctr"/>
                </a:tc>
                <a:extLst>
                  <a:ext uri="{0D108BD9-81ED-4DB2-BD59-A6C34878D82A}">
                    <a16:rowId xmlns="" xmlns:a16="http://schemas.microsoft.com/office/drawing/2014/main" val="3146701313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899588"/>
              </p:ext>
            </p:extLst>
          </p:nvPr>
        </p:nvGraphicFramePr>
        <p:xfrm>
          <a:off x="6173561" y="1384862"/>
          <a:ext cx="5808530" cy="519709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306684">
                  <a:extLst>
                    <a:ext uri="{9D8B030D-6E8A-4147-A177-3AD203B41FA5}">
                      <a16:colId xmlns="" xmlns:a16="http://schemas.microsoft.com/office/drawing/2014/main" val="288642438"/>
                    </a:ext>
                  </a:extLst>
                </a:gridCol>
                <a:gridCol w="2294772">
                  <a:extLst>
                    <a:ext uri="{9D8B030D-6E8A-4147-A177-3AD203B41FA5}">
                      <a16:colId xmlns="" xmlns:a16="http://schemas.microsoft.com/office/drawing/2014/main" val="1884328876"/>
                    </a:ext>
                  </a:extLst>
                </a:gridCol>
                <a:gridCol w="2207074">
                  <a:extLst>
                    <a:ext uri="{9D8B030D-6E8A-4147-A177-3AD203B41FA5}">
                      <a16:colId xmlns="" xmlns:a16="http://schemas.microsoft.com/office/drawing/2014/main" val="3903981106"/>
                    </a:ext>
                  </a:extLst>
                </a:gridCol>
              </a:tblGrid>
              <a:tr h="1336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Время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Продолжитель-ность</a:t>
                      </a:r>
                      <a:r>
                        <a:rPr lang="ru-RU" sz="2000" dirty="0">
                          <a:effectLst/>
                        </a:rPr>
                        <a:t> перемены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643925581"/>
                  </a:ext>
                </a:extLst>
              </a:tr>
              <a:tr h="706728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 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8.30 – 9.10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15 мин.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800250917"/>
                  </a:ext>
                </a:extLst>
              </a:tr>
              <a:tr h="1033631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 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9.25 – 10.05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30 мин. (динамическая пауза)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38285222"/>
                  </a:ext>
                </a:extLst>
              </a:tr>
              <a:tr h="706728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 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10.35 – 11.15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 мин.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16345967"/>
                  </a:ext>
                </a:extLst>
              </a:tr>
              <a:tr h="706728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 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11.35 – 12.15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 мин.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37868891"/>
                  </a:ext>
                </a:extLst>
              </a:tr>
              <a:tr h="706728">
                <a:tc>
                  <a:txBody>
                    <a:bodyPr/>
                    <a:lstStyle/>
                    <a:p>
                      <a:pPr indent="1682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 урок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91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12.35 – 13.15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822291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04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725521">
            <a:off x="6375216" y="571146"/>
            <a:ext cx="5926423" cy="1752599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Все начинается с формы</a:t>
            </a:r>
          </a:p>
        </p:txBody>
      </p:sp>
      <p:pic>
        <p:nvPicPr>
          <p:cNvPr id="4" name="Содержимое 3" descr="DSC093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71093" y="428768"/>
            <a:ext cx="46863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6" y="2916620"/>
            <a:ext cx="5304252" cy="376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66" y="3731047"/>
            <a:ext cx="4432021" cy="295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36331" y="283779"/>
            <a:ext cx="11624441" cy="6316718"/>
          </a:xfrm>
        </p:spPr>
        <p:txBody>
          <a:bodyPr>
            <a:normAutofit fontScale="62500" lnSpcReduction="20000"/>
          </a:bodyPr>
          <a:lstStyle/>
          <a:p>
            <a:pPr marL="4572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b="1" dirty="0"/>
              <a:t>Из образовательной программы родители смогут узнать:</a:t>
            </a:r>
            <a:endParaRPr lang="ru-RU" sz="3400" dirty="0"/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dirty="0"/>
              <a:t>об основных направлениях ОУ,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dirty="0"/>
              <a:t>о возможных результатах обучения на I ступени,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dirty="0"/>
              <a:t>об условиях, созданных для успешной учёбы детей,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/>
              <a:t>о кадровом потенциале школы</a:t>
            </a:r>
            <a:r>
              <a:rPr lang="ru-RU" sz="3400" dirty="0"/>
              <a:t>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/>
              <a:t>по каким образовательным программам </a:t>
            </a:r>
            <a:r>
              <a:rPr lang="ru-RU" sz="3400" dirty="0"/>
              <a:t>работает учреждение, есть ли преемственность между начальным и средним звеном,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dirty="0"/>
              <a:t>о системе учебников, реализуемых в ОУ,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dirty="0"/>
              <a:t>о системе оценивания,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/>
              <a:t>об организации внеурочной деятельности</a:t>
            </a:r>
            <a:r>
              <a:rPr lang="ru-RU" sz="3400" dirty="0"/>
              <a:t>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dirty="0"/>
              <a:t>о традициях школы,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dirty="0"/>
              <a:t>о нормах поведения, принятых в ОУ,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/>
              <a:t>о степени участия родителей в управлении образовательным процессом</a:t>
            </a:r>
            <a:r>
              <a:rPr lang="ru-RU" sz="3400" dirty="0"/>
              <a:t>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/>
              <a:t>о мере ответственности родителей за результаты обучения детей</a:t>
            </a:r>
            <a:r>
              <a:rPr lang="ru-RU" sz="3400" dirty="0"/>
              <a:t>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dirty="0"/>
              <a:t>о результатах образовательной деятельности школы,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/>
              <a:t>о материально-технической базе ОУ,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b="1" dirty="0"/>
              <a:t>о том, как школа будет отчитываться о выполнении данной образовательной программы,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400" dirty="0"/>
              <a:t>о перспективах развития школы и другое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7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49701"/>
            <a:ext cx="10018713" cy="1752599"/>
          </a:xfrm>
        </p:spPr>
        <p:txBody>
          <a:bodyPr>
            <a:normAutofit/>
          </a:bodyPr>
          <a:lstStyle/>
          <a:p>
            <a:r>
              <a:rPr lang="ru-RU" sz="5400" b="1">
                <a:solidFill>
                  <a:srgbClr val="00B050"/>
                </a:solidFill>
              </a:rPr>
              <a:t>Питание в школе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1484311" y="1899139"/>
            <a:ext cx="5123655" cy="4797084"/>
          </a:xfrm>
        </p:spPr>
        <p:txBody>
          <a:bodyPr>
            <a:normAutofit/>
          </a:bodyPr>
          <a:lstStyle/>
          <a:p>
            <a:r>
              <a:rPr lang="ru-RU" sz="2800" b="1" dirty="0"/>
              <a:t>Ответственная за питание: </a:t>
            </a:r>
            <a:r>
              <a:rPr lang="ru-RU" sz="2800" b="1" dirty="0">
                <a:solidFill>
                  <a:srgbClr val="FF0000"/>
                </a:solidFill>
              </a:rPr>
              <a:t>Марина Борисовна Каргина</a:t>
            </a:r>
          </a:p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Из личного досье</a:t>
            </a:r>
            <a:r>
              <a:rPr lang="ru-RU" sz="2800" dirty="0"/>
              <a:t>: терпеливая, готова многократно объяснить способы заполнения заявления на питание, всегда в зоне доступа сети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09" y="1899139"/>
            <a:ext cx="2910190" cy="4516392"/>
          </a:xfrm>
        </p:spPr>
      </p:pic>
    </p:spTree>
    <p:extLst>
      <p:ext uri="{BB962C8B-B14F-4D97-AF65-F5344CB8AC3E}">
        <p14:creationId xmlns:p14="http://schemas.microsoft.com/office/powerpoint/2010/main" val="14518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421" y="-695885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2">
                    <a:lumMod val="50000"/>
                  </a:schemeClr>
                </a:solidFill>
              </a:rPr>
              <a:t>Служба сопровождения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484311" y="953303"/>
            <a:ext cx="4607188" cy="576262"/>
          </a:xfrm>
        </p:spPr>
        <p:txBody>
          <a:bodyPr/>
          <a:lstStyle/>
          <a:p>
            <a:r>
              <a:rPr lang="ru-RU" dirty="0"/>
              <a:t>Учитель-логопед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880487" y="1338181"/>
            <a:ext cx="4622537" cy="576262"/>
          </a:xfrm>
        </p:spPr>
        <p:txBody>
          <a:bodyPr/>
          <a:lstStyle/>
          <a:p>
            <a:r>
              <a:rPr lang="ru-RU" dirty="0"/>
              <a:t>Школьный психолог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752494" y="1986004"/>
            <a:ext cx="5302059" cy="24558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>
                <a:solidFill>
                  <a:srgbClr val="FF0000"/>
                </a:solidFill>
              </a:rPr>
              <a:t>Любовь Евгеньевна Исмагилова</a:t>
            </a:r>
            <a:r>
              <a:rPr lang="ru-RU" sz="2800" dirty="0"/>
              <a:t>, стаж </a:t>
            </a:r>
            <a:r>
              <a:rPr lang="ru-RU" sz="2800" dirty="0" smtClean="0"/>
              <a:t>31 год, </a:t>
            </a:r>
            <a:r>
              <a:rPr lang="ru-RU" sz="2800" dirty="0"/>
              <a:t>категория первая, специалист по вопросам от рождения до взросления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2732" y="4222290"/>
            <a:ext cx="63290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</a:rPr>
              <a:t>Надежда Александровна Рыжакова</a:t>
            </a:r>
            <a:r>
              <a:rPr lang="ru-RU" sz="2800" dirty="0"/>
              <a:t>,</a:t>
            </a:r>
          </a:p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«Досье»: </a:t>
            </a:r>
            <a:r>
              <a:rPr lang="ru-RU" sz="2800" dirty="0"/>
              <a:t>стаж </a:t>
            </a:r>
            <a:r>
              <a:rPr lang="ru-RU" sz="2800" dirty="0" smtClean="0"/>
              <a:t>35 лет, </a:t>
            </a:r>
            <a:r>
              <a:rPr lang="ru-RU" sz="2800" dirty="0"/>
              <a:t>категория Высшая, много обучается, с удовольствием делится опытом, консультирует всех желающих, супер специалист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64" y="1529565"/>
            <a:ext cx="3605136" cy="2692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966" y="3731405"/>
            <a:ext cx="2309058" cy="30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9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7662" y="-797683"/>
            <a:ext cx="10018713" cy="175259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Поговорим о распределении обязанностей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67420" y="776377"/>
            <a:ext cx="11774526" cy="5933912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b="1" dirty="0"/>
              <a:t>"Об образовании в Российской Федерации", N 273-ФЗ</a:t>
            </a:r>
            <a:endParaRPr lang="ru-RU" dirty="0"/>
          </a:p>
          <a:p>
            <a:r>
              <a:rPr lang="ru-RU" b="1" dirty="0"/>
              <a:t>Статья 44. Права, обязанности и ответственность в сфере образования родителей (законных представителей) несовершеннолетних обучающихся</a:t>
            </a:r>
            <a:endParaRPr lang="ru-RU" dirty="0"/>
          </a:p>
          <a:p>
            <a:pPr marL="45720" indent="0">
              <a:buNone/>
            </a:pPr>
            <a:r>
              <a:rPr lang="ru-RU" dirty="0"/>
              <a:t>4. Родители (законные представители) несовершеннолетних обучающихся обязаны: обеспечить получение детьми общего образования</a:t>
            </a:r>
          </a:p>
          <a:p>
            <a:r>
              <a:rPr lang="ru-RU" b="1" dirty="0"/>
              <a:t>Конституция РФ</a:t>
            </a:r>
            <a:r>
              <a:rPr lang="ru-RU" dirty="0"/>
              <a:t>, статья 38</a:t>
            </a:r>
          </a:p>
          <a:p>
            <a:pPr marL="45720" indent="0">
              <a:buNone/>
            </a:pPr>
            <a:r>
              <a:rPr lang="ru-RU" dirty="0"/>
              <a:t>Родители обязаны обеспечить получение детьми основного общего образования.</a:t>
            </a:r>
          </a:p>
          <a:p>
            <a:pPr lvl="0"/>
            <a:r>
              <a:rPr lang="ru-RU" b="1" dirty="0"/>
              <a:t>"Семейный кодекс Российской Федерации"</a:t>
            </a:r>
            <a:r>
              <a:rPr lang="ru-RU" dirty="0"/>
              <a:t> от 29.12.1995 N 223-ФЗ (ред. от 30.12.2015)</a:t>
            </a:r>
          </a:p>
          <a:p>
            <a:pPr marL="45720" indent="0">
              <a:buNone/>
            </a:pPr>
            <a:r>
              <a:rPr lang="ru-RU" dirty="0"/>
              <a:t>СК РФ, Статья 63. Права и обязанности родителей по воспитанию и образованию детей </a:t>
            </a:r>
          </a:p>
          <a:p>
            <a:pPr marL="45720" indent="0">
              <a:buNone/>
            </a:pPr>
            <a:r>
              <a:rPr lang="ru-RU" dirty="0"/>
              <a:t>1. Родители имеют право и обязаны воспитывать своих детей. </a:t>
            </a:r>
          </a:p>
          <a:p>
            <a:pPr marL="45720" indent="0">
              <a:buNone/>
            </a:pPr>
            <a:r>
              <a:rPr lang="ru-RU" dirty="0"/>
              <a:t>Родители несут ответственность за воспитание и развитие своих детей.</a:t>
            </a:r>
          </a:p>
          <a:p>
            <a:pPr marL="45720" indent="0">
              <a:buNone/>
            </a:pPr>
            <a:r>
              <a:rPr lang="ru-RU" dirty="0"/>
              <a:t>Родители имеют преимущественное право на обучение и воспитание своих детей перед всеми другими лицами.</a:t>
            </a:r>
          </a:p>
          <a:p>
            <a:pPr marL="45720" indent="0">
              <a:buNone/>
            </a:pPr>
            <a:r>
              <a:rPr lang="ru-RU" dirty="0"/>
              <a:t>2. Родители обязаны обеспечить получение детьми общего образования.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26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4468" y="179361"/>
            <a:ext cx="7888556" cy="175259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50"/>
                </a:solidFill>
              </a:rPr>
              <a:t>А с кем же нам предстоит работать? Знакомьтесь, звёздный состав будущих первоклассников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77585545"/>
              </p:ext>
            </p:extLst>
          </p:nvPr>
        </p:nvGraphicFramePr>
        <p:xfrm>
          <a:off x="1195754" y="2025748"/>
          <a:ext cx="10996246" cy="465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Солнце 2"/>
          <p:cNvSpPr/>
          <p:nvPr/>
        </p:nvSpPr>
        <p:spPr>
          <a:xfrm>
            <a:off x="-120771" y="-1"/>
            <a:ext cx="3554083" cy="3260786"/>
          </a:xfrm>
          <a:prstGeom prst="su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ТЕЛЕЦ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ВЕСЫ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9264771" y="1423358"/>
            <a:ext cx="2927230" cy="1837427"/>
          </a:xfrm>
          <a:prstGeom prst="cloud">
            <a:avLst/>
          </a:prstGeom>
          <a:solidFill>
            <a:srgbClr val="03CC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ЛЕВ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СТРЕЛЕЦ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0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8988"/>
            <a:ext cx="103632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 кем мы будем праздновать дни рождения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64" y="1294412"/>
            <a:ext cx="3829232" cy="191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8" y="3942272"/>
            <a:ext cx="3511911" cy="197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668" y="1350123"/>
            <a:ext cx="2444919" cy="1746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34" y="3998342"/>
            <a:ext cx="5238750" cy="2333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18" y="1337104"/>
            <a:ext cx="3787956" cy="213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42204" y="3355675"/>
            <a:ext cx="2846717" cy="439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 человека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830573" y="3528203"/>
            <a:ext cx="2846717" cy="439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 человек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34358" y="3299603"/>
            <a:ext cx="2846717" cy="439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2 человека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97017" y="6133394"/>
            <a:ext cx="2846717" cy="439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 человек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93147" y="6331967"/>
            <a:ext cx="2846717" cy="439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 человек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6637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492" y="1455143"/>
            <a:ext cx="11592911" cy="98825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Интересные </a:t>
            </a:r>
            <a:r>
              <a:rPr lang="ru-RU" b="1" dirty="0" smtClean="0">
                <a:solidFill>
                  <a:srgbClr val="00B050"/>
                </a:solidFill>
              </a:rPr>
              <a:t>данные </a:t>
            </a:r>
            <a:r>
              <a:rPr lang="ru-RU" b="1" smtClean="0">
                <a:solidFill>
                  <a:srgbClr val="00B050"/>
                </a:solidFill>
              </a:rPr>
              <a:t>набора 2019-2020 </a:t>
            </a:r>
            <a:r>
              <a:rPr lang="ru-RU" b="1" dirty="0" smtClean="0">
                <a:solidFill>
                  <a:srgbClr val="00B050"/>
                </a:solidFill>
              </a:rPr>
              <a:t>учебного года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31 ученик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– их братья и сестры учатся в нашей школе,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1 ученик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– ребёнок сотрудника школы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424982383"/>
              </p:ext>
            </p:extLst>
          </p:nvPr>
        </p:nvGraphicFramePr>
        <p:xfrm>
          <a:off x="5279366" y="2320507"/>
          <a:ext cx="6536906" cy="429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237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первоклассники 2019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345057" y="1293963"/>
            <a:ext cx="11678777" cy="5054286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Девочки: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00B050"/>
                </a:solidFill>
              </a:rPr>
              <a:t>Анастасия </a:t>
            </a:r>
            <a:r>
              <a:rPr lang="ru-RU" sz="3600" b="1" dirty="0" smtClean="0">
                <a:solidFill>
                  <a:srgbClr val="FF0000"/>
                </a:solidFill>
              </a:rPr>
              <a:t>– </a:t>
            </a:r>
            <a:r>
              <a:rPr lang="ru-RU" sz="3600" b="1" dirty="0" smtClean="0">
                <a:solidFill>
                  <a:srgbClr val="7030A0"/>
                </a:solidFill>
              </a:rPr>
              <a:t>7 человек;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Виктория, София, Дарья </a:t>
            </a:r>
            <a:r>
              <a:rPr lang="ru-RU" sz="3600" b="1" dirty="0" smtClean="0">
                <a:solidFill>
                  <a:srgbClr val="7030A0"/>
                </a:solidFill>
              </a:rPr>
              <a:t>–  по 3 человека;</a:t>
            </a:r>
            <a:endParaRPr lang="ru-RU" sz="36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B0F0"/>
                </a:solidFill>
              </a:rPr>
              <a:t>Елизавета, Алевтина, Маргарита, Мария, Диана, Кристина, Екатерина </a:t>
            </a:r>
            <a:r>
              <a:rPr lang="ru-RU" sz="3600" b="1" dirty="0" smtClean="0">
                <a:solidFill>
                  <a:srgbClr val="7030A0"/>
                </a:solidFill>
              </a:rPr>
              <a:t>–  по 2 человека;</a:t>
            </a:r>
          </a:p>
          <a:p>
            <a:pPr marL="0" indent="0">
              <a:buNone/>
            </a:pPr>
            <a:r>
              <a:rPr lang="ru-RU" sz="3600" b="1" dirty="0" err="1" smtClean="0">
                <a:solidFill>
                  <a:srgbClr val="00B050"/>
                </a:solidFill>
              </a:rPr>
              <a:t>Камила</a:t>
            </a:r>
            <a:r>
              <a:rPr lang="ru-RU" sz="3600" b="1" dirty="0" smtClean="0">
                <a:solidFill>
                  <a:srgbClr val="00B050"/>
                </a:solidFill>
              </a:rPr>
              <a:t>, Василина, Лада, Ирина, Элина, Марьяна, Вероника, </a:t>
            </a:r>
            <a:r>
              <a:rPr lang="ru-RU" sz="3600" b="1" dirty="0" err="1" smtClean="0">
                <a:solidFill>
                  <a:srgbClr val="00B050"/>
                </a:solidFill>
              </a:rPr>
              <a:t>Виталина</a:t>
            </a:r>
            <a:r>
              <a:rPr lang="ru-RU" sz="3600" b="1" dirty="0" smtClean="0">
                <a:solidFill>
                  <a:srgbClr val="00B050"/>
                </a:solidFill>
              </a:rPr>
              <a:t>, </a:t>
            </a:r>
            <a:r>
              <a:rPr lang="ru-RU" sz="3600" b="1" dirty="0" err="1" smtClean="0">
                <a:solidFill>
                  <a:srgbClr val="00B050"/>
                </a:solidFill>
              </a:rPr>
              <a:t>Муслима</a:t>
            </a:r>
            <a:r>
              <a:rPr lang="ru-RU" sz="3600" b="1" dirty="0" smtClean="0">
                <a:solidFill>
                  <a:srgbClr val="00B050"/>
                </a:solidFill>
              </a:rPr>
              <a:t>, Нина, Александра, Алина, Сильвия, </a:t>
            </a:r>
            <a:r>
              <a:rPr lang="ru-RU" sz="3600" b="1" dirty="0" err="1" smtClean="0">
                <a:solidFill>
                  <a:srgbClr val="00B050"/>
                </a:solidFill>
              </a:rPr>
              <a:t>Лилиана</a:t>
            </a:r>
            <a:r>
              <a:rPr lang="ru-RU" sz="3600" b="1" dirty="0" smtClean="0">
                <a:solidFill>
                  <a:srgbClr val="00B050"/>
                </a:solidFill>
              </a:rPr>
              <a:t>, Ульяна, Вера, </a:t>
            </a:r>
            <a:r>
              <a:rPr lang="ru-RU" sz="3600" b="1" dirty="0" err="1" smtClean="0">
                <a:solidFill>
                  <a:srgbClr val="00B050"/>
                </a:solidFill>
              </a:rPr>
              <a:t>Дарина</a:t>
            </a:r>
            <a:r>
              <a:rPr lang="ru-RU" sz="3600" b="1" dirty="0" smtClean="0">
                <a:solidFill>
                  <a:srgbClr val="00B050"/>
                </a:solidFill>
              </a:rPr>
              <a:t>, Алиса, Олеся, Арина, Каролина, </a:t>
            </a:r>
            <a:r>
              <a:rPr lang="ru-RU" sz="3600" b="1" dirty="0" err="1" smtClean="0">
                <a:solidFill>
                  <a:srgbClr val="00B050"/>
                </a:solidFill>
              </a:rPr>
              <a:t>Номина</a:t>
            </a:r>
            <a:r>
              <a:rPr lang="ru-RU" sz="3600" b="1" dirty="0" smtClean="0">
                <a:solidFill>
                  <a:srgbClr val="00B050"/>
                </a:solidFill>
              </a:rPr>
              <a:t>, Наталья, Ольга, Анна, Алёна, Мария, Ярослава, </a:t>
            </a:r>
            <a:r>
              <a:rPr lang="ru-RU" sz="3600" b="1" dirty="0" err="1" smtClean="0">
                <a:solidFill>
                  <a:srgbClr val="00B050"/>
                </a:solidFill>
              </a:rPr>
              <a:t>Джежей</a:t>
            </a:r>
            <a:r>
              <a:rPr lang="ru-RU" sz="3600" b="1" dirty="0" smtClean="0">
                <a:solidFill>
                  <a:srgbClr val="00B050"/>
                </a:solidFill>
              </a:rPr>
              <a:t>, Кира, Милана, Ксения </a:t>
            </a:r>
            <a:r>
              <a:rPr lang="ru-RU" sz="3600" b="1" dirty="0" smtClean="0">
                <a:solidFill>
                  <a:srgbClr val="7030A0"/>
                </a:solidFill>
              </a:rPr>
              <a:t>– по 1 человеку</a:t>
            </a:r>
          </a:p>
          <a:p>
            <a:pPr marL="0" indent="0" algn="r"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первоклассники 2019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10551" y="1276709"/>
            <a:ext cx="11192473" cy="48928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Мальчики: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B050"/>
                </a:solidFill>
              </a:rPr>
              <a:t>Даниил, Александр </a:t>
            </a:r>
            <a:r>
              <a:rPr lang="ru-RU" sz="3200" b="1" dirty="0" smtClean="0">
                <a:solidFill>
                  <a:srgbClr val="7030A0"/>
                </a:solidFill>
              </a:rPr>
              <a:t>– по 4 человека;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Егор</a:t>
            </a:r>
            <a:r>
              <a:rPr lang="ru-RU" sz="3200" b="1" dirty="0" smtClean="0">
                <a:solidFill>
                  <a:srgbClr val="7030A0"/>
                </a:solidFill>
              </a:rPr>
              <a:t> – 3 человека;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Максим, Михаил, Артём, Артур, Владислав, Дмитрий, Леонид, Владимир  </a:t>
            </a:r>
            <a:r>
              <a:rPr lang="ru-RU" sz="3200" b="1" dirty="0" smtClean="0">
                <a:solidFill>
                  <a:srgbClr val="7030A0"/>
                </a:solidFill>
              </a:rPr>
              <a:t>- по 2 человека;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B050"/>
                </a:solidFill>
              </a:rPr>
              <a:t>Тимофей, Денис, Владимир, </a:t>
            </a:r>
            <a:r>
              <a:rPr lang="ru-RU" sz="3200" b="1" dirty="0" err="1" smtClean="0">
                <a:solidFill>
                  <a:srgbClr val="00B050"/>
                </a:solidFill>
              </a:rPr>
              <a:t>Магамед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</a:rPr>
              <a:t>Шафи</a:t>
            </a:r>
            <a:r>
              <a:rPr lang="ru-RU" sz="3200" b="1" dirty="0" smtClean="0">
                <a:solidFill>
                  <a:srgbClr val="00B050"/>
                </a:solidFill>
              </a:rPr>
              <a:t>, Никита, Иван, Семён, Матвей, Виктор, Константин, Николай, Алик, Пётр, Дмитрий, Богдан, Тимур,  Руслан, Роман, Амир </a:t>
            </a:r>
            <a:r>
              <a:rPr lang="ru-RU" sz="3200" b="1" dirty="0" smtClean="0">
                <a:solidFill>
                  <a:srgbClr val="7030A0"/>
                </a:solidFill>
              </a:rPr>
              <a:t>– по 1 человеку.</a:t>
            </a:r>
          </a:p>
          <a:p>
            <a:pPr marL="0" indent="0" algn="r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7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151220"/>
            <a:ext cx="10707689" cy="17525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Мнения экспертов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(опрос родителей 2017, март)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sz="3600" dirty="0"/>
              <a:t>приняло участие 60% всех родителей четвероклассников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19038847"/>
              </p:ext>
            </p:extLst>
          </p:nvPr>
        </p:nvGraphicFramePr>
        <p:xfrm>
          <a:off x="580571" y="1770744"/>
          <a:ext cx="11611429" cy="508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34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177" y="274638"/>
            <a:ext cx="11263223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Мнения главных экспертов </a:t>
            </a:r>
            <a:r>
              <a:rPr lang="ru-RU" dirty="0"/>
              <a:t>(</a:t>
            </a:r>
            <a:r>
              <a:rPr lang="ru-RU" sz="2700" dirty="0"/>
              <a:t>результаты ВПР, апрель, </a:t>
            </a:r>
            <a:r>
              <a:rPr lang="ru-RU" sz="2700" dirty="0" smtClean="0"/>
              <a:t>2019</a:t>
            </a:r>
            <a:r>
              <a:rPr lang="ru-RU" dirty="0" smtClean="0"/>
              <a:t>)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Приняли участие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92,7% четвероклассников (101 чел.)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7777298"/>
              </p:ext>
            </p:extLst>
          </p:nvPr>
        </p:nvGraphicFramePr>
        <p:xfrm>
          <a:off x="474453" y="1535502"/>
          <a:ext cx="7007002" cy="44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73660" y="2398144"/>
            <a:ext cx="5027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Качество</a:t>
            </a:r>
            <a:r>
              <a:rPr lang="ru-RU" sz="3200" b="1" dirty="0"/>
              <a:t> </a:t>
            </a:r>
            <a:r>
              <a:rPr lang="ru-RU" sz="3200" dirty="0"/>
              <a:t>выполнения работы («4»+«5») – </a:t>
            </a:r>
            <a:r>
              <a:rPr lang="ru-RU" sz="3200" b="1" dirty="0" smtClean="0">
                <a:solidFill>
                  <a:srgbClr val="FF0000"/>
                </a:solidFill>
              </a:rPr>
              <a:t>56,4%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Успеваемость</a:t>
            </a:r>
            <a:r>
              <a:rPr lang="ru-RU" sz="3200" dirty="0"/>
              <a:t> («3»+«4»+«5») – </a:t>
            </a:r>
            <a:r>
              <a:rPr lang="ru-RU" sz="3200" b="1" dirty="0" smtClean="0">
                <a:solidFill>
                  <a:srgbClr val="FF0000"/>
                </a:solidFill>
              </a:rPr>
              <a:t>86,1%</a:t>
            </a:r>
          </a:p>
        </p:txBody>
      </p:sp>
    </p:spTree>
    <p:extLst>
      <p:ext uri="{BB962C8B-B14F-4D97-AF65-F5344CB8AC3E}">
        <p14:creationId xmlns:p14="http://schemas.microsoft.com/office/powerpoint/2010/main" val="27043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147" y="146357"/>
            <a:ext cx="10621108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Адаптированная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образовательная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программа (АОП) для обучающихся с особыми возможностями здоровья (ОВЗ)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08669" y="1424374"/>
            <a:ext cx="10227213" cy="533741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/>
              <a:t>АОП разработана </a:t>
            </a:r>
            <a:r>
              <a:rPr lang="ru-RU" sz="2400" dirty="0"/>
              <a:t>в соответствии с Федеральным государственным образовательным </a:t>
            </a:r>
            <a:r>
              <a:rPr lang="ru-RU" sz="2400" dirty="0" smtClean="0"/>
              <a:t>стандартом для (ФГОС НОО ОВЗ), </a:t>
            </a:r>
            <a:r>
              <a:rPr lang="ru-RU" sz="2400" dirty="0"/>
              <a:t>размещена на сайте школы: </a:t>
            </a:r>
            <a:r>
              <a:rPr lang="en-US" sz="2400" dirty="0"/>
              <a:t>school332.ru</a:t>
            </a:r>
            <a:r>
              <a:rPr lang="ru-RU" sz="2400" dirty="0"/>
              <a:t>, состоит из разделов: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b="1" dirty="0"/>
              <a:t>Общие положения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b="1" dirty="0"/>
              <a:t>Целевой раздел</a:t>
            </a:r>
            <a:r>
              <a:rPr lang="ru-RU" sz="2400" dirty="0"/>
              <a:t>: Пояснительная записка и Планируемые результаты освоения программы и система их оценки.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b="1" dirty="0"/>
              <a:t>Содержательный раздел</a:t>
            </a:r>
            <a:r>
              <a:rPr lang="ru-RU" sz="2400" dirty="0"/>
              <a:t>: Программа формирования у обучающихся универсальных учебных действий, Программы отдельных учебных предметов, курсов, Программа духовно-нравственного развития и воспитания обучающихся, Программа формирования экологической культуры, здорового и безопасного образа жизни, Программа коррекционной работы.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400" b="1" dirty="0"/>
              <a:t>Организационный раздел</a:t>
            </a:r>
            <a:r>
              <a:rPr lang="ru-RU" sz="2400" dirty="0"/>
              <a:t>: </a:t>
            </a:r>
            <a:r>
              <a:rPr lang="ru-RU" sz="2400" dirty="0" smtClean="0"/>
              <a:t>индивидуальный учебный </a:t>
            </a:r>
            <a:r>
              <a:rPr lang="ru-RU" sz="2400" dirty="0"/>
              <a:t>план </a:t>
            </a:r>
            <a:r>
              <a:rPr lang="ru-RU" sz="2400" dirty="0" smtClean="0"/>
              <a:t>ОУ, индивидуальный план </a:t>
            </a:r>
            <a:r>
              <a:rPr lang="ru-RU" sz="2400" dirty="0"/>
              <a:t>внеурочной деятельности, Программы дополнительного образования, Система условий реализации основной образовательной программы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3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Мнения главных экспертов </a:t>
            </a:r>
            <a:r>
              <a:rPr lang="ru-RU" dirty="0"/>
              <a:t>(</a:t>
            </a:r>
            <a:r>
              <a:rPr lang="ru-RU" sz="2700" dirty="0"/>
              <a:t>результаты ВПР, апрель, </a:t>
            </a:r>
            <a:r>
              <a:rPr lang="ru-RU" sz="2700" dirty="0" smtClean="0"/>
              <a:t>2019</a:t>
            </a:r>
            <a:r>
              <a:rPr lang="ru-RU" dirty="0" smtClean="0"/>
              <a:t>)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Приняли участие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95,4% четвероклассников (104чел)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5584497"/>
              </p:ext>
            </p:extLst>
          </p:nvPr>
        </p:nvGraphicFramePr>
        <p:xfrm>
          <a:off x="310552" y="1639019"/>
          <a:ext cx="7440746" cy="4972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42672" y="2565070"/>
            <a:ext cx="4958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Качество</a:t>
            </a:r>
            <a:r>
              <a:rPr lang="ru-RU" sz="3200" b="1" dirty="0"/>
              <a:t> </a:t>
            </a:r>
            <a:r>
              <a:rPr lang="ru-RU" sz="3200" dirty="0"/>
              <a:t>выполнения работы («4»+«5») – </a:t>
            </a:r>
            <a:r>
              <a:rPr lang="ru-RU" sz="3200" b="1" dirty="0" smtClean="0">
                <a:solidFill>
                  <a:srgbClr val="FF0000"/>
                </a:solidFill>
              </a:rPr>
              <a:t>76%</a:t>
            </a:r>
            <a:endParaRPr lang="ru-RU" sz="3200" b="1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Успеваемость</a:t>
            </a:r>
            <a:r>
              <a:rPr lang="ru-RU" sz="3200" dirty="0"/>
              <a:t> («3»+«4»+«5») – </a:t>
            </a:r>
            <a:r>
              <a:rPr lang="ru-RU" sz="3200" b="1" dirty="0" smtClean="0">
                <a:solidFill>
                  <a:srgbClr val="FF0000"/>
                </a:solidFill>
              </a:rPr>
              <a:t>94,2%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6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349" y="5119592"/>
            <a:ext cx="5868537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Мы уже ждём вас!!!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09" y="977472"/>
            <a:ext cx="4159962" cy="277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42" y="378015"/>
            <a:ext cx="3701148" cy="277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9" y="138160"/>
            <a:ext cx="3108674" cy="4564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88" y="3749697"/>
            <a:ext cx="3903260" cy="2927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484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0671" y="-63163"/>
            <a:ext cx="10018713" cy="122464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B050"/>
                </a:solidFill>
              </a:rPr>
              <a:t>Давайте знакомиться!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42071" y="4535296"/>
            <a:ext cx="40021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Директор школы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Светлана Ивановна Красюк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1629" y="5247172"/>
            <a:ext cx="5092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Заместитель директора по УВР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Виктория Владимировна Осетрова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87" y="2134888"/>
            <a:ext cx="2256582" cy="30237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71" y="1050266"/>
            <a:ext cx="2524125" cy="3429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366196" y="5316431"/>
            <a:ext cx="4710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Заместитель директора по </a:t>
            </a:r>
            <a:r>
              <a:rPr lang="ru-RU" dirty="0" smtClean="0"/>
              <a:t>ШИС</a:t>
            </a:r>
            <a:endParaRPr lang="ru-RU" dirty="0"/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Алина Владимировна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Ястребова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090" y="1656197"/>
            <a:ext cx="1927225" cy="3429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817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75" y="1107649"/>
            <a:ext cx="1752292" cy="2628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0581" y="-171388"/>
            <a:ext cx="10018713" cy="122464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B050"/>
                </a:solidFill>
              </a:rPr>
              <a:t>Наши и ваши учителя физкультуры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609" y="4164552"/>
            <a:ext cx="33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Антонина Георгиевна</a:t>
            </a:r>
          </a:p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Просолова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366" y="1516083"/>
            <a:ext cx="2203186" cy="2753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45" y="1844256"/>
            <a:ext cx="2119326" cy="2555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792" y="2421869"/>
            <a:ext cx="2043652" cy="258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484452" y="4506736"/>
            <a:ext cx="2804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Ирина Леонидовна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Бахтина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8657" y="4789974"/>
            <a:ext cx="2807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Анна Анатольевна</a:t>
            </a:r>
          </a:p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Никонорова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87771" y="5205472"/>
            <a:ext cx="3220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Мария Владимировна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Агишева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6180" y="5546414"/>
            <a:ext cx="5362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Физкультурная форма для зала</a:t>
            </a:r>
            <a:r>
              <a:rPr lang="ru-RU" dirty="0"/>
              <a:t>: футболка, шорты, спортивные штаны, спортивная куртка без капюшона, спортивная обувь, отсутствие сережек и крестиков во 2 четверти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61862" y="6346633"/>
            <a:ext cx="6171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Уроки физкультуры в 3 четверти на лыжах</a:t>
            </a:r>
          </a:p>
        </p:txBody>
      </p:sp>
      <p:sp>
        <p:nvSpPr>
          <p:cNvPr id="18" name="5-конечная звезда 17"/>
          <p:cNvSpPr/>
          <p:nvPr/>
        </p:nvSpPr>
        <p:spPr>
          <a:xfrm>
            <a:off x="213268" y="2774335"/>
            <a:ext cx="2113472" cy="1625137"/>
          </a:xfrm>
          <a:prstGeom prst="star5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10397870" y="3767481"/>
            <a:ext cx="2113472" cy="1625137"/>
          </a:xfrm>
          <a:prstGeom prst="star5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1076312" y="4404472"/>
            <a:ext cx="104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Стаж</a:t>
            </a:r>
          </a:p>
          <a:p>
            <a:r>
              <a:rPr lang="ru-RU" b="1" dirty="0" smtClean="0"/>
              <a:t>18 </a:t>
            </a:r>
            <a:r>
              <a:rPr lang="ru-RU" b="1" dirty="0"/>
              <a:t>лет</a:t>
            </a:r>
          </a:p>
        </p:txBody>
      </p:sp>
      <p:sp>
        <p:nvSpPr>
          <p:cNvPr id="22" name="Сердце 21"/>
          <p:cNvSpPr/>
          <p:nvPr/>
        </p:nvSpPr>
        <p:spPr>
          <a:xfrm>
            <a:off x="3403653" y="3344291"/>
            <a:ext cx="1500996" cy="1313529"/>
          </a:xfrm>
          <a:prstGeom prst="hear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796147" y="3677889"/>
            <a:ext cx="104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Стаж</a:t>
            </a:r>
          </a:p>
          <a:p>
            <a:r>
              <a:rPr lang="ru-RU" b="1" dirty="0" smtClean="0"/>
              <a:t>32 года</a:t>
            </a:r>
            <a:endParaRPr lang="ru-RU" b="1" dirty="0"/>
          </a:p>
        </p:txBody>
      </p:sp>
      <p:sp>
        <p:nvSpPr>
          <p:cNvPr id="24" name="Солнце 23"/>
          <p:cNvSpPr/>
          <p:nvPr/>
        </p:nvSpPr>
        <p:spPr>
          <a:xfrm>
            <a:off x="8065699" y="1158584"/>
            <a:ext cx="1699404" cy="1476240"/>
          </a:xfrm>
          <a:prstGeom prst="su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8572302" y="1573538"/>
            <a:ext cx="79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Стаж</a:t>
            </a:r>
          </a:p>
          <a:p>
            <a:r>
              <a:rPr lang="ru-RU" b="1" dirty="0"/>
              <a:t>8</a:t>
            </a:r>
            <a:r>
              <a:rPr lang="ru-RU" b="1" dirty="0" smtClean="0"/>
              <a:t> </a:t>
            </a:r>
            <a:r>
              <a:rPr lang="ru-RU" b="1" dirty="0"/>
              <a:t>лет</a:t>
            </a:r>
          </a:p>
        </p:txBody>
      </p:sp>
      <p:sp>
        <p:nvSpPr>
          <p:cNvPr id="27" name="TextBox 26"/>
          <p:cNvSpPr txBox="1"/>
          <p:nvPr/>
        </p:nvSpPr>
        <p:spPr>
          <a:xfrm rot="533869">
            <a:off x="9591074" y="1947420"/>
            <a:ext cx="2663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Первая категория</a:t>
            </a:r>
          </a:p>
        </p:txBody>
      </p:sp>
      <p:sp>
        <p:nvSpPr>
          <p:cNvPr id="29" name="Облако 28"/>
          <p:cNvSpPr/>
          <p:nvPr/>
        </p:nvSpPr>
        <p:spPr>
          <a:xfrm rot="21078991">
            <a:off x="6196328" y="1095790"/>
            <a:ext cx="2096374" cy="106393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6386186" y="1474924"/>
            <a:ext cx="171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Без категории</a:t>
            </a:r>
          </a:p>
        </p:txBody>
      </p:sp>
      <p:sp>
        <p:nvSpPr>
          <p:cNvPr id="26" name="TextBox 25"/>
          <p:cNvSpPr txBox="1"/>
          <p:nvPr/>
        </p:nvSpPr>
        <p:spPr>
          <a:xfrm rot="556874">
            <a:off x="2038630" y="1099621"/>
            <a:ext cx="3201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Высшая категория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7878" y="3389430"/>
            <a:ext cx="104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Стаж</a:t>
            </a:r>
          </a:p>
          <a:p>
            <a:r>
              <a:rPr lang="ru-RU" b="1" dirty="0" smtClean="0"/>
              <a:t>21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804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Спортивная жизнь начальной школы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3 классы: «К стартам готов!»</a:t>
            </a:r>
          </a:p>
          <a:p>
            <a:r>
              <a:rPr lang="ru-RU" dirty="0" smtClean="0"/>
              <a:t>С 1 класса: сдача норм ГТО по желанию с родителями.</a:t>
            </a:r>
          </a:p>
          <a:p>
            <a:endParaRPr lang="ru-RU" dirty="0"/>
          </a:p>
          <a:p>
            <a:r>
              <a:rPr lang="ru-RU" dirty="0" err="1" smtClean="0"/>
              <a:t>Турслет</a:t>
            </a:r>
            <a:r>
              <a:rPr lang="ru-RU" dirty="0" smtClean="0"/>
              <a:t> «Тропа здоровья», сентябрь. Приглашаем родителей!</a:t>
            </a:r>
          </a:p>
          <a:p>
            <a:r>
              <a:rPr lang="ru-RU" dirty="0"/>
              <a:t> С</a:t>
            </a:r>
            <a:r>
              <a:rPr lang="ru-RU" dirty="0" smtClean="0"/>
              <a:t>о 2 класса эстафеты на спортивном стадионе.</a:t>
            </a:r>
          </a:p>
          <a:p>
            <a:endParaRPr lang="ru-RU" dirty="0"/>
          </a:p>
          <a:p>
            <a:r>
              <a:rPr lang="ru-RU" dirty="0" smtClean="0"/>
              <a:t>Внеурочная деятельность: 2б класс, 1 час в неделю, «Подвижные игры»</a:t>
            </a:r>
          </a:p>
          <a:p>
            <a:endParaRPr lang="ru-RU" dirty="0"/>
          </a:p>
          <a:p>
            <a:r>
              <a:rPr lang="ru-RU" dirty="0" smtClean="0"/>
              <a:t>ШСК: туризм (с 4 класса), настольный теннис (со 2 класса)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1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0582" y="-241833"/>
            <a:ext cx="5843630" cy="1224645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00B050"/>
                </a:solidFill>
              </a:rPr>
              <a:t>Учителя музыки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4896" y="4022406"/>
            <a:ext cx="318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Галина </a:t>
            </a:r>
            <a:r>
              <a:rPr lang="ru-RU" sz="2400" b="1" dirty="0" err="1">
                <a:solidFill>
                  <a:srgbClr val="00B050"/>
                </a:solidFill>
              </a:rPr>
              <a:t>Гермогеновна</a:t>
            </a:r>
            <a:endParaRPr lang="ru-RU" sz="2400" b="1" dirty="0">
              <a:solidFill>
                <a:srgbClr val="00B050"/>
              </a:solidFill>
            </a:endParaRPr>
          </a:p>
          <a:p>
            <a:pPr algn="ctr"/>
            <a:r>
              <a:rPr lang="ru-RU" sz="2400" b="1" dirty="0" err="1">
                <a:solidFill>
                  <a:srgbClr val="00B050"/>
                </a:solidFill>
              </a:rPr>
              <a:t>Курасовская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489973" y="173813"/>
            <a:ext cx="3310339" cy="122464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b="1" dirty="0">
                <a:solidFill>
                  <a:srgbClr val="00B050"/>
                </a:solidFill>
              </a:rPr>
              <a:t>Медсестра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46" y="1302549"/>
            <a:ext cx="1867763" cy="2546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02" y="1283180"/>
            <a:ext cx="1931867" cy="2566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4589702" y="4065146"/>
            <a:ext cx="2666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Зоя Олеговна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</a:rPr>
              <a:t>Проскурякова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87" y="1283180"/>
            <a:ext cx="1714057" cy="2550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8918560" y="4315690"/>
            <a:ext cx="327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B050"/>
                </a:solidFill>
              </a:rPr>
              <a:t>Гузалия</a:t>
            </a:r>
            <a:r>
              <a:rPr lang="ru-RU" sz="2400" b="1" dirty="0">
                <a:solidFill>
                  <a:srgbClr val="00B050"/>
                </a:solidFill>
              </a:rPr>
              <a:t> </a:t>
            </a:r>
            <a:r>
              <a:rPr lang="ru-RU" sz="2400" b="1" dirty="0" err="1">
                <a:solidFill>
                  <a:srgbClr val="00B050"/>
                </a:solidFill>
              </a:rPr>
              <a:t>Анваровна</a:t>
            </a:r>
            <a:endParaRPr lang="ru-RU" sz="2400" b="1" dirty="0">
              <a:solidFill>
                <a:srgbClr val="00B050"/>
              </a:solidFill>
            </a:endParaRPr>
          </a:p>
          <a:p>
            <a:pPr algn="ctr"/>
            <a:r>
              <a:rPr lang="ru-RU" sz="2400" b="1" dirty="0">
                <a:solidFill>
                  <a:srgbClr val="00B050"/>
                </a:solidFill>
              </a:rPr>
              <a:t>Закирова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7" t="28772" b="15227"/>
          <a:stretch/>
        </p:blipFill>
        <p:spPr>
          <a:xfrm>
            <a:off x="1699405" y="4859154"/>
            <a:ext cx="4554747" cy="19988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343" y="4853403"/>
            <a:ext cx="2275772" cy="1793309"/>
          </a:xfrm>
          <a:prstGeom prst="rect">
            <a:avLst/>
          </a:prstGeom>
        </p:spPr>
      </p:pic>
      <p:sp>
        <p:nvSpPr>
          <p:cNvPr id="18" name="Капля 17"/>
          <p:cNvSpPr/>
          <p:nvPr/>
        </p:nvSpPr>
        <p:spPr>
          <a:xfrm>
            <a:off x="3111120" y="3200400"/>
            <a:ext cx="1075712" cy="931652"/>
          </a:xfrm>
          <a:prstGeom prst="teardrop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апля 18"/>
          <p:cNvSpPr/>
          <p:nvPr/>
        </p:nvSpPr>
        <p:spPr>
          <a:xfrm>
            <a:off x="6254152" y="3303158"/>
            <a:ext cx="1075712" cy="931652"/>
          </a:xfrm>
          <a:prstGeom prst="teardrop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Арка 19"/>
          <p:cNvSpPr/>
          <p:nvPr/>
        </p:nvSpPr>
        <p:spPr>
          <a:xfrm rot="17238239">
            <a:off x="3396452" y="1981092"/>
            <a:ext cx="2058694" cy="810883"/>
          </a:xfrm>
          <a:prstGeom prst="blockArc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Арка 20"/>
          <p:cNvSpPr/>
          <p:nvPr/>
        </p:nvSpPr>
        <p:spPr>
          <a:xfrm rot="17626670">
            <a:off x="6641138" y="2153126"/>
            <a:ext cx="2058694" cy="810883"/>
          </a:xfrm>
          <a:prstGeom prst="blockArc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4909" y="3290721"/>
            <a:ext cx="113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Стаж</a:t>
            </a:r>
          </a:p>
          <a:p>
            <a:r>
              <a:rPr lang="ru-RU" sz="2000" b="1" dirty="0" smtClean="0"/>
              <a:t>25 лет</a:t>
            </a:r>
            <a:endParaRPr lang="ru-RU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319181" y="3384321"/>
            <a:ext cx="113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Стаж</a:t>
            </a:r>
          </a:p>
          <a:p>
            <a:r>
              <a:rPr lang="ru-RU" sz="2000" b="1" dirty="0" smtClean="0"/>
              <a:t>36 лет</a:t>
            </a:r>
            <a:endParaRPr lang="ru-RU" sz="2000" b="1" dirty="0"/>
          </a:p>
        </p:txBody>
      </p:sp>
      <p:sp>
        <p:nvSpPr>
          <p:cNvPr id="24" name="Пятно 1 23"/>
          <p:cNvSpPr/>
          <p:nvPr/>
        </p:nvSpPr>
        <p:spPr>
          <a:xfrm>
            <a:off x="456341" y="686778"/>
            <a:ext cx="2110010" cy="1423359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ятно 1 24"/>
          <p:cNvSpPr/>
          <p:nvPr/>
        </p:nvSpPr>
        <p:spPr>
          <a:xfrm>
            <a:off x="5655193" y="786135"/>
            <a:ext cx="2110010" cy="1423359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88579" y="1198402"/>
            <a:ext cx="1701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 категория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1667" y="1253070"/>
            <a:ext cx="1738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 категория</a:t>
            </a:r>
          </a:p>
        </p:txBody>
      </p:sp>
      <p:sp>
        <p:nvSpPr>
          <p:cNvPr id="28" name="Выноска-облако 27"/>
          <p:cNvSpPr/>
          <p:nvPr/>
        </p:nvSpPr>
        <p:spPr>
          <a:xfrm rot="1763370">
            <a:off x="10151973" y="863465"/>
            <a:ext cx="1799614" cy="145173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rot="927606">
            <a:off x="10270606" y="1176127"/>
            <a:ext cx="1767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Будьте здоровы</a:t>
            </a:r>
            <a:r>
              <a:rPr lang="ru-R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6180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Где можно себя показать и на других посмотреть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Районный конкурс «Невские дарования».</a:t>
            </a:r>
          </a:p>
          <a:p>
            <a:r>
              <a:rPr lang="ru-RU" dirty="0" smtClean="0"/>
              <a:t>Городской конкурс в ЛДТЮ «Юные дарования».</a:t>
            </a:r>
          </a:p>
          <a:p>
            <a:r>
              <a:rPr lang="ru-RU" dirty="0" smtClean="0"/>
              <a:t>Хоровой конкурс «Весенняя капель» в ПДТЮ.</a:t>
            </a:r>
          </a:p>
          <a:p>
            <a:r>
              <a:rPr lang="ru-RU" dirty="0" smtClean="0"/>
              <a:t>Конкурс талантов (игра на инструментах).</a:t>
            </a:r>
          </a:p>
          <a:p>
            <a:r>
              <a:rPr lang="ru-RU" dirty="0" smtClean="0"/>
              <a:t>Районный тур олимпиады (1 раз в год)</a:t>
            </a:r>
          </a:p>
          <a:p>
            <a:r>
              <a:rPr lang="ru-RU" dirty="0"/>
              <a:t>Г</a:t>
            </a:r>
            <a:r>
              <a:rPr lang="ru-RU" dirty="0" smtClean="0"/>
              <a:t>ородской тур олимпиады по музыке один раз в два года (хоровая (с 1 класса) и теоретическая (с 6 класса) части).</a:t>
            </a:r>
          </a:p>
        </p:txBody>
      </p:sp>
    </p:spTree>
    <p:extLst>
      <p:ext uri="{BB962C8B-B14F-4D97-AF65-F5344CB8AC3E}">
        <p14:creationId xmlns:p14="http://schemas.microsoft.com/office/powerpoint/2010/main" val="11373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1356</TotalTime>
  <Words>2377</Words>
  <Application>Microsoft Office PowerPoint</Application>
  <PresentationFormat>Произвольный</PresentationFormat>
  <Paragraphs>366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Справедливость</vt:lpstr>
      <vt:lpstr>ЗНАКОМСТВО</vt:lpstr>
      <vt:lpstr>Основная образовательная программа начальной школы</vt:lpstr>
      <vt:lpstr>Презентация PowerPoint</vt:lpstr>
      <vt:lpstr>Адаптированная образовательная программа (АОП) для обучающихся с особыми возможностями здоровья (ОВЗ)</vt:lpstr>
      <vt:lpstr>Давайте знакомиться!</vt:lpstr>
      <vt:lpstr>Наши и ваши учителя физкультуры</vt:lpstr>
      <vt:lpstr>Спортивная жизнь начальной школы</vt:lpstr>
      <vt:lpstr>Учителя музыки</vt:lpstr>
      <vt:lpstr>Где можно себя показать и на других посмотреть</vt:lpstr>
      <vt:lpstr>Классный руководитель 1 «А» класса Кляшторная Елена Алексеевна</vt:lpstr>
      <vt:lpstr>Классный руководитель 1 «А» класса Кляшторная Елена Алексеевна</vt:lpstr>
      <vt:lpstr>Как учитель готовился к встрече с новыми учениками</vt:lpstr>
      <vt:lpstr>Классный руководитель 1 «Б» класса Давыдова Елена Трофимовна</vt:lpstr>
      <vt:lpstr>Классный руководитель 1 «Б» класса Давыдова Елена Трофимовна</vt:lpstr>
      <vt:lpstr>Как учитель готовился к встрече с новыми учениками</vt:lpstr>
      <vt:lpstr>Классный руководитель 1 «В» класса Макарова Екатерина Олеговна</vt:lpstr>
      <vt:lpstr>Классный руководитель 1 «В» класса Макарова Екатерина Олеговна</vt:lpstr>
      <vt:lpstr>Как учитель готовился к встрече с новыми учениками</vt:lpstr>
      <vt:lpstr>Классный руководитель 1 «Г» класса Садовник Татьяна Борисовна</vt:lpstr>
      <vt:lpstr>Классный руководитель 1 «Г» класса Садовник Татьяна Борисовна</vt:lpstr>
      <vt:lpstr>Как учитель готовился к встрече с новыми учениками</vt:lpstr>
      <vt:lpstr>Учебный план 2019-2020, 1 классы</vt:lpstr>
      <vt:lpstr>Учебно-методический комплект</vt:lpstr>
      <vt:lpstr>Из наблюдений за учителями</vt:lpstr>
      <vt:lpstr>Презентация PowerPoint</vt:lpstr>
      <vt:lpstr>Режим дня</vt:lpstr>
      <vt:lpstr>Особенности обучения в 1 классе</vt:lpstr>
      <vt:lpstr>Режим дня первоклассника</vt:lpstr>
      <vt:lpstr>Все начинается с формы</vt:lpstr>
      <vt:lpstr>Питание в школе</vt:lpstr>
      <vt:lpstr>Служба сопровождения</vt:lpstr>
      <vt:lpstr>Поговорим о распределении обязанностей</vt:lpstr>
      <vt:lpstr>А с кем же нам предстоит работать? Знакомьтесь, звёздный состав будущих первоклассников</vt:lpstr>
      <vt:lpstr>С кем мы будем праздновать дни рождения</vt:lpstr>
      <vt:lpstr>Интересные данные набора 2019-2020 учебного года 31 ученик – их братья и сестры учатся в нашей школе, 1 ученик – ребёнок сотрудника школы</vt:lpstr>
      <vt:lpstr>Наши первоклассники 2019</vt:lpstr>
      <vt:lpstr>Наши первоклассники 2019</vt:lpstr>
      <vt:lpstr>Мнения экспертов (опрос родителей 2017, март) приняло участие 60% всех родителей четвероклассников</vt:lpstr>
      <vt:lpstr>Мнения главных экспертов (результаты ВПР, апрель, 2019) Приняли участие 92,7% четвероклассников (101 чел.)</vt:lpstr>
      <vt:lpstr>Мнения главных экспертов (результаты ВПР, апрель, 2019) Приняли участие 95,4% четвероклассников (104чел)</vt:lpstr>
      <vt:lpstr>Мы уже ждём вас!!!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ПЕРВОЕ ЗНАКОМСТВО</dc:title>
  <dc:creator>Виктория Осетрова</dc:creator>
  <cp:lastModifiedBy>Осетрова В.В.</cp:lastModifiedBy>
  <cp:revision>161</cp:revision>
  <dcterms:created xsi:type="dcterms:W3CDTF">2017-04-23T06:21:11Z</dcterms:created>
  <dcterms:modified xsi:type="dcterms:W3CDTF">2019-04-25T08:23:47Z</dcterms:modified>
</cp:coreProperties>
</file>