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A653-70A2-4F90-B498-000AE69F7775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D411-2AC3-4D69-B49F-7B2875DD0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064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A653-70A2-4F90-B498-000AE69F7775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D411-2AC3-4D69-B49F-7B2875DD0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353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A653-70A2-4F90-B498-000AE69F7775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D411-2AC3-4D69-B49F-7B2875DD0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956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A653-70A2-4F90-B498-000AE69F7775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D411-2AC3-4D69-B49F-7B2875DD0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507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A653-70A2-4F90-B498-000AE69F7775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D411-2AC3-4D69-B49F-7B2875DD0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399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A653-70A2-4F90-B498-000AE69F7775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D411-2AC3-4D69-B49F-7B2875DD0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976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A653-70A2-4F90-B498-000AE69F7775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D411-2AC3-4D69-B49F-7B2875DD0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769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A653-70A2-4F90-B498-000AE69F7775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D411-2AC3-4D69-B49F-7B2875DD0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590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A653-70A2-4F90-B498-000AE69F7775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D411-2AC3-4D69-B49F-7B2875DD0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8705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A653-70A2-4F90-B498-000AE69F7775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D411-2AC3-4D69-B49F-7B2875DD0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253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BA653-70A2-4F90-B498-000AE69F7775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6D411-2AC3-4D69-B49F-7B2875DD0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507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BA653-70A2-4F90-B498-000AE69F7775}" type="datetimeFigureOut">
              <a:rPr lang="ru-RU" smtClean="0"/>
              <a:t>12.01.2024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6D411-2AC3-4D69-B49F-7B2875DD087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283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760042"/>
            <a:ext cx="84249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/>
              <a:t>Электронные таблицы</a:t>
            </a:r>
            <a:endParaRPr lang="ru-RU" sz="5400" dirty="0"/>
          </a:p>
        </p:txBody>
      </p:sp>
      <p:sp>
        <p:nvSpPr>
          <p:cNvPr id="5" name="TextBox 4"/>
          <p:cNvSpPr txBox="1"/>
          <p:nvPr/>
        </p:nvSpPr>
        <p:spPr>
          <a:xfrm>
            <a:off x="1259632" y="3933056"/>
            <a:ext cx="6696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задания ОГЭ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73948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00037"/>
            <a:ext cx="5248275" cy="625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012160" y="548680"/>
            <a:ext cx="25922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Также можно отсортировать данные по алфавиту в поле «Предмет» и, используя функцию СРЗНАЧ, выбрать мышью нужный диапазон для вычисления.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012160" y="3233309"/>
            <a:ext cx="24482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ячейке </a:t>
            </a:r>
            <a:r>
              <a:rPr lang="en-US" dirty="0" smtClean="0"/>
              <a:t>H2</a:t>
            </a:r>
            <a:r>
              <a:rPr lang="ru-RU" dirty="0" smtClean="0"/>
              <a:t> при этом можно записать адрес той ячейки, к котором вызывалась функция:</a:t>
            </a:r>
          </a:p>
          <a:p>
            <a:r>
              <a:rPr lang="ru-RU" dirty="0" smtClean="0"/>
              <a:t>Здесь =</a:t>
            </a:r>
            <a:r>
              <a:rPr lang="en-US" dirty="0" smtClean="0"/>
              <a:t>G224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8333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60648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Задание 3.</a:t>
            </a:r>
          </a:p>
          <a:p>
            <a:r>
              <a:rPr lang="ru-RU" dirty="0" smtClean="0"/>
              <a:t>Построить круговую диаграмму, отображающую соотношение числа участников из округов с кодами «В», «</a:t>
            </a:r>
            <a:r>
              <a:rPr lang="ru-RU" dirty="0" err="1" smtClean="0"/>
              <a:t>Зел</a:t>
            </a:r>
            <a:r>
              <a:rPr lang="ru-RU" dirty="0" smtClean="0"/>
              <a:t>» и «З». </a:t>
            </a:r>
          </a:p>
          <a:p>
            <a:r>
              <a:rPr lang="ru-RU" dirty="0" smtClean="0"/>
              <a:t>Левый верхний угол диаграммы разместить вблизи ячейки G6.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1729" y="158162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Для выполнения этого задания необходима дополнительная табличка.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2276872"/>
            <a:ext cx="8352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Для подсчета учащихся из каждого округа используем функцию СЧЕТЕСЛИ</a:t>
            </a:r>
            <a:endParaRPr lang="ru-RU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170" y="1340768"/>
            <a:ext cx="6543675" cy="522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548063"/>
            <a:ext cx="5553075" cy="249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5724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484784"/>
            <a:ext cx="5505450" cy="490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83568" y="332656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Когда табличка готова, выделяем нужный диапазон и делаем диаграмму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896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980728"/>
            <a:ext cx="756084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В электронную таблицу занесли данные о тестировании учеников по выбранным ими предметам. </a:t>
            </a:r>
          </a:p>
          <a:p>
            <a:endParaRPr lang="ru-RU" sz="2800" dirty="0" smtClean="0"/>
          </a:p>
          <a:p>
            <a:r>
              <a:rPr lang="ru-RU" sz="2800" dirty="0" smtClean="0"/>
              <a:t>В столбце A записан код округа, в котором учится ученик; в столбце B – фамилия; </a:t>
            </a:r>
          </a:p>
          <a:p>
            <a:r>
              <a:rPr lang="ru-RU" sz="2800" dirty="0" smtClean="0"/>
              <a:t>в столбце C – выбранный учеником предмет; </a:t>
            </a:r>
          </a:p>
          <a:p>
            <a:r>
              <a:rPr lang="ru-RU" sz="2800" dirty="0" smtClean="0"/>
              <a:t>в столбце D – тестовый балл. </a:t>
            </a:r>
          </a:p>
          <a:p>
            <a:endParaRPr lang="ru-RU" sz="2800" dirty="0" smtClean="0"/>
          </a:p>
          <a:p>
            <a:r>
              <a:rPr lang="ru-RU" sz="2800" dirty="0" smtClean="0"/>
              <a:t>Всего в электронную таблицу были занесены данные 1000 учеников.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44614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214313"/>
            <a:ext cx="7686675" cy="642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053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1340768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 основании данных, содержащихся в этой таблице, выполните задания.</a:t>
            </a:r>
          </a:p>
          <a:p>
            <a:endParaRPr lang="ru-RU" dirty="0" smtClean="0"/>
          </a:p>
          <a:p>
            <a:r>
              <a:rPr lang="ru-RU" dirty="0" smtClean="0"/>
              <a:t>1. Определите, сколько учеников, которые проходили тестирование по информатике, набрали более 600 баллов. </a:t>
            </a:r>
          </a:p>
          <a:p>
            <a:r>
              <a:rPr lang="ru-RU" dirty="0" smtClean="0"/>
              <a:t>Ответ запишите в ячейку H2 таблицы.</a:t>
            </a:r>
          </a:p>
          <a:p>
            <a:endParaRPr lang="ru-RU" dirty="0" smtClean="0"/>
          </a:p>
          <a:p>
            <a:r>
              <a:rPr lang="ru-RU" dirty="0" smtClean="0"/>
              <a:t>2. Найдите средний тестовый балл учеников, которые проходили тестирование по информатике. </a:t>
            </a:r>
          </a:p>
          <a:p>
            <a:r>
              <a:rPr lang="ru-RU" dirty="0" smtClean="0"/>
              <a:t>Ответ запишите в ячейку H3 таблицы с точностью не менее двух знаков после запятой.</a:t>
            </a:r>
          </a:p>
          <a:p>
            <a:endParaRPr lang="ru-RU" dirty="0" smtClean="0"/>
          </a:p>
          <a:p>
            <a:r>
              <a:rPr lang="ru-RU" dirty="0" smtClean="0"/>
              <a:t>3. Постройте круговую диаграмму, отображающую соотношение числа участников из округов с кодами «В», «</a:t>
            </a:r>
            <a:r>
              <a:rPr lang="ru-RU" dirty="0" err="1" smtClean="0"/>
              <a:t>Зел</a:t>
            </a:r>
            <a:r>
              <a:rPr lang="ru-RU" dirty="0" smtClean="0"/>
              <a:t>» и «З». </a:t>
            </a:r>
          </a:p>
          <a:p>
            <a:r>
              <a:rPr lang="ru-RU" dirty="0" smtClean="0"/>
              <a:t>Левый верхний угол диаграммы разместите вблизи ячейки G6.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159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16" y="557972"/>
            <a:ext cx="7905775" cy="60583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1520" y="188640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Для выполнения задания 1 используем функцию «СЧЕТЕСЛИМН» в ячейке </a:t>
            </a:r>
            <a:r>
              <a:rPr lang="en-US" dirty="0" smtClean="0"/>
              <a:t>H2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701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701988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Вводим в окне функции условия , соответствующие выбору: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835" y="1430288"/>
            <a:ext cx="7272808" cy="40134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94002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836712"/>
            <a:ext cx="7787208" cy="58854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7796" y="980728"/>
            <a:ext cx="1895475" cy="210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32892" y="116632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/>
              <a:t>Второй способ: Сортируем данные по полю предмет (по алфавиту), </a:t>
            </a:r>
          </a:p>
          <a:p>
            <a:pPr algn="ctr"/>
            <a:r>
              <a:rPr lang="ru-RU" sz="1600" dirty="0" smtClean="0"/>
              <a:t>затем по сумме баллов (по убыванию)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74775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90525"/>
            <a:ext cx="4162425" cy="607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220072" y="836712"/>
            <a:ext cx="3456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Пролистываем таблицу, определяем диапазон учащихся, сдававших информатику и набравших более 600 баллов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220072" y="2642382"/>
            <a:ext cx="31683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247 – 216 + 1 = 32</a:t>
            </a:r>
          </a:p>
          <a:p>
            <a:r>
              <a:rPr lang="ru-RU" dirty="0"/>
              <a:t> </a:t>
            </a:r>
            <a:r>
              <a:rPr lang="ru-RU" dirty="0" smtClean="0"/>
              <a:t>1 прибавляем, так как обе краевые строки входят в диапазон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220072" y="4437112"/>
            <a:ext cx="30963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Число 32 записываем в ячейку </a:t>
            </a:r>
            <a:r>
              <a:rPr lang="en-US" dirty="0" smtClean="0"/>
              <a:t>H2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14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675" y="188640"/>
            <a:ext cx="81369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Задание 2.</a:t>
            </a:r>
          </a:p>
          <a:p>
            <a:r>
              <a:rPr lang="ru-RU" dirty="0" smtClean="0"/>
              <a:t>Найти средний тестовый балл учеников, которые проходили тестирование по информатике.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27994"/>
            <a:ext cx="767715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653987"/>
            <a:ext cx="5676900" cy="2771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700808"/>
            <a:ext cx="3648075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5662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358</Words>
  <Application>Microsoft Office PowerPoint</Application>
  <PresentationFormat>Экран (4:3)</PresentationFormat>
  <Paragraphs>38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Школа 332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Ученик</dc:creator>
  <cp:lastModifiedBy>Кручко Г.В.</cp:lastModifiedBy>
  <cp:revision>12</cp:revision>
  <dcterms:created xsi:type="dcterms:W3CDTF">2021-02-26T09:55:12Z</dcterms:created>
  <dcterms:modified xsi:type="dcterms:W3CDTF">2024-01-12T11:52:43Z</dcterms:modified>
</cp:coreProperties>
</file>