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260" r:id="rId4"/>
    <p:sldId id="289" r:id="rId5"/>
    <p:sldId id="275" r:id="rId6"/>
    <p:sldId id="261" r:id="rId7"/>
    <p:sldId id="262" r:id="rId8"/>
    <p:sldId id="290" r:id="rId9"/>
    <p:sldId id="291" r:id="rId10"/>
    <p:sldId id="263" r:id="rId11"/>
    <p:sldId id="278" r:id="rId12"/>
    <p:sldId id="279" r:id="rId13"/>
    <p:sldId id="280" r:id="rId14"/>
    <p:sldId id="281" r:id="rId15"/>
    <p:sldId id="282" r:id="rId16"/>
    <p:sldId id="264" r:id="rId17"/>
    <p:sldId id="284" r:id="rId18"/>
    <p:sldId id="292" r:id="rId19"/>
    <p:sldId id="300" r:id="rId20"/>
    <p:sldId id="296" r:id="rId21"/>
    <p:sldId id="297" r:id="rId22"/>
    <p:sldId id="267" r:id="rId23"/>
    <p:sldId id="283" r:id="rId24"/>
    <p:sldId id="266" r:id="rId25"/>
    <p:sldId id="298" r:id="rId26"/>
    <p:sldId id="293" r:id="rId27"/>
    <p:sldId id="294" r:id="rId28"/>
    <p:sldId id="299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76A"/>
    <a:srgbClr val="2F1121"/>
    <a:srgbClr val="0000FF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69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0DDE9D-05CA-4834-AE23-98006572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20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996F1E-59C9-4155-A09A-83321488F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509FF6-A2CF-44BC-9559-091EF10EC653}" type="slidenum">
              <a:rPr lang="ru-RU" sz="1200" smtClean="0"/>
              <a:pPr/>
              <a:t>1</a:t>
            </a:fld>
            <a:endParaRPr lang="ru-RU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BBEE35-EEB6-45AB-A579-DE2BF2D9834E}" type="slidenum">
              <a:rPr lang="ru-RU" sz="1200" smtClean="0"/>
              <a:pPr/>
              <a:t>26</a:t>
            </a:fld>
            <a:endParaRPr lang="ru-RU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85F711-7514-4EFF-9E6D-ED2124D7A1A4}" type="slidenum">
              <a:rPr lang="ru-RU" sz="1200" smtClean="0"/>
              <a:pPr/>
              <a:t>27</a:t>
            </a:fld>
            <a:endParaRPr lang="ru-RU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EDC21A-F70C-48FF-9F32-366EFE33523E}" type="slidenum">
              <a:rPr lang="ru-RU" sz="1200" smtClean="0"/>
              <a:pPr/>
              <a:t>28</a:t>
            </a:fld>
            <a:endParaRPr lang="ru-RU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613D76-2037-4176-8904-EE2E4842B133}" type="slidenum">
              <a:rPr lang="ru-RU" sz="1200" smtClean="0"/>
              <a:pPr/>
              <a:t>2</a:t>
            </a:fld>
            <a:endParaRPr lang="ru-RU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9B83DC-78E5-4A01-B910-84F363A5A168}" type="slidenum">
              <a:rPr lang="ru-RU" sz="1200" smtClean="0"/>
              <a:pPr/>
              <a:t>3</a:t>
            </a:fld>
            <a:endParaRPr lang="ru-RU" sz="120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6B7927-BFAF-4664-BA42-A09A142BB81B}" type="slidenum">
              <a:rPr lang="ru-RU" sz="1200" smtClean="0"/>
              <a:pPr/>
              <a:t>6</a:t>
            </a:fld>
            <a:endParaRPr lang="ru-RU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34F76B-B3F2-4E9F-8EFD-00B9CC23D3A6}" type="slidenum">
              <a:rPr lang="ru-RU" sz="1200" smtClean="0"/>
              <a:pPr/>
              <a:t>7</a:t>
            </a:fld>
            <a:endParaRPr lang="ru-RU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817990-6036-43DC-9647-5FC47186EDA6}" type="slidenum">
              <a:rPr lang="ru-RU" sz="1200" smtClean="0"/>
              <a:pPr/>
              <a:t>10</a:t>
            </a:fld>
            <a:endParaRPr lang="ru-RU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5C9884-DEBB-428C-BBE3-876D21F4468A}" type="slidenum">
              <a:rPr lang="ru-RU" sz="1200" smtClean="0"/>
              <a:pPr/>
              <a:t>16</a:t>
            </a:fld>
            <a:endParaRPr lang="ru-RU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FA9414-F5B6-48A3-BC30-9CA0EF994B8C}" type="slidenum">
              <a:rPr lang="ru-RU" sz="1200" smtClean="0"/>
              <a:pPr/>
              <a:t>22</a:t>
            </a:fld>
            <a:endParaRPr lang="ru-RU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BD3882-36B3-42CD-BEF6-7DC4EAF88418}" type="slidenum">
              <a:rPr lang="ru-RU" sz="1200" smtClean="0"/>
              <a:pPr/>
              <a:t>24</a:t>
            </a:fld>
            <a:endParaRPr lang="ru-RU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15919C61-3FFE-4B3E-A3D6-CB5F791DB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7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6CB1E-705B-4A1B-8F10-C99391F3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0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17BA-7B2B-4FF3-AB2E-54CD5ACF2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8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DF5C-D42A-4E67-9209-7360C274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DD61-56C3-4FE3-AA6C-EA1BBEE76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1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84A1-3ADE-4EBD-B9D0-76B410F5F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1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5BBA-9D7D-4E82-9817-C490DF1CA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5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56568-98F5-4581-BBD2-03E6ABF41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3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B265-E62D-48D2-9FE7-C6860E2A6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68B5-0D0A-4F85-A915-19116A630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3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F5D-F4E3-4C61-A86D-83A22ACB3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1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3" name="Picture 4" descr="minispi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B5E7EA-58B5-48EA-8A15-87147E04E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_________Microsoft_Word_97-20032.doc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3200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CFF27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Логические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495800" y="685800"/>
            <a:ext cx="2209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CFF27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основы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7086600" y="457200"/>
            <a:ext cx="15240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CFF27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ПК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449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Высказывания: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187450" y="2060575"/>
            <a:ext cx="327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истинные и ложные,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572000" y="3141663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простые и сложные.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2051050" y="4652963"/>
            <a:ext cx="541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Связки И, ИЛИ и частица НЕ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449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Суждения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11" grpId="0" animBg="1"/>
      <p:bldP spid="21515" grpId="0" animBg="1"/>
      <p:bldP spid="215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3352800" cy="519113"/>
          </a:xfrm>
          <a:prstGeom prst="rect">
            <a:avLst/>
          </a:prstGeom>
          <a:solidFill>
            <a:srgbClr val="3CF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CC"/>
                </a:solidFill>
              </a:rPr>
              <a:t>Высказывание-</a:t>
            </a:r>
            <a:endParaRPr lang="ru-RU" sz="28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0" y="1676400"/>
            <a:ext cx="6248400" cy="822325"/>
          </a:xfrm>
          <a:prstGeom prst="rect">
            <a:avLst/>
          </a:prstGeom>
          <a:solidFill>
            <a:srgbClr val="FF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rgbClr val="0033CC"/>
                </a:solidFill>
              </a:rPr>
              <a:t>повествовательное предложение, о котором можно сказать, истинно оно или ложно.</a:t>
            </a:r>
            <a:endParaRPr lang="ru-RU" sz="2000">
              <a:solidFill>
                <a:srgbClr val="0033CC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66800" y="2590800"/>
            <a:ext cx="7391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Например: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Земля - планета Солнечной системы.</a:t>
            </a:r>
            <a:r>
              <a:rPr lang="ru-RU" i="1"/>
              <a:t>       истинно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2 + 8 &lt; 5</a:t>
            </a:r>
            <a:r>
              <a:rPr lang="ru-RU" i="1"/>
              <a:t>                                                        ложно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5 * 5 = 25</a:t>
            </a:r>
            <a:r>
              <a:rPr lang="ru-RU" i="1"/>
              <a:t>                                                      истинно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Всякий квадрат есть параллелограмм.</a:t>
            </a:r>
            <a:r>
              <a:rPr lang="ru-RU" i="1"/>
              <a:t>      истинно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Всякий параллелограмм есть квадрат.</a:t>
            </a:r>
            <a:r>
              <a:rPr lang="ru-RU" i="1"/>
              <a:t>      ложно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2 * 2 = 5</a:t>
            </a:r>
            <a:r>
              <a:rPr lang="ru-RU" i="1"/>
              <a:t>                                                         ложно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2" grpId="0" animBg="1" autoUpdateAnimBg="0"/>
      <p:bldP spid="481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31913" y="692150"/>
            <a:ext cx="7162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А вот примеры, не являющиеся высказываниями: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Уходя, гасите свет.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Да здравствует мыло душистое и полотенце пушистое!</a:t>
            </a:r>
            <a:endParaRPr lang="ru-RU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331913" y="3860800"/>
            <a:ext cx="6934200" cy="8223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Высказывания, приведенные выше, являются простыми.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403350" y="5229225"/>
            <a:ext cx="6781800" cy="8223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Кроме простых высказываний существуют сложные высказывания.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8" grpId="0" animBg="1" autoUpdateAnimBg="0"/>
      <p:bldP spid="491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95400" y="4267200"/>
            <a:ext cx="7239000" cy="1800225"/>
          </a:xfrm>
          <a:prstGeom prst="rect">
            <a:avLst/>
          </a:prstGeom>
          <a:solidFill>
            <a:srgbClr val="FF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>
                <a:solidFill>
                  <a:srgbClr val="3CFF27"/>
                </a:solidFill>
              </a:rPr>
              <a:t>Значение истинности сложных высказываний зависит от истинности входящих в них простых высказываний и от объединяющих их связок.</a:t>
            </a:r>
            <a:endParaRPr lang="ru-RU" sz="2000">
              <a:solidFill>
                <a:srgbClr val="3CFF27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9200" y="1905000"/>
            <a:ext cx="7239000" cy="1373188"/>
          </a:xfrm>
          <a:prstGeom prst="rect">
            <a:avLst/>
          </a:prstGeom>
          <a:solidFill>
            <a:srgbClr val="FF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>
                <a:solidFill>
                  <a:srgbClr val="3CFF27"/>
                </a:solidFill>
              </a:rPr>
              <a:t>Сложное высказывание получается путём объединения простых высказываний связками - союзами </a:t>
            </a:r>
            <a:r>
              <a:rPr lang="ru-RU" sz="2800"/>
              <a:t>И</a:t>
            </a:r>
            <a:r>
              <a:rPr lang="ru-RU" sz="2800">
                <a:solidFill>
                  <a:srgbClr val="3CFF27"/>
                </a:solidFill>
              </a:rPr>
              <a:t>, </a:t>
            </a:r>
            <a:r>
              <a:rPr lang="ru-RU" sz="2800"/>
              <a:t>ИЛИ</a:t>
            </a:r>
            <a:r>
              <a:rPr lang="ru-RU" sz="2800">
                <a:solidFill>
                  <a:srgbClr val="3CFF27"/>
                </a:solidFill>
              </a:rPr>
              <a:t> и частицей  </a:t>
            </a:r>
            <a:r>
              <a:rPr lang="ru-RU" sz="2800"/>
              <a:t>НЕ</a:t>
            </a:r>
            <a:r>
              <a:rPr lang="ru-RU" sz="2800">
                <a:solidFill>
                  <a:srgbClr val="3CFF27"/>
                </a:solidFill>
              </a:rPr>
              <a:t>.</a:t>
            </a:r>
            <a:endParaRPr lang="ru-RU" sz="2000">
              <a:solidFill>
                <a:srgbClr val="3CFF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7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331913" y="765175"/>
            <a:ext cx="6477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Например, даны четыре простых высказывания:</a:t>
            </a:r>
          </a:p>
          <a:p>
            <a:pPr>
              <a:spcBef>
                <a:spcPct val="50000"/>
              </a:spcBef>
            </a:pPr>
            <a:endParaRPr lang="ru-RU" i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На улице идет дождь.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На улице светит солнце.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На улице пасмурная погода.</a:t>
            </a:r>
          </a:p>
          <a:p>
            <a:pPr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</a:rPr>
              <a:t>На улице идет снег.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68538" y="4365625"/>
            <a:ext cx="6324600" cy="21002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ЗАДАНИЕ:</a:t>
            </a:r>
          </a:p>
          <a:p>
            <a:pPr>
              <a:spcBef>
                <a:spcPct val="50000"/>
              </a:spcBef>
            </a:pPr>
            <a:r>
              <a:rPr lang="ru-RU"/>
              <a:t>Составьте два сложных высказывания, одно из которых в любой ситуации будет ложно, а другое - всегда истинно, обязательно используя все предложенные высказывания.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76400" y="685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71550" y="2420938"/>
            <a:ext cx="7696200" cy="13731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/>
              <a:t>На улице идет дождь, </a:t>
            </a:r>
            <a:r>
              <a:rPr lang="ru-RU" sz="2800">
                <a:solidFill>
                  <a:srgbClr val="FF0000"/>
                </a:solidFill>
              </a:rPr>
              <a:t>или</a:t>
            </a:r>
            <a:r>
              <a:rPr lang="ru-RU" sz="2800"/>
              <a:t> на улице светит солнце,</a:t>
            </a:r>
            <a:r>
              <a:rPr lang="ru-RU" sz="2800">
                <a:solidFill>
                  <a:srgbClr val="FF0000"/>
                </a:solidFill>
              </a:rPr>
              <a:t> или</a:t>
            </a:r>
            <a:r>
              <a:rPr lang="ru-RU" sz="2800"/>
              <a:t> на улице пасмурная погода, </a:t>
            </a:r>
            <a:r>
              <a:rPr lang="ru-RU" sz="2800">
                <a:solidFill>
                  <a:srgbClr val="FF0000"/>
                </a:solidFill>
              </a:rPr>
              <a:t>или</a:t>
            </a:r>
            <a:r>
              <a:rPr lang="ru-RU" sz="2800"/>
              <a:t> на улице идет снег.                        - Всегда </a:t>
            </a:r>
            <a:r>
              <a:rPr lang="ru-RU" sz="2800" b="1" i="1">
                <a:solidFill>
                  <a:srgbClr val="FF0000"/>
                </a:solidFill>
              </a:rPr>
              <a:t>истинно.</a:t>
            </a:r>
            <a:endParaRPr lang="ru-RU" b="1" i="1">
              <a:solidFill>
                <a:srgbClr val="FF0000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042988" y="4652963"/>
            <a:ext cx="7620000" cy="13731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/>
              <a:t>На улице идет дождь, </a:t>
            </a:r>
            <a:r>
              <a:rPr lang="ru-RU" sz="2800">
                <a:solidFill>
                  <a:srgbClr val="FF0000"/>
                </a:solidFill>
              </a:rPr>
              <a:t>и</a:t>
            </a:r>
            <a:r>
              <a:rPr lang="ru-RU" sz="2800"/>
              <a:t> на улице светит солнце, </a:t>
            </a:r>
            <a:r>
              <a:rPr lang="ru-RU" sz="2800">
                <a:solidFill>
                  <a:srgbClr val="FF0000"/>
                </a:solidFill>
              </a:rPr>
              <a:t>и</a:t>
            </a:r>
            <a:r>
              <a:rPr lang="ru-RU" sz="2800"/>
              <a:t> на улице пасмурная погода, </a:t>
            </a:r>
            <a:r>
              <a:rPr lang="ru-RU" sz="2800">
                <a:solidFill>
                  <a:srgbClr val="FF0000"/>
                </a:solidFill>
              </a:rPr>
              <a:t>и</a:t>
            </a:r>
            <a:r>
              <a:rPr lang="ru-RU" sz="2800"/>
              <a:t> на улице идет снег.                                              - Всегда  </a:t>
            </a:r>
            <a:r>
              <a:rPr lang="ru-RU" sz="2800" b="1" i="1">
                <a:solidFill>
                  <a:srgbClr val="FF0000"/>
                </a:solidFill>
              </a:rPr>
              <a:t> ложно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nimBg="1" autoUpdateAnimBg="0"/>
      <p:bldP spid="5222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5257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  <a:latin typeface=" Times New Roman"/>
              </a:rPr>
              <a:t>Высказывания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66800" y="2667000"/>
            <a:ext cx="2667000" cy="519113"/>
          </a:xfrm>
          <a:prstGeom prst="rect">
            <a:avLst/>
          </a:prstGeom>
          <a:solidFill>
            <a:srgbClr val="FF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простые</a:t>
            </a:r>
            <a:endParaRPr lang="ru-RU" sz="28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867400" y="2667000"/>
            <a:ext cx="2590800" cy="519113"/>
          </a:xfrm>
          <a:prstGeom prst="rect">
            <a:avLst/>
          </a:prstGeom>
          <a:solidFill>
            <a:srgbClr val="FF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сложные</a:t>
            </a:r>
            <a:endParaRPr lang="ru-RU" sz="2800" b="1">
              <a:latin typeface="Bookman Old Style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66800" y="5867400"/>
            <a:ext cx="2209800" cy="519113"/>
          </a:xfrm>
          <a:prstGeom prst="rect">
            <a:avLst/>
          </a:prstGeom>
          <a:solidFill>
            <a:srgbClr val="FF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истинные</a:t>
            </a:r>
            <a:endParaRPr lang="ru-RU" sz="28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867400" y="5867400"/>
            <a:ext cx="2743200" cy="519113"/>
          </a:xfrm>
          <a:prstGeom prst="rect">
            <a:avLst/>
          </a:prstGeom>
          <a:solidFill>
            <a:srgbClr val="FF3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ложные</a:t>
            </a:r>
            <a:endParaRPr lang="ru-RU" sz="2800" b="1">
              <a:latin typeface="Bookman Old Style" pitchFamily="18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4343400" y="4114800"/>
            <a:ext cx="685800" cy="685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8684904">
            <a:off x="879475" y="1731963"/>
            <a:ext cx="2501900" cy="5064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2078518">
            <a:off x="4953000" y="5029200"/>
            <a:ext cx="1739900" cy="506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9358715">
            <a:off x="4953000" y="3429000"/>
            <a:ext cx="1752600" cy="5826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9045714">
            <a:off x="2667000" y="5029200"/>
            <a:ext cx="1739900" cy="506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2834480">
            <a:off x="6196807" y="1696243"/>
            <a:ext cx="2133600" cy="506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889299">
            <a:off x="2743200" y="3429000"/>
            <a:ext cx="1739900" cy="506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nimBg="1" autoUpdateAnimBg="0"/>
      <p:bldP spid="23556" grpId="0" animBg="1" autoUpdateAnimBg="0"/>
      <p:bldP spid="23557" grpId="0" animBg="1" autoUpdateAnimBg="0"/>
      <p:bldP spid="23558" grpId="0" animBg="1" autoUpdateAnimBg="0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1619250" y="2060575"/>
            <a:ext cx="6172200" cy="24907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АЛГЕБРА ВЫСКАЗЫВАНИЙ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700213"/>
            <a:ext cx="7272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3600"/>
              <a:t>0</a:t>
            </a:r>
            <a:r>
              <a:rPr lang="ru-RU"/>
              <a:t> – ложное высказывание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44925" y="2346325"/>
            <a:ext cx="4537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3200"/>
              <a:t>1</a:t>
            </a:r>
            <a:r>
              <a:rPr lang="ru-RU"/>
              <a:t> – истинное высказывание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187450" y="692150"/>
            <a:ext cx="712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>
                <a:solidFill>
                  <a:srgbClr val="FF0000"/>
                </a:solidFill>
              </a:rPr>
              <a:t>Условные обозначения и понятия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8888" y="3090863"/>
            <a:ext cx="6842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/>
              <a:t>Простые высказывания, входящие в состав сложного – </a:t>
            </a:r>
            <a:r>
              <a:rPr lang="ru-RU" b="1" i="1" u="sng">
                <a:solidFill>
                  <a:srgbClr val="FF0000"/>
                </a:solidFill>
              </a:rPr>
              <a:t>логические переменные</a:t>
            </a:r>
            <a:r>
              <a:rPr lang="ru-RU"/>
              <a:t>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1113" y="5157788"/>
            <a:ext cx="6840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/>
              <a:t>Сложное высказывание, образованное из простых посредством связок – </a:t>
            </a:r>
            <a:r>
              <a:rPr lang="ru-RU" b="1" i="1" u="sng">
                <a:solidFill>
                  <a:srgbClr val="FF0000"/>
                </a:solidFill>
              </a:rPr>
              <a:t>логическая функция</a:t>
            </a:r>
            <a:r>
              <a:rPr lang="ru-RU"/>
              <a:t>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1113" y="4005263"/>
            <a:ext cx="6840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/>
              <a:t>Объединение простых высказываний в сложное посредством связок – </a:t>
            </a:r>
            <a:r>
              <a:rPr lang="ru-RU" b="1" i="1" u="sng">
                <a:solidFill>
                  <a:srgbClr val="FF0000"/>
                </a:solidFill>
              </a:rPr>
              <a:t>логическая операция</a:t>
            </a:r>
            <a:r>
              <a:rPr lang="ru-RU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844675"/>
            <a:ext cx="7272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/>
              <a:t>Значения логической функции для всех наборов переменных, участвующих в операции, задается специальной таблицей, которая называется </a:t>
            </a:r>
          </a:p>
          <a:p>
            <a:pPr algn="ctr"/>
            <a:r>
              <a:rPr lang="ru-RU" sz="3600"/>
              <a:t>ТАБЛИЦЕЙ ИСТИННОСТИ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42988" y="1700213"/>
            <a:ext cx="7696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/>
            <a:endParaRPr lang="ru-RU" sz="1000" b="1">
              <a:latin typeface="Bookman Old Style" pitchFamily="18" charset="0"/>
            </a:endParaRPr>
          </a:p>
          <a:p>
            <a:pPr algn="just"/>
            <a:r>
              <a:rPr lang="ru-RU" sz="2000">
                <a:solidFill>
                  <a:srgbClr val="0033CC"/>
                </a:solidFill>
                <a:latin typeface=" Times New Roman"/>
              </a:rPr>
              <a:t>Слово </a:t>
            </a:r>
            <a:r>
              <a:rPr lang="ru-RU" sz="2000">
                <a:solidFill>
                  <a:srgbClr val="FF0000"/>
                </a:solidFill>
                <a:latin typeface=" Times New Roman"/>
              </a:rPr>
              <a:t>логика</a:t>
            </a:r>
            <a:r>
              <a:rPr lang="ru-RU" sz="2000">
                <a:solidFill>
                  <a:srgbClr val="0033CC"/>
                </a:solidFill>
                <a:latin typeface=" Times New Roman"/>
              </a:rPr>
              <a:t> означает как совокупность правил, которым подчиняется процесс мышления, так и науку о правилах рассуждений. </a:t>
            </a:r>
          </a:p>
          <a:p>
            <a:pPr algn="just"/>
            <a:r>
              <a:rPr lang="ru-RU" sz="2000">
                <a:solidFill>
                  <a:srgbClr val="0033CC"/>
                </a:solidFill>
                <a:latin typeface=" Times New Roman"/>
              </a:rPr>
              <a:t>Логика как наука о законах и формах мышления изучает абстрактное мышление как средство познания объективного мира.  </a:t>
            </a:r>
          </a:p>
          <a:p>
            <a:r>
              <a:rPr lang="ru-RU" sz="2000">
                <a:solidFill>
                  <a:srgbClr val="0033CC"/>
                </a:solidFill>
                <a:latin typeface=" Times New Roman"/>
              </a:rPr>
              <a:t> </a:t>
            </a:r>
            <a:endParaRPr lang="ru-RU" sz="1000">
              <a:solidFill>
                <a:srgbClr val="0033CC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4572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FF3131"/>
                </a:solidFill>
                <a:latin typeface="Bookman Old Style" pitchFamily="18" charset="0"/>
              </a:rPr>
              <a:t>Понятие о</a:t>
            </a:r>
            <a:r>
              <a:rPr lang="ru-RU" sz="3600" b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логике</a:t>
            </a:r>
            <a:r>
              <a:rPr lang="ru-RU" sz="3600" b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>
                <a:solidFill>
                  <a:srgbClr val="FF3131"/>
                </a:solidFill>
                <a:latin typeface="Bookman Old Style" pitchFamily="18" charset="0"/>
              </a:rPr>
              <a:t>как науке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31913" y="4437063"/>
            <a:ext cx="4897437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343"/>
              </a:avLst>
            </a:prstTxWarp>
          </a:bodyPr>
          <a:lstStyle/>
          <a:p>
            <a:pPr algn="ctr"/>
            <a:r>
              <a:rPr lang="ru-RU" sz="3600" kern="10">
                <a:latin typeface="Times New Roman"/>
                <a:cs typeface="Times New Roman"/>
              </a:rPr>
              <a:t>-понятия,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31913" y="5157788"/>
            <a:ext cx="561657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atin typeface="Times New Roman"/>
                <a:cs typeface="Times New Roman"/>
              </a:rPr>
              <a:t>-СУЖДЕНИЯ,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116013" y="5876925"/>
            <a:ext cx="720090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atin typeface="Times New Roman"/>
                <a:cs typeface="Times New Roman"/>
              </a:rPr>
              <a:t>-УМОЗАКЛЮЧЕНИЯ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71550" y="3789363"/>
            <a:ext cx="777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Основными формами абстрактного мышления являются:</a:t>
            </a:r>
            <a:r>
              <a:rPr lang="ru-R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nimBg="1"/>
      <p:bldP spid="5125" grpId="0" animBg="1"/>
      <p:bldP spid="5126" grpId="0" animBg="1"/>
      <p:bldP spid="5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844675"/>
            <a:ext cx="7272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/>
              <a:t>Количество наборов переменных, участвующих в логической операции, определяется </a:t>
            </a:r>
          </a:p>
          <a:p>
            <a:pPr algn="ctr"/>
            <a:r>
              <a:rPr lang="ru-RU" sz="3600"/>
              <a:t>по формуле Хартли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844675"/>
            <a:ext cx="7272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/>
              <a:t>ОСНОВНЫЕ ЛОГИЧЕСКИЕ ОПЕРАЦИИ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85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Присоединение приставки </a:t>
            </a:r>
            <a:r>
              <a:rPr lang="ru-RU" sz="2000">
                <a:solidFill>
                  <a:srgbClr val="FF0000"/>
                </a:solidFill>
              </a:rPr>
              <a:t>“не”</a:t>
            </a:r>
            <a:r>
              <a:rPr lang="ru-RU" sz="2000"/>
              <a:t> к высказыванию называется </a:t>
            </a:r>
            <a:r>
              <a:rPr lang="ru-RU" sz="2000" b="1">
                <a:solidFill>
                  <a:srgbClr val="FF0000"/>
                </a:solidFill>
              </a:rPr>
              <a:t>операцией логического отрицания или инверсией. </a:t>
            </a:r>
          </a:p>
          <a:p>
            <a:pPr algn="ctr"/>
            <a:r>
              <a:rPr lang="ru-RU" sz="2000" b="1"/>
              <a:t>В операции участвует одна переменная.</a:t>
            </a:r>
            <a:endParaRPr lang="ru-RU" sz="200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276600" y="2060575"/>
          <a:ext cx="550545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Документ" r:id="rId4" imgW="6217920" imgH="4056888" progId="Word.Document.8">
                  <p:embed/>
                </p:oleObj>
              </mc:Choice>
              <mc:Fallback>
                <p:oleObj name="Документ" r:id="rId4" imgW="6217920" imgH="405688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60575"/>
                        <a:ext cx="5505450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/>
              <a:t>Объединение двух (или нескольких) высказываний в одно с помощью союза </a:t>
            </a:r>
            <a:r>
              <a:rPr lang="ru-RU" sz="2000" b="1">
                <a:solidFill>
                  <a:srgbClr val="FF0000"/>
                </a:solidFill>
              </a:rPr>
              <a:t>“и”</a:t>
            </a:r>
            <a:r>
              <a:rPr lang="ru-RU" sz="2000" b="1"/>
              <a:t> называется </a:t>
            </a:r>
            <a:r>
              <a:rPr lang="ru-RU" sz="2000" b="1">
                <a:solidFill>
                  <a:srgbClr val="FF0000"/>
                </a:solidFill>
              </a:rPr>
              <a:t>операцией логического умножения или конъюнкцией. </a:t>
            </a:r>
          </a:p>
          <a:p>
            <a:pPr algn="ctr"/>
            <a:r>
              <a:rPr lang="ru-RU" sz="2000" b="1"/>
              <a:t>В операции участвует минимум 2 переменных.</a:t>
            </a:r>
            <a:endParaRPr lang="ru-RU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84438" y="2349500"/>
            <a:ext cx="4495800" cy="3581400"/>
            <a:chOff x="3072" y="1152"/>
            <a:chExt cx="1968" cy="2256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3274" y="1248"/>
              <a:ext cx="14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600">
                  <a:solidFill>
                    <a:srgbClr val="000000"/>
                  </a:solidFill>
                </a:rPr>
                <a:t>А</a:t>
              </a:r>
              <a:endParaRPr lang="ru-RU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3945" y="1248"/>
              <a:ext cx="13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600">
                  <a:solidFill>
                    <a:srgbClr val="000000"/>
                  </a:solidFill>
                </a:rPr>
                <a:t>В</a:t>
              </a:r>
              <a:endParaRPr lang="ru-RU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4416" y="1248"/>
              <a:ext cx="27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3600">
                  <a:solidFill>
                    <a:srgbClr val="000000"/>
                  </a:solidFill>
                </a:rPr>
                <a:t>А</a:t>
              </a:r>
              <a:endParaRPr lang="ru-RU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4671" y="1248"/>
              <a:ext cx="22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600">
                  <a:solidFill>
                    <a:srgbClr val="000000"/>
                  </a:solidFill>
                </a:rPr>
                <a:t>^B</a:t>
              </a:r>
              <a:endParaRPr lang="ru-RU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317" y="1728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900" y="1728"/>
              <a:ext cx="1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  0</a:t>
              </a:r>
              <a:endParaRPr lang="ru-RU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4608" y="1728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3317" y="2160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3900" y="2160"/>
              <a:ext cx="1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  1</a:t>
              </a:r>
              <a:endParaRPr lang="ru-RU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4572" y="2160"/>
              <a:ext cx="1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  0</a:t>
              </a:r>
              <a:endParaRPr lang="ru-RU"/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3317" y="2592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3989" y="2592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4661" y="2592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3317" y="3024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3989" y="3024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4661" y="3024"/>
              <a:ext cx="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3000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3072" y="1152"/>
              <a:ext cx="1968" cy="2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3072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3072" y="211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3072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3072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3744" y="115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4416" y="115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85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Объединение двух (или нескольких) высказываний с помощью союза </a:t>
            </a:r>
            <a:r>
              <a:rPr lang="ru-RU" sz="2000">
                <a:solidFill>
                  <a:srgbClr val="FF0000"/>
                </a:solidFill>
              </a:rPr>
              <a:t>“или”</a:t>
            </a:r>
            <a:r>
              <a:rPr lang="ru-RU" sz="2000"/>
              <a:t> называется </a:t>
            </a:r>
            <a:r>
              <a:rPr lang="ru-RU" sz="2000" b="1">
                <a:solidFill>
                  <a:srgbClr val="FF0000"/>
                </a:solidFill>
              </a:rPr>
              <a:t>операцией  логического сложения или дизъюнкцией.</a:t>
            </a:r>
          </a:p>
          <a:p>
            <a:pPr algn="ctr"/>
            <a:r>
              <a:rPr lang="ru-RU" sz="2000" b="1"/>
              <a:t>В операции участвует минимум две переменных.</a:t>
            </a:r>
            <a:endParaRPr lang="ru-RU" b="1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514600" y="2362200"/>
          <a:ext cx="4703763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Документ" r:id="rId4" imgW="6217920" imgH="4847844" progId="Word.Document.8">
                  <p:embed/>
                </p:oleObj>
              </mc:Choice>
              <mc:Fallback>
                <p:oleObj name="Документ" r:id="rId4" imgW="6217920" imgH="48478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62200"/>
                        <a:ext cx="4703763" cy="366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844675"/>
            <a:ext cx="7272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/>
              <a:t>ДОПОЛНИТЕЛЬНЫЕ ЛОГИЧЕСКИЕ ОПЕРАЦИИ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>
                <a:solidFill>
                  <a:srgbClr val="FF0000"/>
                </a:solidFill>
              </a:rPr>
              <a:t>Операция следования (импликация)</a:t>
            </a:r>
            <a:r>
              <a:rPr lang="ru-RU" sz="2000"/>
              <a:t>. </a:t>
            </a:r>
          </a:p>
          <a:p>
            <a:pPr algn="ctr"/>
            <a:r>
              <a:rPr lang="ru-RU" sz="2000"/>
              <a:t>Соответствует языковой конструкции </a:t>
            </a:r>
            <a:r>
              <a:rPr lang="ru-RU" sz="2000">
                <a:solidFill>
                  <a:srgbClr val="FF0000"/>
                </a:solidFill>
              </a:rPr>
              <a:t>«если… то…»</a:t>
            </a:r>
            <a:endParaRPr lang="ru-RU" b="1">
              <a:solidFill>
                <a:srgbClr val="FF0000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365375" y="1916113"/>
          <a:ext cx="473233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Document" r:id="rId5" imgW="6215811" imgH="4860270" progId="Word.Document.8">
                  <p:embed/>
                </p:oleObj>
              </mc:Choice>
              <mc:Fallback>
                <p:oleObj name="Document" r:id="rId5" imgW="6215811" imgH="486027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916113"/>
                        <a:ext cx="4732338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00163" y="5589588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>
                <a:solidFill>
                  <a:srgbClr val="FF0000"/>
                </a:solidFill>
              </a:rPr>
              <a:t>Импликация ложна только тогда,  когда из истины следует ложь.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4" grpId="0" autoUpdateAnimBg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Операция </a:t>
            </a:r>
            <a:r>
              <a:rPr lang="ru-RU" sz="2000">
                <a:solidFill>
                  <a:srgbClr val="FF0000"/>
                </a:solidFill>
              </a:rPr>
              <a:t>эквиваленция. </a:t>
            </a:r>
          </a:p>
          <a:p>
            <a:pPr algn="ctr"/>
            <a:r>
              <a:rPr lang="ru-RU" sz="2000"/>
              <a:t>Соответствует языковой	 форме </a:t>
            </a:r>
            <a:r>
              <a:rPr lang="ru-RU" sz="2000">
                <a:solidFill>
                  <a:srgbClr val="FF0000"/>
                </a:solidFill>
              </a:rPr>
              <a:t>«тогда и только тогда»</a:t>
            </a:r>
            <a:endParaRPr lang="ru-RU" b="1">
              <a:solidFill>
                <a:srgbClr val="FF0000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481263" y="1989138"/>
          <a:ext cx="473233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ocument" r:id="rId5" imgW="6215811" imgH="4853782" progId="Word.Document.8">
                  <p:embed/>
                </p:oleObj>
              </mc:Choice>
              <mc:Fallback>
                <p:oleObj name="Document" r:id="rId5" imgW="6215811" imgH="485378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1989138"/>
                        <a:ext cx="4732337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258888" y="1916113"/>
            <a:ext cx="6985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/>
              <a:t>Высказывания, у которых таблицы истинности совпадают, называются </a:t>
            </a:r>
            <a:r>
              <a:rPr lang="ru-RU" sz="3600">
                <a:solidFill>
                  <a:srgbClr val="FF0000"/>
                </a:solidFill>
              </a:rPr>
              <a:t>РАВНОСИЛЬНЫМИ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765175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ПОНЯТИЕ</a:t>
            </a:r>
            <a:r>
              <a:rPr lang="ru-RU" sz="2800" b="1">
                <a:latin typeface="Bookman Old Style" pitchFamily="18" charset="0"/>
              </a:rPr>
              <a:t> </a:t>
            </a:r>
            <a:r>
              <a:rPr lang="ru-RU" sz="2800">
                <a:latin typeface=" Times New Roman"/>
              </a:rPr>
              <a:t>– </a:t>
            </a:r>
            <a:endParaRPr lang="ru-RU" sz="2800" b="1" i="1">
              <a:solidFill>
                <a:srgbClr val="FF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29718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/>
            <a:endParaRPr lang="ru-RU" sz="2800" b="1" i="1">
              <a:solidFill>
                <a:srgbClr val="FF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03350" y="2205038"/>
            <a:ext cx="69135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/>
              <a:t>форма мышления, в которой отражаются существенные признаки отдельного предмета или класса однородных предметов:</a:t>
            </a:r>
          </a:p>
          <a:p>
            <a:endParaRPr lang="ru-RU" b="1" i="1">
              <a:solidFill>
                <a:srgbClr val="FF0000"/>
              </a:solidFill>
            </a:endParaRPr>
          </a:p>
          <a:p>
            <a:r>
              <a:rPr lang="ru-RU" b="1" i="1">
                <a:solidFill>
                  <a:srgbClr val="FF0000"/>
                </a:solidFill>
              </a:rPr>
              <a:t>  </a:t>
            </a:r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62200" y="3516313"/>
            <a:ext cx="4572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Портфель        </a:t>
            </a:r>
          </a:p>
          <a:p>
            <a:r>
              <a:rPr lang="ru-RU" b="1" i="1">
                <a:solidFill>
                  <a:srgbClr val="FF0000"/>
                </a:solidFill>
              </a:rPr>
              <a:t>                             трапеция       </a:t>
            </a:r>
          </a:p>
          <a:p>
            <a:r>
              <a:rPr lang="ru-RU" b="1" i="1">
                <a:solidFill>
                  <a:srgbClr val="FF0000"/>
                </a:solidFill>
              </a:rPr>
              <a:t>                                                   ураганный ветер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3350" y="5616575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/>
              <a:t>Языковой формой понятия является слово или словосочетание.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9" grpId="0"/>
      <p:bldP spid="615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331913" y="2060575"/>
            <a:ext cx="7488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ru-RU"/>
              <a:t>мысль, в которой что-либо утверждается или отрицается.  </a:t>
            </a:r>
          </a:p>
          <a:p>
            <a:pPr lvl="1"/>
            <a:endParaRPr lang="ru-RU"/>
          </a:p>
          <a:p>
            <a:pPr lvl="1"/>
            <a:r>
              <a:rPr lang="ru-RU"/>
              <a:t>Языковой формой суждения является повествовательное предложение.</a:t>
            </a:r>
            <a:endParaRPr lang="ru-RU" b="1" i="1">
              <a:solidFill>
                <a:srgbClr val="FF0000"/>
              </a:solidFill>
            </a:endParaRPr>
          </a:p>
          <a:p>
            <a:pPr lvl="1"/>
            <a:endParaRPr lang="ru-RU" b="1" i="1">
              <a:solidFill>
                <a:srgbClr val="FF0000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547813" y="836613"/>
            <a:ext cx="60483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2800" b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СУЖДЕНИЕ</a:t>
            </a:r>
            <a:r>
              <a:rPr lang="ru-RU" sz="2800"/>
              <a:t> – </a:t>
            </a:r>
          </a:p>
          <a:p>
            <a:pPr>
              <a:spcBef>
                <a:spcPct val="50000"/>
              </a:spcBef>
              <a:defRPr/>
            </a:pPr>
            <a:endParaRPr lang="ru-RU" sz="28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11413" y="4292600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ru-RU" b="1" i="1">
                <a:solidFill>
                  <a:srgbClr val="FF0000"/>
                </a:solidFill>
              </a:rPr>
              <a:t>Весна наступила. Грачи прилетели.</a:t>
            </a:r>
          </a:p>
          <a:p>
            <a:pPr lvl="1"/>
            <a:r>
              <a:rPr lang="ru-RU" b="1" i="1">
                <a:solidFill>
                  <a:srgbClr val="FF0000"/>
                </a:solidFill>
              </a:rPr>
              <a:t>Весна наступила, и грачи прилетели.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  <p:bldP spid="59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784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just">
              <a:defRPr/>
            </a:pPr>
            <a:r>
              <a:rPr lang="ru-RU" sz="2800" b="1">
                <a:solidFill>
                  <a:srgbClr val="FF31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УМОЗАКЛЮЧЕНИЕ</a:t>
            </a:r>
            <a:r>
              <a:rPr lang="ru-RU" sz="2800">
                <a:latin typeface=" Times New Roman"/>
              </a:rPr>
              <a:t> – </a:t>
            </a:r>
          </a:p>
          <a:p>
            <a:pPr lvl="2" algn="just">
              <a:defRPr/>
            </a:pPr>
            <a:endParaRPr lang="ru-RU" sz="2800">
              <a:latin typeface=" Times New Roman"/>
            </a:endParaRPr>
          </a:p>
          <a:p>
            <a:pPr lvl="2" algn="just">
              <a:defRPr/>
            </a:pPr>
            <a:endParaRPr lang="ru-RU" sz="2800" b="1" i="1">
              <a:solidFill>
                <a:srgbClr val="FF0000"/>
              </a:solidFill>
              <a:latin typeface=" Times New Roman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771775" y="4365625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ru-RU" b="1" i="1">
                <a:solidFill>
                  <a:srgbClr val="FF0000"/>
                </a:solidFill>
              </a:rPr>
              <a:t>Все металлы - простые вещества.</a:t>
            </a:r>
          </a:p>
          <a:p>
            <a:pPr lvl="2"/>
            <a:r>
              <a:rPr lang="ru-RU" b="1" i="1">
                <a:solidFill>
                  <a:srgbClr val="FF0000"/>
                </a:solidFill>
              </a:rPr>
              <a:t>Литий - металл.</a:t>
            </a:r>
          </a:p>
          <a:p>
            <a:pPr lvl="2"/>
            <a:r>
              <a:rPr lang="ru-RU" b="1" i="1">
                <a:solidFill>
                  <a:srgbClr val="FF0000"/>
                </a:solidFill>
              </a:rPr>
              <a:t>Литий - простое вещество.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31913" y="1916113"/>
            <a:ext cx="69135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ru-RU"/>
              <a:t>прием мышления, посредством которого из исходного знания получается новое знание; </a:t>
            </a:r>
          </a:p>
          <a:p>
            <a:pPr lvl="2"/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051050" y="2924175"/>
            <a:ext cx="6337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ru-RU" sz="2000" i="1"/>
              <a:t>Т.е.: из одного или нескольких истинных суждений, называемых посылками, по определенным правилам выводится новое суждение: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/>
      <p:bldP spid="44036" grpId="0"/>
      <p:bldP spid="440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 rot="5400000">
            <a:off x="321469" y="1507331"/>
            <a:ext cx="2362200" cy="10239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Логика</a:t>
            </a:r>
          </a:p>
        </p:txBody>
      </p:sp>
      <p:sp>
        <p:nvSpPr>
          <p:cNvPr id="18435" name="AutoShape 3" descr="Почтовая бумага"/>
          <p:cNvSpPr>
            <a:spLocks noChangeArrowheads="1"/>
          </p:cNvSpPr>
          <p:nvPr/>
        </p:nvSpPr>
        <p:spPr bwMode="auto">
          <a:xfrm rot="-2006529">
            <a:off x="2209800" y="609600"/>
            <a:ext cx="1066800" cy="355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4" descr="Почтовая бумага"/>
          <p:cNvSpPr>
            <a:spLocks noChangeArrowheads="1"/>
          </p:cNvSpPr>
          <p:nvPr/>
        </p:nvSpPr>
        <p:spPr bwMode="auto">
          <a:xfrm rot="1539404">
            <a:off x="1981200" y="28956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581400" y="457200"/>
            <a:ext cx="441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Формальная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3505200" y="26670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Математическая</a:t>
            </a:r>
          </a:p>
        </p:txBody>
      </p:sp>
      <p:sp>
        <p:nvSpPr>
          <p:cNvPr id="18439" name="Text Box 7" descr="Зеленый мрамор"/>
          <p:cNvSpPr txBox="1">
            <a:spLocks noChangeArrowheads="1"/>
          </p:cNvSpPr>
          <p:nvPr/>
        </p:nvSpPr>
        <p:spPr bwMode="auto">
          <a:xfrm>
            <a:off x="2819400" y="4419600"/>
            <a:ext cx="5867400" cy="396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00"/>
                </a:solidFill>
                <a:latin typeface=" Times New Roman"/>
              </a:rPr>
              <a:t>– наука о законах и формах мышления. </a:t>
            </a:r>
            <a:endParaRPr lang="ru-RU" sz="2000">
              <a:solidFill>
                <a:srgbClr val="FF0000"/>
              </a:solidFill>
              <a:latin typeface=" Times New Roman"/>
            </a:endParaRPr>
          </a:p>
        </p:txBody>
      </p:sp>
      <p:sp>
        <p:nvSpPr>
          <p:cNvPr id="18440" name="Text Box 8" descr="Зеленый мрамор"/>
          <p:cNvSpPr txBox="1">
            <a:spLocks noChangeArrowheads="1"/>
          </p:cNvSpPr>
          <p:nvPr/>
        </p:nvSpPr>
        <p:spPr bwMode="auto">
          <a:xfrm>
            <a:off x="1143000" y="3962400"/>
            <a:ext cx="1905000" cy="457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rgbClr val="3CFF27"/>
                </a:solidFill>
              </a:rPr>
              <a:t>Формальная </a:t>
            </a:r>
            <a:endParaRPr lang="ru-RU"/>
          </a:p>
        </p:txBody>
      </p:sp>
      <p:sp>
        <p:nvSpPr>
          <p:cNvPr id="18441" name="Text Box 9" descr="Зеленый мрамор"/>
          <p:cNvSpPr txBox="1">
            <a:spLocks noChangeArrowheads="1"/>
          </p:cNvSpPr>
          <p:nvPr/>
        </p:nvSpPr>
        <p:spPr bwMode="auto">
          <a:xfrm>
            <a:off x="1116013" y="4941888"/>
            <a:ext cx="2362200" cy="457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rgbClr val="3CFF27"/>
                </a:solidFill>
              </a:rPr>
              <a:t>Математическая</a:t>
            </a:r>
          </a:p>
        </p:txBody>
      </p:sp>
      <p:sp>
        <p:nvSpPr>
          <p:cNvPr id="18442" name="Text Box 10" descr="Зеленый мрамор"/>
          <p:cNvSpPr txBox="1">
            <a:spLocks noChangeArrowheads="1"/>
          </p:cNvSpPr>
          <p:nvPr/>
        </p:nvSpPr>
        <p:spPr bwMode="auto">
          <a:xfrm>
            <a:off x="2843213" y="5373688"/>
            <a:ext cx="5929312" cy="7016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000">
                <a:solidFill>
                  <a:srgbClr val="FFFF00"/>
                </a:solidFill>
                <a:latin typeface=" Times New Roman"/>
              </a:rPr>
              <a:t>- представляет логические связи и отношения математическими методами</a:t>
            </a:r>
            <a:endParaRPr 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  <p:bldP spid="18438" grpId="0" animBg="1"/>
      <p:bldP spid="18439" grpId="0" animBg="1" autoUpdateAnimBg="0"/>
      <p:bldP spid="18440" grpId="0" animBg="1" autoUpdateAnimBg="0"/>
      <p:bldP spid="18441" grpId="0" animBg="1" autoUpdateAnimBg="0"/>
      <p:bldP spid="1844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42988" y="1989138"/>
            <a:ext cx="439261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>
                <a:solidFill>
                  <a:srgbClr val="FF0000"/>
                </a:solidFill>
                <a:latin typeface=" Times New Roman"/>
              </a:rPr>
              <a:t>1 - й этап</a:t>
            </a:r>
            <a:r>
              <a:rPr lang="ru-RU" sz="2000">
                <a:solidFill>
                  <a:srgbClr val="000000"/>
                </a:solidFill>
                <a:latin typeface=" Times New Roman"/>
              </a:rPr>
              <a:t> связан с работами ученого и философа </a:t>
            </a:r>
            <a:r>
              <a:rPr lang="ru-RU" sz="2000" b="1">
                <a:solidFill>
                  <a:srgbClr val="FF0000"/>
                </a:solidFill>
                <a:latin typeface=" Times New Roman"/>
              </a:rPr>
              <a:t>Аристотеля</a:t>
            </a:r>
            <a:r>
              <a:rPr lang="ru-RU" sz="2000">
                <a:solidFill>
                  <a:srgbClr val="000000"/>
                </a:solidFill>
                <a:latin typeface=" Times New Roman"/>
              </a:rPr>
              <a:t> (384 – 322 гг. до н. э.). </a:t>
            </a:r>
          </a:p>
          <a:p>
            <a:endParaRPr lang="ru-RU" sz="2000">
              <a:solidFill>
                <a:srgbClr val="000000"/>
              </a:solidFill>
              <a:latin typeface=" Times New Roman"/>
            </a:endParaRPr>
          </a:p>
          <a:p>
            <a:r>
              <a:rPr lang="ru-RU" sz="2000">
                <a:solidFill>
                  <a:srgbClr val="000000"/>
                </a:solidFill>
                <a:latin typeface=" Times New Roman"/>
              </a:rPr>
              <a:t>Он пытался найти ответ на вопрос, как мы рассуждаем, изучал правила мышления. Аристотель впервые дал систематическое изложение логики. Он подверг анализу человеческое мышление, его формы – понятие, суждение, умозаключение. Так возникла </a:t>
            </a:r>
            <a:r>
              <a:rPr lang="ru-RU" sz="2000">
                <a:solidFill>
                  <a:srgbClr val="FF0000"/>
                </a:solidFill>
                <a:latin typeface=" Times New Roman"/>
              </a:rPr>
              <a:t>формальная логика</a:t>
            </a:r>
            <a:r>
              <a:rPr lang="ru-RU" sz="2000">
                <a:solidFill>
                  <a:srgbClr val="000000"/>
                </a:solidFill>
                <a:latin typeface=" Times New Roman"/>
              </a:rPr>
              <a:t> 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Этапы развития логики</a:t>
            </a:r>
            <a:r>
              <a:rPr lang="ru-RU" sz="2800">
                <a:solidFill>
                  <a:srgbClr val="0033CC"/>
                </a:solidFill>
                <a:latin typeface="Monotype Corsiva" pitchFamily="66" charset="0"/>
              </a:rPr>
              <a:t>.</a:t>
            </a:r>
            <a:endParaRPr lang="ru-RU" sz="2800"/>
          </a:p>
        </p:txBody>
      </p:sp>
      <p:pic>
        <p:nvPicPr>
          <p:cNvPr id="20488" name="Picture 8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26336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116013" y="1557338"/>
            <a:ext cx="4103687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>
                <a:solidFill>
                  <a:srgbClr val="FF0000"/>
                </a:solidFill>
              </a:rPr>
              <a:t>2 - й этап</a:t>
            </a:r>
            <a:r>
              <a:rPr lang="ru-RU" sz="2200">
                <a:solidFill>
                  <a:srgbClr val="000000"/>
                </a:solidFill>
              </a:rPr>
              <a:t> – появление </a:t>
            </a:r>
            <a:r>
              <a:rPr lang="ru-RU" sz="2200">
                <a:solidFill>
                  <a:srgbClr val="FF0000"/>
                </a:solidFill>
              </a:rPr>
              <a:t>математической</a:t>
            </a:r>
            <a:r>
              <a:rPr lang="ru-RU" sz="2200">
                <a:solidFill>
                  <a:srgbClr val="000000"/>
                </a:solidFill>
              </a:rPr>
              <a:t>, или </a:t>
            </a:r>
            <a:r>
              <a:rPr lang="ru-RU" sz="2200">
                <a:solidFill>
                  <a:srgbClr val="FF0000"/>
                </a:solidFill>
              </a:rPr>
              <a:t>символьной  логики</a:t>
            </a:r>
            <a:r>
              <a:rPr lang="ru-RU" sz="2200">
                <a:solidFill>
                  <a:srgbClr val="000000"/>
                </a:solidFill>
              </a:rPr>
              <a:t>. Основы ее заложил немецкий ученый и философ </a:t>
            </a:r>
          </a:p>
          <a:p>
            <a:pPr algn="ctr"/>
            <a:r>
              <a:rPr lang="ru-RU" sz="2200" b="1">
                <a:solidFill>
                  <a:srgbClr val="FF0000"/>
                </a:solidFill>
              </a:rPr>
              <a:t>Готфрид Вильгельм</a:t>
            </a:r>
            <a:r>
              <a:rPr lang="ru-RU" sz="2200">
                <a:solidFill>
                  <a:srgbClr val="FF0000"/>
                </a:solidFill>
              </a:rPr>
              <a:t> </a:t>
            </a:r>
            <a:r>
              <a:rPr lang="ru-RU" sz="2200" b="1">
                <a:solidFill>
                  <a:srgbClr val="FF0000"/>
                </a:solidFill>
              </a:rPr>
              <a:t>Лейбниц</a:t>
            </a:r>
            <a:r>
              <a:rPr lang="ru-RU" sz="2200">
                <a:solidFill>
                  <a:srgbClr val="000000"/>
                </a:solidFill>
              </a:rPr>
              <a:t> (1646 – 1716). </a:t>
            </a:r>
          </a:p>
          <a:p>
            <a:r>
              <a:rPr lang="ru-RU" sz="2200">
                <a:solidFill>
                  <a:srgbClr val="000000"/>
                </a:solidFill>
              </a:rPr>
              <a:t>Он сделал попытку построить первые логические исчисления, считал, что можно заменить простые рассуждения действиями со знаками, и привел соответствующие правила. </a:t>
            </a:r>
          </a:p>
          <a:p>
            <a:endParaRPr lang="ru-RU" sz="2200"/>
          </a:p>
        </p:txBody>
      </p:sp>
      <p:pic>
        <p:nvPicPr>
          <p:cNvPr id="60421" name="Picture 5" descr="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36073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692275" y="69215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Этапы развития логики</a:t>
            </a:r>
            <a:r>
              <a:rPr lang="ru-RU" sz="2800">
                <a:solidFill>
                  <a:srgbClr val="0033CC"/>
                </a:solidFill>
                <a:latin typeface="Monotype Corsiva" pitchFamily="66" charset="0"/>
              </a:rPr>
              <a:t>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042988" y="1773238"/>
            <a:ext cx="42481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Но Лейбниц высказал только идею, а развил ее окончательно англичанин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Джордж Буль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(1815 – 1864). </a:t>
            </a:r>
          </a:p>
          <a:p>
            <a:endParaRPr lang="ru-RU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Буль считается </a:t>
            </a:r>
            <a:r>
              <a:rPr lang="ru-RU" sz="2000">
                <a:solidFill>
                  <a:srgbClr val="FF0000"/>
                </a:solidFill>
              </a:rPr>
              <a:t>основоположником математической логики</a:t>
            </a:r>
            <a:r>
              <a:rPr lang="ru-RU" sz="2000">
                <a:solidFill>
                  <a:srgbClr val="000000"/>
                </a:solidFill>
              </a:rPr>
              <a:t> как самостоятельной дисциплины. В его работах логика обрела свой алфавит, свою орфографию и грамматику. Недаром начальный раздел математической логики называют </a:t>
            </a:r>
            <a:r>
              <a:rPr lang="ru-RU" sz="2000">
                <a:solidFill>
                  <a:srgbClr val="FF0000"/>
                </a:solidFill>
              </a:rPr>
              <a:t>алгеброй логики</a:t>
            </a:r>
            <a:r>
              <a:rPr lang="ru-RU" sz="2000">
                <a:solidFill>
                  <a:srgbClr val="000000"/>
                </a:solidFill>
              </a:rPr>
              <a:t>, или </a:t>
            </a:r>
            <a:r>
              <a:rPr lang="ru-RU" sz="2000">
                <a:solidFill>
                  <a:srgbClr val="FF0000"/>
                </a:solidFill>
              </a:rPr>
              <a:t>булевой алгеброй.</a:t>
            </a:r>
          </a:p>
        </p:txBody>
      </p:sp>
      <p:pic>
        <p:nvPicPr>
          <p:cNvPr id="61447" name="Picture 7" descr="Рене  Дек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4813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692275" y="69215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Этапы развития логики</a:t>
            </a:r>
            <a:r>
              <a:rPr lang="ru-RU" sz="2800">
                <a:solidFill>
                  <a:srgbClr val="0033CC"/>
                </a:solidFill>
                <a:latin typeface="Monotype Corsiva" pitchFamily="66" charset="0"/>
              </a:rPr>
              <a:t>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theme/theme1.xml><?xml version="1.0" encoding="utf-8"?>
<a:theme xmlns:a="http://schemas.openxmlformats.org/drawingml/2006/main" name="основы логики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основы логики</Template>
  <TotalTime>0</TotalTime>
  <Words>862</Words>
  <Application>Microsoft Office PowerPoint</Application>
  <PresentationFormat>Экран (4:3)</PresentationFormat>
  <Paragraphs>144</Paragraphs>
  <Slides>28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Times New Roman</vt:lpstr>
      <vt:lpstr>Arial</vt:lpstr>
      <vt:lpstr>Monotype Sorts</vt:lpstr>
      <vt:lpstr>Bookman Old Style</vt:lpstr>
      <vt:lpstr> Times New Roman</vt:lpstr>
      <vt:lpstr>Monotype Corsiva</vt:lpstr>
      <vt:lpstr>основы логики</vt:lpstr>
      <vt:lpstr>Документ Microsoft Word</vt:lpstr>
      <vt:lpstr>Документ Microsoft Word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Иванова Г.С.</Manager>
  <Company>Школа 332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Логические основы ПК</dc:subject>
  <dc:creator>Кручко Г.В.</dc:creator>
  <cp:lastModifiedBy>Кручко Г.В.</cp:lastModifiedBy>
  <cp:revision>1</cp:revision>
  <dcterms:created xsi:type="dcterms:W3CDTF">2024-11-07T07:38:38Z</dcterms:created>
  <dcterms:modified xsi:type="dcterms:W3CDTF">2024-11-07T07:39:12Z</dcterms:modified>
</cp:coreProperties>
</file>