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4" r:id="rId4"/>
    <p:sldId id="261" r:id="rId5"/>
    <p:sldId id="257" r:id="rId6"/>
    <p:sldId id="258" r:id="rId7"/>
    <p:sldId id="265" r:id="rId8"/>
    <p:sldId id="259" r:id="rId9"/>
    <p:sldId id="266" r:id="rId10"/>
    <p:sldId id="267" r:id="rId11"/>
    <p:sldId id="260" r:id="rId12"/>
    <p:sldId id="268" r:id="rId13"/>
    <p:sldId id="269" r:id="rId14"/>
    <p:sldId id="270" r:id="rId15"/>
    <p:sldId id="273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F7F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B45E-4F5F-431E-8568-FC6EF8DA966B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4DA3-B3A5-47CC-94CA-4C93DAEB2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E7C9-88F6-433E-AFB9-E87D09444415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558BC-8E6A-4E3C-BE17-4C3A0CAC9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E8E2-1A18-4FC6-A98D-7FFE4545FEFC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40524-2588-46AE-A7C7-2BF0024D1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B56A2-72C1-4B4B-BC00-F6146A306D80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31DB-8497-4412-A0E0-4FC26ABCF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2EB3-887A-49DA-9BAA-7F20D1203D34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F738-FD88-4CEE-986F-16CDA1315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C801E-F4AF-4BF0-8717-8D83F031B104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E8EC6-CAD9-4FAF-971A-D406466A8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37366-7A52-42AD-BD28-C36D8F05F9DD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4B38-740D-49DD-AF44-022CFC117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23067-1E6C-4F09-A5D0-C6933016DD1C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BA0A0-74AE-4C25-AAAE-8B5AB75E3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32676-3FD7-4993-8B47-BCD163E87D41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5F1F7-2364-4D1E-AAF0-7CC3B1E52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5793-1C05-47E9-AF54-DEF159B635C3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5366C-BD32-449F-8C23-67099841C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5380-4488-4C62-929B-8C46EFA0C9B4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EB0CD-A9BC-4FA7-904D-41F4DD66A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C8D758-80AA-40AD-8120-B0ADE11647DC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076884-BEB6-4F38-A134-A8136C418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1" r:id="rId9"/>
    <p:sldLayoutId id="2147483707" r:id="rId10"/>
    <p:sldLayoutId id="214748370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A04DA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A04DA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C465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571500" y="1643063"/>
            <a:ext cx="82153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latin typeface="Calibri" pitchFamily="34" charset="0"/>
              </a:rPr>
              <a:t>СВОЙСТВА АЛГОРИТМОВ </a:t>
            </a:r>
          </a:p>
          <a:p>
            <a:pPr algn="ctr"/>
            <a:r>
              <a:rPr lang="ru-RU" sz="5400">
                <a:latin typeface="Calibri" pitchFamily="34" charset="0"/>
              </a:rPr>
              <a:t>и </a:t>
            </a:r>
          </a:p>
          <a:p>
            <a:pPr algn="ctr"/>
            <a:r>
              <a:rPr lang="ru-RU" sz="5400">
                <a:latin typeface="Calibri" pitchFamily="34" charset="0"/>
              </a:rPr>
              <a:t>СПОСОБЫ ИХ ПРЕДСТАВЛЕНИЯ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1285875"/>
          <a:ext cx="8358246" cy="48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357454"/>
                <a:gridCol w="407196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Обозначение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Пояснения</a:t>
                      </a:r>
                      <a:endParaRPr lang="ru-RU" dirty="0"/>
                    </a:p>
                  </a:txBody>
                  <a:tcPr/>
                </a:tc>
              </a:tr>
              <a:tr h="10752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Пуск-остановка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Обозначает начало и конец алгоритма</a:t>
                      </a:r>
                      <a:endParaRPr lang="ru-RU" dirty="0"/>
                    </a:p>
                  </a:txBody>
                  <a:tcPr/>
                </a:tc>
              </a:tr>
              <a:tr h="149653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Предопределенный 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ранее созданных и отдельно описанных алгоритмов и программ (подпрограмм)</a:t>
                      </a:r>
                      <a:endParaRPr lang="ru-RU" dirty="0"/>
                    </a:p>
                  </a:txBody>
                  <a:tcPr/>
                </a:tc>
              </a:tr>
              <a:tr h="149653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Модификация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Начало цикла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408" name="Рисунок 2" descr="star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2214563"/>
            <a:ext cx="14287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9" name="Рисунок 3" descr="pred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357563"/>
            <a:ext cx="15382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0" name="Рисунок 4" descr="mod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4929188"/>
            <a:ext cx="1500187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1643063"/>
          <a:ext cx="8358246" cy="3711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357454"/>
                <a:gridCol w="407196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Обозначение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Пояснения</a:t>
                      </a:r>
                      <a:endParaRPr lang="ru-RU" dirty="0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Линии потока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Употребляется для указания последовательности связей между блоками</a:t>
                      </a:r>
                      <a:endParaRPr lang="ru-RU" dirty="0"/>
                    </a:p>
                  </a:txBody>
                  <a:tcPr/>
                </a:tc>
              </a:tr>
              <a:tr h="149653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Комментарий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Используется для пояснений элементов блок-схемы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28" name="Рисунок 2" descr="lin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643188"/>
            <a:ext cx="17605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Рисунок 3" descr="co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4071938"/>
            <a:ext cx="16668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2" descr="graph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4850" y="0"/>
            <a:ext cx="5194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1500188"/>
            <a:ext cx="8429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Представление алгоритма в виде схемы является промежуточным, так как алгоритм в таком виде не может быть непосредственно выполнен компьютером.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1214438"/>
            <a:ext cx="842962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Формульно-словесная форма </a:t>
            </a:r>
            <a:r>
              <a:rPr lang="ru-RU" sz="2400">
                <a:latin typeface="Calibri" pitchFamily="34" charset="0"/>
              </a:rPr>
              <a:t>представления алгоритма также является промежуточной и применяется  на стадии проектирования программы. Преимущество использования псевдокода перед реальным языком программирования на этом этапе заключается в том, что отпадает необходимость описывать детали конкретного языка,  и нет ограничений на изобразительные средства. </a:t>
            </a: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Программа, написанная на псевдокоде, представляет собой </a:t>
            </a:r>
            <a:r>
              <a:rPr lang="ru-RU" sz="2400" i="1">
                <a:latin typeface="Calibri" pitchFamily="34" charset="0"/>
              </a:rPr>
              <a:t>абстрактную</a:t>
            </a:r>
            <a:r>
              <a:rPr lang="ru-RU" sz="2400">
                <a:latin typeface="Calibri" pitchFamily="34" charset="0"/>
              </a:rPr>
              <a:t> программу. </a:t>
            </a: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Сложность перевода такой программы на конкретный язык программирования зависит от выбранного языка.</a:t>
            </a:r>
          </a:p>
          <a:p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1"/>
          <p:cNvSpPr txBox="1">
            <a:spLocks noChangeArrowheads="1"/>
          </p:cNvSpPr>
          <p:nvPr/>
        </p:nvSpPr>
        <p:spPr bwMode="auto">
          <a:xfrm>
            <a:off x="285750" y="785813"/>
            <a:ext cx="8286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Запись алгоритма решения квадратного уравнения на псевдокоде.</a:t>
            </a:r>
          </a:p>
        </p:txBody>
      </p:sp>
      <p:sp>
        <p:nvSpPr>
          <p:cNvPr id="1029" name="TextBox 2"/>
          <p:cNvSpPr txBox="1">
            <a:spLocks noChangeArrowheads="1"/>
          </p:cNvSpPr>
          <p:nvPr/>
        </p:nvSpPr>
        <p:spPr bwMode="auto">
          <a:xfrm>
            <a:off x="285750" y="1928813"/>
            <a:ext cx="850106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Программа </a:t>
            </a:r>
            <a:r>
              <a:rPr lang="ru-RU" sz="2000" i="1">
                <a:latin typeface="Calibri" pitchFamily="34" charset="0"/>
              </a:rPr>
              <a:t>Решение</a:t>
            </a:r>
            <a:endParaRPr lang="ru-RU" sz="2000" b="1">
              <a:latin typeface="Calibri" pitchFamily="34" charset="0"/>
            </a:endParaRPr>
          </a:p>
          <a:p>
            <a:r>
              <a:rPr lang="ru-RU" sz="2000" b="1">
                <a:latin typeface="Calibri" pitchFamily="34" charset="0"/>
              </a:rPr>
              <a:t>начало</a:t>
            </a:r>
          </a:p>
          <a:p>
            <a:r>
              <a:rPr lang="ru-RU" sz="2000" i="1">
                <a:latin typeface="Calibri" pitchFamily="34" charset="0"/>
              </a:rPr>
              <a:t>ввод</a:t>
            </a:r>
            <a:r>
              <a:rPr lang="ru-RU" sz="2000" b="1">
                <a:latin typeface="Calibri" pitchFamily="34" charset="0"/>
              </a:rPr>
              <a:t> </a:t>
            </a:r>
            <a:r>
              <a:rPr lang="en-US" sz="2000" i="1">
                <a:latin typeface="Calibri" pitchFamily="34" charset="0"/>
              </a:rPr>
              <a:t>a, b, c</a:t>
            </a:r>
            <a:endParaRPr lang="ru-RU" sz="2000" b="1">
              <a:latin typeface="Calibri" pitchFamily="34" charset="0"/>
            </a:endParaRPr>
          </a:p>
          <a:p>
            <a:r>
              <a:rPr lang="ru-RU" sz="2000" b="1">
                <a:latin typeface="Calibri" pitchFamily="34" charset="0"/>
              </a:rPr>
              <a:t>если  </a:t>
            </a:r>
            <a:r>
              <a:rPr lang="en-US" sz="2000" i="1">
                <a:latin typeface="Calibri" pitchFamily="34" charset="0"/>
              </a:rPr>
              <a:t>a</a:t>
            </a:r>
            <a:r>
              <a:rPr lang="ru-RU" sz="2000" i="1">
                <a:latin typeface="Calibri" pitchFamily="34" charset="0"/>
              </a:rPr>
              <a:t>=0</a:t>
            </a:r>
            <a:r>
              <a:rPr lang="ru-RU" sz="2000" b="1">
                <a:latin typeface="Calibri" pitchFamily="34" charset="0"/>
              </a:rPr>
              <a:t> то </a:t>
            </a:r>
            <a:r>
              <a:rPr lang="ru-RU" sz="2000" i="1">
                <a:latin typeface="Calibri" pitchFamily="34" charset="0"/>
              </a:rPr>
              <a:t>вывод «Это не квадратное уравнение»</a:t>
            </a:r>
            <a:endParaRPr lang="ru-RU" sz="2000" b="1">
              <a:latin typeface="Calibri" pitchFamily="34" charset="0"/>
            </a:endParaRPr>
          </a:p>
          <a:p>
            <a:r>
              <a:rPr lang="ru-RU" sz="2000" b="1">
                <a:latin typeface="Calibri" pitchFamily="34" charset="0"/>
              </a:rPr>
              <a:t>	иначе </a:t>
            </a:r>
          </a:p>
          <a:p>
            <a:r>
              <a:rPr lang="en-US" sz="2000" i="1">
                <a:latin typeface="Calibri" pitchFamily="34" charset="0"/>
              </a:rPr>
              <a:t>    </a:t>
            </a:r>
            <a:r>
              <a:rPr lang="ru-RU" sz="2000" i="1">
                <a:latin typeface="Calibri" pitchFamily="34" charset="0"/>
              </a:rPr>
              <a:t>           </a:t>
            </a:r>
            <a:r>
              <a:rPr lang="en-US" sz="2000" i="1">
                <a:latin typeface="Calibri" pitchFamily="34" charset="0"/>
              </a:rPr>
              <a:t>D = b</a:t>
            </a:r>
            <a:r>
              <a:rPr lang="en-US" sz="2000" i="1" baseline="30000">
                <a:latin typeface="Calibri" pitchFamily="34" charset="0"/>
              </a:rPr>
              <a:t>2</a:t>
            </a:r>
            <a:r>
              <a:rPr lang="en-US" sz="2000" i="1">
                <a:latin typeface="Calibri" pitchFamily="34" charset="0"/>
              </a:rPr>
              <a:t> - 4ac</a:t>
            </a:r>
            <a:endParaRPr lang="ru-RU" sz="2000" b="1">
              <a:latin typeface="Calibri" pitchFamily="34" charset="0"/>
            </a:endParaRPr>
          </a:p>
          <a:p>
            <a:r>
              <a:rPr lang="en-US" sz="2000" b="1">
                <a:latin typeface="Calibri" pitchFamily="34" charset="0"/>
              </a:rPr>
              <a:t>   	</a:t>
            </a:r>
            <a:r>
              <a:rPr lang="ru-RU" sz="2000" b="1">
                <a:latin typeface="Calibri" pitchFamily="34" charset="0"/>
              </a:rPr>
              <a:t>если </a:t>
            </a:r>
            <a:r>
              <a:rPr lang="en-US" sz="2000" i="1">
                <a:latin typeface="Calibri" pitchFamily="34" charset="0"/>
              </a:rPr>
              <a:t>D </a:t>
            </a:r>
            <a:r>
              <a:rPr lang="ru-RU" sz="2000" i="1">
                <a:latin typeface="Calibri" pitchFamily="34" charset="0"/>
              </a:rPr>
              <a:t>&gt; 0</a:t>
            </a:r>
            <a:r>
              <a:rPr lang="ru-RU" sz="2000" b="1">
                <a:latin typeface="Calibri" pitchFamily="34" charset="0"/>
              </a:rPr>
              <a:t> то </a:t>
            </a:r>
            <a:r>
              <a:rPr lang="en-US" sz="2000" i="1">
                <a:latin typeface="Calibri" pitchFamily="34" charset="0"/>
              </a:rPr>
              <a:t>x</a:t>
            </a:r>
            <a:r>
              <a:rPr lang="ru-RU" sz="2000" i="1">
                <a:latin typeface="Calibri" pitchFamily="34" charset="0"/>
              </a:rPr>
              <a:t>1 = (-</a:t>
            </a:r>
            <a:r>
              <a:rPr lang="en-US" sz="2000" i="1">
                <a:latin typeface="Calibri" pitchFamily="34" charset="0"/>
              </a:rPr>
              <a:t>b</a:t>
            </a:r>
            <a:r>
              <a:rPr lang="ru-RU" sz="2000" i="1">
                <a:latin typeface="Calibri" pitchFamily="34" charset="0"/>
              </a:rPr>
              <a:t>+</a:t>
            </a:r>
            <a:r>
              <a:rPr lang="en-US" sz="2000" i="1">
                <a:latin typeface="Calibri" pitchFamily="34" charset="0"/>
              </a:rPr>
              <a:t> </a:t>
            </a:r>
            <a:r>
              <a:rPr lang="ru-RU" sz="2000" i="1">
                <a:latin typeface="Calibri" pitchFamily="34" charset="0"/>
              </a:rPr>
              <a:t>    )/(2</a:t>
            </a:r>
            <a:r>
              <a:rPr lang="en-US" sz="2000" i="1">
                <a:latin typeface="Calibri" pitchFamily="34" charset="0"/>
              </a:rPr>
              <a:t>a</a:t>
            </a:r>
            <a:r>
              <a:rPr lang="ru-RU" sz="2000" i="1">
                <a:latin typeface="Calibri" pitchFamily="34" charset="0"/>
              </a:rPr>
              <a:t>); </a:t>
            </a:r>
            <a:r>
              <a:rPr lang="en-US" sz="2000" i="1">
                <a:latin typeface="Calibri" pitchFamily="34" charset="0"/>
              </a:rPr>
              <a:t>x</a:t>
            </a:r>
            <a:r>
              <a:rPr lang="ru-RU" sz="2000" i="1">
                <a:latin typeface="Calibri" pitchFamily="34" charset="0"/>
              </a:rPr>
              <a:t>2 = (-</a:t>
            </a:r>
            <a:r>
              <a:rPr lang="en-US" sz="2000" i="1">
                <a:latin typeface="Calibri" pitchFamily="34" charset="0"/>
              </a:rPr>
              <a:t>b</a:t>
            </a:r>
            <a:r>
              <a:rPr lang="ru-RU" sz="2000" i="1">
                <a:latin typeface="Calibri" pitchFamily="34" charset="0"/>
              </a:rPr>
              <a:t>-</a:t>
            </a:r>
            <a:r>
              <a:rPr lang="en-US" sz="2000" i="1">
                <a:latin typeface="Calibri" pitchFamily="34" charset="0"/>
              </a:rPr>
              <a:t> </a:t>
            </a:r>
            <a:r>
              <a:rPr lang="ru-RU" sz="2000" i="1">
                <a:latin typeface="Calibri" pitchFamily="34" charset="0"/>
              </a:rPr>
              <a:t>     )/(2</a:t>
            </a:r>
            <a:r>
              <a:rPr lang="en-US" sz="2000" i="1">
                <a:latin typeface="Calibri" pitchFamily="34" charset="0"/>
              </a:rPr>
              <a:t>a</a:t>
            </a:r>
            <a:r>
              <a:rPr lang="ru-RU" sz="2000" i="1">
                <a:latin typeface="Calibri" pitchFamily="34" charset="0"/>
              </a:rPr>
              <a:t>)</a:t>
            </a:r>
            <a:endParaRPr lang="ru-RU" sz="2000" b="1">
              <a:latin typeface="Calibri" pitchFamily="34" charset="0"/>
            </a:endParaRPr>
          </a:p>
          <a:p>
            <a:r>
              <a:rPr lang="en-US" sz="2000" b="1">
                <a:latin typeface="Calibri" pitchFamily="34" charset="0"/>
              </a:rPr>
              <a:t>   </a:t>
            </a:r>
            <a:r>
              <a:rPr lang="ru-RU" sz="2000" b="1">
                <a:latin typeface="Calibri" pitchFamily="34" charset="0"/>
              </a:rPr>
              <a:t>		иначе</a:t>
            </a:r>
          </a:p>
          <a:p>
            <a:r>
              <a:rPr lang="ru-RU" sz="2000" b="1">
                <a:latin typeface="Calibri" pitchFamily="34" charset="0"/>
              </a:rPr>
              <a:t>			если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i="1">
                <a:latin typeface="Calibri" pitchFamily="34" charset="0"/>
              </a:rPr>
              <a:t> </a:t>
            </a:r>
            <a:r>
              <a:rPr lang="en-US" sz="2000" i="1">
                <a:latin typeface="Calibri" pitchFamily="34" charset="0"/>
              </a:rPr>
              <a:t>D</a:t>
            </a:r>
            <a:r>
              <a:rPr lang="ru-RU" sz="2000" i="1">
                <a:latin typeface="Calibri" pitchFamily="34" charset="0"/>
              </a:rPr>
              <a:t> =0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то </a:t>
            </a:r>
            <a:r>
              <a:rPr lang="en-US" sz="2000" i="1">
                <a:latin typeface="Calibri" pitchFamily="34" charset="0"/>
              </a:rPr>
              <a:t>x</a:t>
            </a:r>
            <a:r>
              <a:rPr lang="ru-RU" sz="2000" i="1">
                <a:latin typeface="Calibri" pitchFamily="34" charset="0"/>
              </a:rPr>
              <a:t>1 = -</a:t>
            </a:r>
            <a:r>
              <a:rPr lang="en-US" sz="2000" i="1">
                <a:latin typeface="Calibri" pitchFamily="34" charset="0"/>
              </a:rPr>
              <a:t>b</a:t>
            </a:r>
            <a:r>
              <a:rPr lang="ru-RU" sz="2000" i="1">
                <a:latin typeface="Calibri" pitchFamily="34" charset="0"/>
              </a:rPr>
              <a:t>/(2</a:t>
            </a:r>
            <a:r>
              <a:rPr lang="en-US" sz="2000" i="1">
                <a:latin typeface="Calibri" pitchFamily="34" charset="0"/>
              </a:rPr>
              <a:t>a</a:t>
            </a:r>
            <a:r>
              <a:rPr lang="ru-RU" sz="2000" i="1">
                <a:latin typeface="Calibri" pitchFamily="34" charset="0"/>
              </a:rPr>
              <a:t>);</a:t>
            </a:r>
            <a:r>
              <a:rPr lang="ru-RU" sz="2000" b="1">
                <a:latin typeface="Calibri" pitchFamily="34" charset="0"/>
              </a:rPr>
              <a:t> </a:t>
            </a:r>
            <a:r>
              <a:rPr lang="en-US" sz="2000" i="1">
                <a:latin typeface="Calibri" pitchFamily="34" charset="0"/>
              </a:rPr>
              <a:t>x</a:t>
            </a:r>
            <a:r>
              <a:rPr lang="ru-RU" sz="2000" i="1">
                <a:latin typeface="Calibri" pitchFamily="34" charset="0"/>
              </a:rPr>
              <a:t>2 = </a:t>
            </a:r>
            <a:r>
              <a:rPr lang="en-US" sz="2000" i="1">
                <a:latin typeface="Calibri" pitchFamily="34" charset="0"/>
              </a:rPr>
              <a:t>x</a:t>
            </a:r>
            <a:r>
              <a:rPr lang="ru-RU" sz="2000" i="1">
                <a:latin typeface="Calibri" pitchFamily="34" charset="0"/>
              </a:rPr>
              <a:t>1</a:t>
            </a:r>
            <a:endParaRPr lang="ru-RU" sz="2000" b="1">
              <a:latin typeface="Calibri" pitchFamily="34" charset="0"/>
            </a:endParaRPr>
          </a:p>
          <a:p>
            <a:r>
              <a:rPr lang="ru-RU" sz="2000" b="1">
                <a:latin typeface="Calibri" pitchFamily="34" charset="0"/>
              </a:rPr>
              <a:t>					иначе </a:t>
            </a:r>
            <a:r>
              <a:rPr lang="ru-RU" sz="2000" i="1">
                <a:latin typeface="Calibri" pitchFamily="34" charset="0"/>
              </a:rPr>
              <a:t>вывод</a:t>
            </a:r>
            <a:r>
              <a:rPr lang="ru-RU" sz="2000" b="1">
                <a:latin typeface="Calibri" pitchFamily="34" charset="0"/>
              </a:rPr>
              <a:t> </a:t>
            </a:r>
            <a:r>
              <a:rPr lang="ru-RU" sz="2000" i="1">
                <a:latin typeface="Calibri" pitchFamily="34" charset="0"/>
              </a:rPr>
              <a:t>«Нет</a:t>
            </a:r>
          </a:p>
          <a:p>
            <a:r>
              <a:rPr lang="ru-RU" sz="2000" i="1">
                <a:latin typeface="Calibri" pitchFamily="34" charset="0"/>
              </a:rPr>
              <a:t>                                                                                действительных корней»</a:t>
            </a:r>
            <a:endParaRPr lang="ru-RU" sz="2000" b="1">
              <a:latin typeface="Calibri" pitchFamily="34" charset="0"/>
            </a:endParaRPr>
          </a:p>
          <a:p>
            <a:r>
              <a:rPr lang="ru-RU" sz="2000" b="1">
                <a:latin typeface="Calibri" pitchFamily="34" charset="0"/>
              </a:rPr>
              <a:t>вывод  </a:t>
            </a:r>
            <a:r>
              <a:rPr lang="en-US" sz="2000" i="1">
                <a:latin typeface="Calibri" pitchFamily="34" charset="0"/>
              </a:rPr>
              <a:t>x</a:t>
            </a:r>
            <a:r>
              <a:rPr lang="ru-RU" sz="2000" i="1">
                <a:latin typeface="Calibri" pitchFamily="34" charset="0"/>
              </a:rPr>
              <a:t>1, </a:t>
            </a:r>
            <a:r>
              <a:rPr lang="en-US" sz="2000" i="1">
                <a:latin typeface="Calibri" pitchFamily="34" charset="0"/>
              </a:rPr>
              <a:t>x</a:t>
            </a:r>
            <a:r>
              <a:rPr lang="ru-RU" sz="2000" i="1">
                <a:latin typeface="Calibri" pitchFamily="34" charset="0"/>
              </a:rPr>
              <a:t>2</a:t>
            </a:r>
            <a:endParaRPr lang="ru-RU" sz="2000" b="1">
              <a:latin typeface="Calibri" pitchFamily="34" charset="0"/>
            </a:endParaRPr>
          </a:p>
          <a:p>
            <a:r>
              <a:rPr lang="ru-RU" sz="2000" b="1">
                <a:latin typeface="Calibri" pitchFamily="34" charset="0"/>
              </a:rPr>
              <a:t>конец</a:t>
            </a:r>
          </a:p>
          <a:p>
            <a:r>
              <a:rPr lang="ru-RU" sz="2000" i="1">
                <a:latin typeface="Calibri" pitchFamily="34" charset="0"/>
              </a:rPr>
              <a:t/>
            </a:r>
            <a:br>
              <a:rPr lang="ru-RU" sz="2000" i="1">
                <a:latin typeface="Calibri" pitchFamily="34" charset="0"/>
              </a:rPr>
            </a:br>
            <a:endParaRPr lang="ru-RU" sz="2000">
              <a:latin typeface="Calibri" pitchFamily="34" charset="0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3643313" y="3857625"/>
          <a:ext cx="276225" cy="209550"/>
        </p:xfrm>
        <a:graphic>
          <a:graphicData uri="http://schemas.openxmlformats.org/presentationml/2006/ole">
            <p:oleObj spid="_x0000_s1026" name="Формула" r:id="rId3" imgW="279360" imgH="215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500688" y="3857625"/>
          <a:ext cx="276225" cy="209550"/>
        </p:xfrm>
        <a:graphic>
          <a:graphicData uri="http://schemas.openxmlformats.org/presentationml/2006/ole">
            <p:oleObj spid="_x0000_s1027" name="Формула" r:id="rId4" imgW="2793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285750" y="1143000"/>
            <a:ext cx="85010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Программная форма</a:t>
            </a:r>
            <a:r>
              <a:rPr lang="ru-RU" sz="2400">
                <a:latin typeface="Calibri" pitchFamily="34" charset="0"/>
              </a:rPr>
              <a:t> представления алгоритма предназначена для выполнения алгоритма  машиной. В этом случае алгоритм пред­ставляется в виде последовательности </a:t>
            </a:r>
            <a:r>
              <a:rPr lang="ru-RU" sz="2400" i="1">
                <a:latin typeface="Calibri" pitchFamily="34" charset="0"/>
              </a:rPr>
              <a:t>операторов</a:t>
            </a:r>
            <a:r>
              <a:rPr lang="ru-RU" sz="2400">
                <a:latin typeface="Calibri" pitchFamily="34" charset="0"/>
              </a:rPr>
              <a:t>  языка. Правила записи алгоритмов на языках программирования определяются правилами (синтаксисом и семантикой) каждого конкретного языка.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643063" y="3857625"/>
            <a:ext cx="700087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Оператор</a:t>
            </a:r>
            <a:r>
              <a:rPr lang="ru-RU" sz="2000" i="1">
                <a:latin typeface="Calibri" pitchFamily="34" charset="0"/>
              </a:rPr>
              <a:t> (команда)</a:t>
            </a:r>
            <a:r>
              <a:rPr lang="ru-RU" sz="2000">
                <a:latin typeface="Calibri" pitchFamily="34" charset="0"/>
              </a:rPr>
              <a:t> — это наиболее крупное и содержательное понятие языка программирования: каждый оператор представляет собой законченную фразу языка и определяет некоторый вполне законченный этап обработки данных. В состав операторов входят ключевые слова, данные, выражения и др.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642938" y="1143000"/>
            <a:ext cx="7929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Домашнее задание: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71500" y="3429000"/>
            <a:ext cx="7929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2. Подготовиться к графическому диктанту по основным структурным элементам блок-схем.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571500" y="2143125"/>
            <a:ext cx="7929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1. Решить любое квадратное уравнение и объяснить ход его решения по заданной блок-схеме.</a:t>
            </a:r>
          </a:p>
        </p:txBody>
      </p:sp>
      <p:sp>
        <p:nvSpPr>
          <p:cNvPr id="5" name="Овал 4"/>
          <p:cNvSpPr/>
          <p:nvPr/>
        </p:nvSpPr>
        <p:spPr>
          <a:xfrm>
            <a:off x="2071688" y="4857750"/>
            <a:ext cx="5000625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КОНЕЦ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57188" y="714375"/>
            <a:ext cx="8286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Значение слова «алгоритм» очень схоже со значением слов "рецепт», "метод», «способ». Однако любой алгоритм, в отличие от рецепта или способа, должен обладать следующими основными свойствами:</a:t>
            </a:r>
            <a:endParaRPr lang="ru-RU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43063" y="3214688"/>
            <a:ext cx="7000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понятностью, </a:t>
            </a:r>
            <a:r>
              <a:rPr lang="ru-RU" sz="2400">
                <a:latin typeface="Calibri" pitchFamily="34" charset="0"/>
              </a:rPr>
              <a:t>то есть</a:t>
            </a:r>
            <a:r>
              <a:rPr lang="ru-RU" sz="2400" i="1"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алгоритм не должен содержать предписаний, смысл которых не понятен исполнителю. </a:t>
            </a:r>
            <a:endParaRPr lang="ru-RU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28750" y="2643188"/>
            <a:ext cx="70008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дискретностью </a:t>
            </a:r>
            <a:r>
              <a:rPr lang="ru-RU" sz="2400">
                <a:latin typeface="Calibri" pitchFamily="34" charset="0"/>
              </a:rPr>
              <a:t>(от лат. </a:t>
            </a:r>
            <a:r>
              <a:rPr lang="en-US" sz="2400">
                <a:latin typeface="Calibri" pitchFamily="34" charset="0"/>
              </a:rPr>
              <a:t>discretus</a:t>
            </a:r>
            <a:r>
              <a:rPr lang="ru-RU" sz="2400">
                <a:latin typeface="Calibri" pitchFamily="34" charset="0"/>
              </a:rPr>
              <a:t> — разделенный, прерывистый). Это свойство состоит в том, что алгоритм должен представлять процесс решения задачи, как последовательное выполнение простых шагов (этапов). При этом для выполнения каждого шага алгоритма требуется некоторый конечный отрезок времени. То есть, преобразование исходных данных в результат осуществляется во времени дискретно.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00188" y="2786063"/>
            <a:ext cx="70008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детерминированностью</a:t>
            </a:r>
            <a:r>
              <a:rPr lang="ru-RU" sz="2400">
                <a:latin typeface="Calibri" pitchFamily="34" charset="0"/>
              </a:rPr>
              <a:t> </a:t>
            </a:r>
            <a:r>
              <a:rPr lang="ru-RU" sz="2400" i="1">
                <a:latin typeface="Calibri" pitchFamily="34" charset="0"/>
              </a:rPr>
              <a:t>(определенностью)</a:t>
            </a:r>
            <a:r>
              <a:rPr lang="ru-RU" sz="2400">
                <a:latin typeface="Calibri" pitchFamily="34" charset="0"/>
              </a:rPr>
              <a:t>( от лат. </a:t>
            </a:r>
            <a:r>
              <a:rPr lang="en-US" sz="2400">
                <a:latin typeface="Calibri" pitchFamily="34" charset="0"/>
              </a:rPr>
              <a:t>determinate</a:t>
            </a:r>
            <a:r>
              <a:rPr lang="ru-RU" sz="2400">
                <a:latin typeface="Calibri" pitchFamily="34" charset="0"/>
              </a:rPr>
              <a:t> — определенность, точность). Это свойство указывает на то, что каждое предписание алгоритма должно быть четким  и определять однозначно действие исполнителя. То есть, если алгоритм многократно применяется к одному и тому же набору исходных данных, каждый раз должны получаться одни и те же промежуточные результаты и один и тот же конечный результат.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0" y="2786063"/>
            <a:ext cx="7000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результативностью (конечностью)</a:t>
            </a:r>
            <a:r>
              <a:rPr lang="ru-RU" sz="2400">
                <a:latin typeface="Calibri" pitchFamily="34" charset="0"/>
              </a:rPr>
              <a:t>. Это свойство означает, что алгоритм должен приводить к решению задачи за конечное число шагов. В случае невозможности применить данный алгоритм к решению поставленной задачи должно выдаваться соответствующее сообщение.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00188" y="2786063"/>
            <a:ext cx="7000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массовостью</a:t>
            </a:r>
            <a:r>
              <a:rPr lang="ru-RU" sz="2400">
                <a:latin typeface="Calibri" pitchFamily="34" charset="0"/>
              </a:rPr>
              <a:t>. Это свойство состоит в том, что алгоритм  разрабатывается в общем виде для некоторого класса задач, различающихся только исходными данными. При этом вариативность исходных данных определяется  </a:t>
            </a:r>
            <a:r>
              <a:rPr lang="ru-RU" sz="2400" b="1">
                <a:latin typeface="Calibri" pitchFamily="34" charset="0"/>
              </a:rPr>
              <a:t>областью применимости алгоритма</a:t>
            </a:r>
            <a:r>
              <a:rPr lang="ru-RU" sz="24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85750" y="1071563"/>
            <a:ext cx="8215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Проиллюстрируем свойства алгоритма на примере алгоритма вычисления корней квадратного уравнения вида </a:t>
            </a:r>
            <a:r>
              <a:rPr lang="ru-RU" sz="2400" i="1" dirty="0">
                <a:latin typeface="Calibri" pitchFamily="34" charset="0"/>
              </a:rPr>
              <a:t>ax</a:t>
            </a:r>
            <a:r>
              <a:rPr lang="ru-RU" sz="2400" i="1" baseline="30000" dirty="0">
                <a:latin typeface="Calibri" pitchFamily="34" charset="0"/>
              </a:rPr>
              <a:t>2</a:t>
            </a:r>
            <a:r>
              <a:rPr lang="ru-RU" sz="2400" i="1" dirty="0">
                <a:latin typeface="Calibri" pitchFamily="34" charset="0"/>
              </a:rPr>
              <a:t>+bx+c=0</a:t>
            </a:r>
            <a:r>
              <a:rPr lang="ru-RU" sz="2400" dirty="0">
                <a:latin typeface="Calibri" pitchFamily="34" charset="0"/>
              </a:rPr>
              <a:t>, который был рассмотрен </a:t>
            </a:r>
            <a:r>
              <a:rPr lang="ru-RU" sz="2400" u="sng" dirty="0" smtClean="0">
                <a:latin typeface="Calibri" pitchFamily="34" charset="0"/>
              </a:rPr>
              <a:t>ранее.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71625" y="3000375"/>
            <a:ext cx="7072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Понятность </a:t>
            </a:r>
            <a:r>
              <a:rPr lang="ru-RU" sz="2400">
                <a:latin typeface="Calibri" pitchFamily="34" charset="0"/>
              </a:rPr>
              <a:t>алгоритма обеспечивается тем, что он рассчитан на человека, знающего математику. (Очевидно, что для пятилетнего ребенка, если только он не вундеркинд, алгоритм не понятен).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00188" y="3143250"/>
            <a:ext cx="7072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Процесс нахождения корней уравнения разбит на шаги, то есть он </a:t>
            </a:r>
            <a:r>
              <a:rPr lang="ru-RU" sz="2400" i="1">
                <a:latin typeface="Calibri" pitchFamily="34" charset="0"/>
              </a:rPr>
              <a:t>дискретен.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71625" y="3143250"/>
            <a:ext cx="7072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Детерминированность </a:t>
            </a:r>
            <a:r>
              <a:rPr lang="ru-RU" sz="2400">
                <a:latin typeface="Calibri" pitchFamily="34" charset="0"/>
              </a:rPr>
              <a:t>алгоритма вытекает из того, что каждый шаг алгоритма однозначно определяет действие исполнителя и снабжен указанием, какое предписание выполнять следующим.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43063" y="3071813"/>
            <a:ext cx="7072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Результативность </a:t>
            </a:r>
            <a:r>
              <a:rPr lang="ru-RU" sz="2400">
                <a:latin typeface="Calibri" pitchFamily="34" charset="0"/>
              </a:rPr>
              <a:t>алгоритма состоит в том, что он позволяет найти корни уравнения или выдает сообщение об отсутствии решений.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0188" y="3143250"/>
            <a:ext cx="70723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Массовость </a:t>
            </a:r>
            <a:r>
              <a:rPr lang="ru-RU" sz="2400">
                <a:latin typeface="Calibri" pitchFamily="34" charset="0"/>
              </a:rPr>
              <a:t>этого алгоритма заключается в том, что его можно применить к любому квадратному уравнению вида </a:t>
            </a:r>
            <a:r>
              <a:rPr lang="ru-RU" sz="2400" i="1">
                <a:latin typeface="Calibri" pitchFamily="34" charset="0"/>
              </a:rPr>
              <a:t>ax</a:t>
            </a:r>
            <a:r>
              <a:rPr lang="ru-RU" sz="2400" i="1" baseline="30000">
                <a:latin typeface="Calibri" pitchFamily="34" charset="0"/>
              </a:rPr>
              <a:t>2</a:t>
            </a:r>
            <a:r>
              <a:rPr lang="ru-RU" sz="2400" i="1">
                <a:latin typeface="Calibri" pitchFamily="34" charset="0"/>
              </a:rPr>
              <a:t>+bx+c=0.</a:t>
            </a:r>
            <a:r>
              <a:rPr lang="ru-RU" sz="2400" b="1">
                <a:latin typeface="Calibri" pitchFamily="34" charset="0"/>
              </a:rPr>
              <a:t> О</a:t>
            </a:r>
            <a:r>
              <a:rPr lang="ru-RU" sz="2400">
                <a:latin typeface="Calibri" pitchFamily="34" charset="0"/>
              </a:rPr>
              <a:t>бласть применимости алгоритма: </a:t>
            </a:r>
            <a:r>
              <a:rPr lang="ru-RU" sz="2400" i="1">
                <a:latin typeface="Calibri" pitchFamily="34" charset="0"/>
              </a:rPr>
              <a:t>a</a:t>
            </a:r>
            <a:r>
              <a:rPr lang="ru-RU" sz="2400">
                <a:latin typeface="Calibri" pitchFamily="34" charset="0"/>
              </a:rPr>
              <a:t> ≠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357188" y="1143000"/>
            <a:ext cx="8215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На практике наиболее распространены следующие </a:t>
            </a:r>
            <a:r>
              <a:rPr lang="ru-RU" sz="2400" i="1" u="sng">
                <a:latin typeface="Calibri" pitchFamily="34" charset="0"/>
              </a:rPr>
              <a:t>формы представления алгоритмов: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0250" y="3357563"/>
            <a:ext cx="6429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графическая</a:t>
            </a:r>
            <a:r>
              <a:rPr lang="ru-RU" sz="2400">
                <a:latin typeface="Calibri" pitchFamily="34" charset="0"/>
              </a:rPr>
              <a:t> (блок-схемы алгоритмов);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00250" y="5572125"/>
            <a:ext cx="642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программная</a:t>
            </a:r>
            <a:r>
              <a:rPr lang="ru-RU" sz="2400">
                <a:latin typeface="Calibri" pitchFamily="34" charset="0"/>
              </a:rPr>
              <a:t> (на языках программирования).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00250" y="4000500"/>
            <a:ext cx="642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Calibri" pitchFamily="34" charset="0"/>
            </a:endParaRPr>
          </a:p>
          <a:p>
            <a:r>
              <a:rPr lang="ru-RU" sz="2400" i="1">
                <a:latin typeface="Calibri" pitchFamily="34" charset="0"/>
              </a:rPr>
              <a:t>формульно-словесная</a:t>
            </a:r>
            <a:r>
              <a:rPr lang="ru-RU" sz="2400">
                <a:latin typeface="Calibri" pitchFamily="34" charset="0"/>
              </a:rPr>
              <a:t> (на алгоритмическом языке псевдокода)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00250" y="2571750"/>
            <a:ext cx="642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словесная (содержательная)</a:t>
            </a:r>
            <a:r>
              <a:rPr lang="ru-RU" sz="2400">
                <a:latin typeface="Calibri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428625" y="2071688"/>
            <a:ext cx="8358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Рассмотрим перечисленные формы представления алгоритмов примере вычисления корней квадратного уравнения.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285750" y="1285875"/>
            <a:ext cx="8286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Словесное описание алгоритма является достаточно строгим и, если следовать его предписаниям, позволяет однозначно решить поставленную задачу. Однако содержательная форма представления алгоритмов имеет ряд недостатков.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3071813"/>
            <a:ext cx="8286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Для достаточно сложных алгоритмов описание становится слишком громоздким и ненаглядным.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4143375"/>
            <a:ext cx="8286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Содержательная форма представления обычно используется на начальных стадиях разработки алгоритмов, когда определяются основные этапы решения поставленной задачи.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57188" y="1857375"/>
            <a:ext cx="8358187" cy="2678113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При </a:t>
            </a:r>
            <a:r>
              <a:rPr lang="ru-RU" sz="2400" i="1">
                <a:latin typeface="Calibri" pitchFamily="34" charset="0"/>
              </a:rPr>
              <a:t>графической форме </a:t>
            </a:r>
            <a:r>
              <a:rPr lang="ru-RU" sz="2400">
                <a:latin typeface="Calibri" pitchFamily="34" charset="0"/>
              </a:rPr>
              <a:t>представления алгоритм изображается в виде последовательности связанных между собой функциональных блоков, каждый из которых соответствует выполнению одного или нескольких действий. </a:t>
            </a: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Такое графическое представление называется блок-схемой алгоритма.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428625" y="785813"/>
            <a:ext cx="807243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Правила построения блок-схем</a:t>
            </a:r>
            <a:r>
              <a:rPr lang="ru-RU" sz="2400">
                <a:latin typeface="Calibri" pitchFamily="34" charset="0"/>
              </a:rPr>
              <a:t> содержатся в Единой Системе Программной Документации</a:t>
            </a:r>
          </a:p>
          <a:p>
            <a:r>
              <a:rPr lang="ru-RU" sz="2400">
                <a:latin typeface="Calibri" pitchFamily="34" charset="0"/>
              </a:rPr>
              <a:t> </a:t>
            </a:r>
          </a:p>
          <a:p>
            <a:r>
              <a:rPr lang="ru-RU" sz="2400">
                <a:latin typeface="Calibri" pitchFamily="34" charset="0"/>
              </a:rPr>
              <a:t>(ГОСТ 19.002-80, ГОСТ 19.003-80). </a:t>
            </a: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Отдельные блоки алгоритмов соединяются между собой линиями потоков информации, которые проводятся параллельно внешней рамке схемы. </a:t>
            </a: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Линии потока сверху вниз и слева направо принимаются за основные и, если линии потоков не имеют изломов, стрелками не обозначаются. </a:t>
            </a: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В остальных случаях направления линии потока обязательно обозначаются стрелками.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5750" y="500063"/>
            <a:ext cx="842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Основные компоненты блок-схем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1285875"/>
          <a:ext cx="8358246" cy="48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357454"/>
                <a:gridCol w="407196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Обозначение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Пояснения</a:t>
                      </a:r>
                      <a:endParaRPr lang="ru-RU" dirty="0"/>
                    </a:p>
                  </a:txBody>
                  <a:tcPr/>
                </a:tc>
              </a:tr>
              <a:tr h="10752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Обозначает выполнение операций, в результате которых изменяются значения или расположение данных</a:t>
                      </a:r>
                      <a:endParaRPr lang="ru-RU" dirty="0"/>
                    </a:p>
                  </a:txBody>
                  <a:tcPr/>
                </a:tc>
              </a:tr>
              <a:tr h="149653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Указывает выбор направления выполнения алгоритма в зависимости от некоторых условий</a:t>
                      </a:r>
                      <a:endParaRPr lang="ru-RU" dirty="0"/>
                    </a:p>
                  </a:txBody>
                  <a:tcPr/>
                </a:tc>
              </a:tr>
              <a:tr h="149653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Ввод-вывод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Обозначает ввод или вывод данных в общем виде (без указания носителя)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85" name="Рисунок 3" descr="pro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143125"/>
            <a:ext cx="15001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6" name="Рисунок 4" descr="if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357563"/>
            <a:ext cx="14287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7" name="Рисунок 6" descr="io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4929188"/>
            <a:ext cx="12938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войства алгоритмов и способы их представления-урок2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Свойства алгоритмов и способы их представления-урок2</Template>
  <TotalTime>2</TotalTime>
  <Words>899</Words>
  <Application>Microsoft Office PowerPoint</Application>
  <PresentationFormat>Экран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Свойства алгоритмов и способы их представления-урок2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Школа №332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Кручко</dc:creator>
  <cp:lastModifiedBy>Кручко</cp:lastModifiedBy>
  <cp:revision>2</cp:revision>
  <dcterms:created xsi:type="dcterms:W3CDTF">2013-10-22T07:39:44Z</dcterms:created>
  <dcterms:modified xsi:type="dcterms:W3CDTF">2013-11-15T05:51:18Z</dcterms:modified>
</cp:coreProperties>
</file>