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01406-474C-432F-AAA7-340B299980D1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668E2-E235-4F7D-8DA8-B4A0C455FA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9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668E2-E235-4F7D-8DA8-B4A0C455FAA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AD94-A8D6-420A-8293-7ED03F3E2CE3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4DE1-EF2B-4FBD-81E0-498C0A9C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 userDrawn="1"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Freeform 8"/>
          <p:cNvSpPr/>
          <p:nvPr userDrawn="1"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954F6-10FA-4DEB-86E9-6764AD3A25CF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E1F6-FA54-4A06-8FF3-BE418E8E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 userDrawn="1"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Freeform 8"/>
          <p:cNvSpPr/>
          <p:nvPr userDrawn="1"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51CA1A-7837-4C8D-9F62-CE84143531C0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4567B4-B362-48DE-AB19-80FF8B141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E6E0-31FC-4780-9F5F-586090DF91F1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9E3F1-81E1-425C-83DC-30CDAD9B0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5562-5AA8-4756-8489-ADB5E6B00FEE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DA06-CCFB-4BF6-9131-104556EA2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70ED-EC63-4D66-8599-0DD0038094B3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2E46-BF7C-40CB-B4BC-24E4237F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5543-AD99-483B-909B-207BF6B7F499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F86C-9B0E-4BEF-BC95-65B0BC36B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A055-EF94-4AFF-973C-D2A6A2EC92ED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3C17-54D9-41C8-8172-98DA48B5A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471E-7BD0-463D-B4ED-5F82DF6412F6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D0B1-6CCC-4301-86A8-6D4039DBA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5877-4522-44A4-9D09-627F36243182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829D-4E42-4144-B6CA-C7317A719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1535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B0AC2-610D-41EB-8C0D-D0A02F9EA184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0738D-6D8D-418A-B1F9-ED7C79DDF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784646-3891-4022-A4CF-DFE08C9EA9E8}" type="datetimeFigureOut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3F191-616B-4CF0-B83B-3F02FBD63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E8C2E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4CD416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BDFB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489FF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7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8.png"/><Relationship Id="rId3" Type="http://schemas.openxmlformats.org/officeDocument/2006/relationships/slide" Target="slide9.xml"/><Relationship Id="rId7" Type="http://schemas.openxmlformats.org/officeDocument/2006/relationships/image" Target="../media/image2.emf"/><Relationship Id="rId12" Type="http://schemas.openxmlformats.org/officeDocument/2006/relationships/image" Target="../media/image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11" Type="http://schemas.openxmlformats.org/officeDocument/2006/relationships/image" Target="../media/image6.gif"/><Relationship Id="rId5" Type="http://schemas.openxmlformats.org/officeDocument/2006/relationships/slide" Target="slide25.xml"/><Relationship Id="rId10" Type="http://schemas.openxmlformats.org/officeDocument/2006/relationships/image" Target="../media/image5.gif"/><Relationship Id="rId4" Type="http://schemas.openxmlformats.org/officeDocument/2006/relationships/slide" Target="slide16.xml"/><Relationship Id="rId9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6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slide" Target="slide2.xml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32.png"/><Relationship Id="rId4" Type="http://schemas.openxmlformats.org/officeDocument/2006/relationships/image" Target="../media/image5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slide" Target="slide2.xml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32.png"/><Relationship Id="rId4" Type="http://schemas.openxmlformats.org/officeDocument/2006/relationships/image" Target="../media/image5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5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071538" y="357166"/>
            <a:ext cx="6786578" cy="3346712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Графический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6000" dirty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редактор</a:t>
            </a:r>
            <a:br>
              <a:rPr lang="ru-RU" sz="6000" dirty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6000" dirty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Paint</a:t>
            </a:r>
            <a:r>
              <a:rPr lang="ru-RU" sz="6000" dirty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black">
          <a:xfrm>
            <a:off x="1285875" y="4584700"/>
            <a:ext cx="6500813" cy="22034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0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Планируем последовательность действий</a:t>
            </a:r>
          </a:p>
        </p:txBody>
      </p:sp>
      <p:pic>
        <p:nvPicPr>
          <p:cNvPr id="13316" name="Picture 2" descr="C:\Documents and Settings\Босова Людмила\Local Settings\Temporary Internet Files\Content.IE5\CAUP9AOM\j043488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17859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2.</a:t>
            </a:r>
          </a:p>
        </p:txBody>
      </p:sp>
      <p:graphicFrame>
        <p:nvGraphicFramePr>
          <p:cNvPr id="33823" name="Group 31"/>
          <p:cNvGraphicFramePr>
            <a:graphicFrameLocks noGrp="1"/>
          </p:cNvGraphicFramePr>
          <p:nvPr/>
        </p:nvGraphicFramePr>
        <p:xfrm>
          <a:off x="900113" y="2000240"/>
          <a:ext cx="7489825" cy="3889375"/>
        </p:xfrm>
        <a:graphic>
          <a:graphicData uri="http://schemas.openxmlformats.org/drawingml/2006/table">
            <a:tbl>
              <a:tblPr/>
              <a:tblGrid>
                <a:gridCol w="2016125"/>
                <a:gridCol w="2243137"/>
                <a:gridCol w="323056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8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Рисунок- Растянуть/наклонить.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1042988" y="2643182"/>
            <a:ext cx="16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0" dirty="0" smtClean="0"/>
              <a:t>Выделение.</a:t>
            </a:r>
            <a:endParaRPr lang="ru-RU" sz="2000" b="0" dirty="0"/>
          </a:p>
        </p:txBody>
      </p:sp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0713" y="3419465"/>
            <a:ext cx="1771650" cy="1604963"/>
          </a:xfrm>
          <a:prstGeom prst="rect">
            <a:avLst/>
          </a:prstGeom>
          <a:noFill/>
        </p:spPr>
      </p:pic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554403"/>
            <a:ext cx="2736850" cy="1903412"/>
          </a:xfrm>
          <a:prstGeom prst="rect">
            <a:avLst/>
          </a:prstGeom>
          <a:noFill/>
        </p:spPr>
      </p:pic>
      <p:pic>
        <p:nvPicPr>
          <p:cNvPr id="338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3588" y="3079740"/>
            <a:ext cx="6667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68" name="Group 52"/>
          <p:cNvGraphicFramePr>
            <a:graphicFrameLocks noGrp="1"/>
          </p:cNvGraphicFramePr>
          <p:nvPr/>
        </p:nvGraphicFramePr>
        <p:xfrm>
          <a:off x="468313" y="1857364"/>
          <a:ext cx="8280400" cy="4010044"/>
        </p:xfrm>
        <a:graphic>
          <a:graphicData uri="http://schemas.openxmlformats.org/drawingml/2006/table">
            <a:tbl>
              <a:tblPr/>
              <a:tblGrid>
                <a:gridCol w="2159000"/>
                <a:gridCol w="3240087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09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1.Выделение.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Char char="¢"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2.Копирование.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3.Отражения фрагмента слева направо.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Копирование: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 C.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Рисунок: Отразить/Повернуть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4834" name="WordArt 18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3.</a:t>
            </a:r>
          </a:p>
        </p:txBody>
      </p:sp>
      <p:pic>
        <p:nvPicPr>
          <p:cNvPr id="34839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09888"/>
            <a:ext cx="1154138" cy="700867"/>
          </a:xfrm>
          <a:prstGeom prst="rect">
            <a:avLst/>
          </a:prstGeom>
          <a:noFill/>
        </p:spPr>
      </p:pic>
      <p:pic>
        <p:nvPicPr>
          <p:cNvPr id="3484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3368664"/>
            <a:ext cx="2808287" cy="1557338"/>
          </a:xfrm>
          <a:prstGeom prst="rect">
            <a:avLst/>
          </a:prstGeom>
          <a:noFill/>
        </p:spPr>
      </p:pic>
      <p:pic>
        <p:nvPicPr>
          <p:cNvPr id="34850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3952882"/>
            <a:ext cx="2697163" cy="1843088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98" name="Group 58"/>
          <p:cNvGraphicFramePr>
            <a:graphicFrameLocks noGrp="1"/>
          </p:cNvGraphicFramePr>
          <p:nvPr/>
        </p:nvGraphicFramePr>
        <p:xfrm>
          <a:off x="217488" y="1989138"/>
          <a:ext cx="8675687" cy="3655060"/>
        </p:xfrm>
        <a:graphic>
          <a:graphicData uri="http://schemas.openxmlformats.org/drawingml/2006/table">
            <a:tbl>
              <a:tblPr/>
              <a:tblGrid>
                <a:gridCol w="2790825"/>
                <a:gridCol w="2716212"/>
                <a:gridCol w="31686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8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2.Удаление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ластиком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лишних деталей.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Char char="¢"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Совмещение двух фрагментов (прозрачный фрагмент).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 режиме: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4.</a:t>
            </a:r>
          </a:p>
        </p:txBody>
      </p:sp>
      <p:pic>
        <p:nvPicPr>
          <p:cNvPr id="3586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24400"/>
            <a:ext cx="1223962" cy="725488"/>
          </a:xfrm>
          <a:prstGeom prst="rect">
            <a:avLst/>
          </a:prstGeom>
          <a:noFill/>
        </p:spPr>
      </p:pic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5338" y="2997200"/>
            <a:ext cx="2028825" cy="1981200"/>
          </a:xfrm>
          <a:prstGeom prst="rect">
            <a:avLst/>
          </a:prstGeom>
          <a:noFill/>
        </p:spPr>
      </p:pic>
      <p:pic>
        <p:nvPicPr>
          <p:cNvPr id="35866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929066"/>
            <a:ext cx="874106" cy="1230306"/>
          </a:xfrm>
          <a:prstGeom prst="rect">
            <a:avLst/>
          </a:prstGeom>
          <a:noFill/>
        </p:spPr>
      </p:pic>
      <p:pic>
        <p:nvPicPr>
          <p:cNvPr id="35897" name="Picture 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2852738"/>
            <a:ext cx="1152525" cy="700087"/>
          </a:xfrm>
          <a:prstGeom prst="rect">
            <a:avLst/>
          </a:prstGeom>
          <a:noFill/>
        </p:spPr>
      </p:pic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83" name="Group 19"/>
          <p:cNvGraphicFramePr>
            <a:graphicFrameLocks noGrp="1"/>
          </p:cNvGraphicFramePr>
          <p:nvPr/>
        </p:nvGraphicFramePr>
        <p:xfrm>
          <a:off x="468313" y="1714488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Копирование.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Копирование: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 C.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Рисунок- Отразить/Повернуть: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Совмещение фрагментов делать аккуратно.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6881" name="WordArt 17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5.</a:t>
            </a:r>
          </a:p>
        </p:txBody>
      </p:sp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441688"/>
            <a:ext cx="2016125" cy="1376362"/>
          </a:xfrm>
          <a:prstGeom prst="rect">
            <a:avLst/>
          </a:prstGeom>
          <a:noFill/>
        </p:spPr>
      </p:pic>
      <p:pic>
        <p:nvPicPr>
          <p:cNvPr id="3688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3154350"/>
            <a:ext cx="2308225" cy="2020888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3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6.</a:t>
            </a:r>
          </a:p>
        </p:txBody>
      </p:sp>
      <p:graphicFrame>
        <p:nvGraphicFramePr>
          <p:cNvPr id="37914" name="Group 26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746365"/>
                <a:gridCol w="265272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Ластик.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2.Заливка.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Аккуратно сотрите ненужные детали, не задев нужное.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Залить замкнутую область.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7928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1017642" cy="603194"/>
          </a:xfrm>
          <a:prstGeom prst="rect">
            <a:avLst/>
          </a:prstGeom>
          <a:noFill/>
        </p:spPr>
      </p:pic>
      <p:pic>
        <p:nvPicPr>
          <p:cNvPr id="379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00570"/>
            <a:ext cx="669141" cy="63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3" name="Picture 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1546" y="3081326"/>
            <a:ext cx="2303462" cy="2263775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1.Копирование.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2.Выделение: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Копировать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 C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) фрагменты по всей рабочей области.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081326"/>
            <a:ext cx="2447925" cy="2152650"/>
          </a:xfrm>
          <a:prstGeom prst="rect">
            <a:avLst/>
          </a:prstGeom>
          <a:noFill/>
        </p:spPr>
      </p:pic>
      <p:pic>
        <p:nvPicPr>
          <p:cNvPr id="389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081326"/>
            <a:ext cx="51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7.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1.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468313" y="1714488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1.Линия.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2.Палитра.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Провести вспомогательный вертикальный отрезок.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Провести прямую удерживая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Shift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01933"/>
            <a:ext cx="5238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28" y="4959353"/>
            <a:ext cx="800100" cy="409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082912"/>
            <a:ext cx="2286016" cy="208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68313" y="1714488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2.Многоугольник.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Основной цвет - черный, фоновый- белый.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Контур крыла бабочки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начать и закончить на оси симметрии.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2.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87638"/>
            <a:ext cx="790575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9" y="2930078"/>
            <a:ext cx="1562101" cy="2295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840168"/>
            <a:ext cx="523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153424" y="6038854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Управляющая кнопка: домой 11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2.Копировать.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Копирование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 C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Сделать 4 копии правого крыла бабочки.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3.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940036"/>
            <a:ext cx="1704978" cy="246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780" y="2825999"/>
            <a:ext cx="1011262" cy="614103"/>
          </a:xfrm>
          <a:prstGeom prst="rect">
            <a:avLst/>
          </a:prstGeom>
          <a:noFill/>
        </p:spPr>
      </p:pic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28596" y="1428736"/>
          <a:ext cx="8280400" cy="5214974"/>
        </p:xfrm>
        <a:graphic>
          <a:graphicData uri="http://schemas.openxmlformats.org/drawingml/2006/table">
            <a:tbl>
              <a:tblPr/>
              <a:tblGrid>
                <a:gridCol w="3214710"/>
                <a:gridCol w="2714644"/>
                <a:gridCol w="2351046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2.Заливка.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3.Инструменты графического редактора.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Придумайте оригинальный вариант окраски каждого крыла и воплотите с помощью инструментов графического редактора.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67724"/>
            <a:ext cx="611174" cy="5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47" y="2528260"/>
            <a:ext cx="2413017" cy="472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1501" y="4929198"/>
            <a:ext cx="44297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928934"/>
            <a:ext cx="20669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4.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2786063" y="1801813"/>
            <a:ext cx="3071812" cy="4525962"/>
          </a:xfrm>
        </p:spPr>
        <p:txBody>
          <a:bodyPr/>
          <a:lstStyle/>
          <a:p>
            <a:r>
              <a:rPr lang="ru-RU" sz="4000" dirty="0"/>
              <a:t> </a:t>
            </a:r>
            <a:r>
              <a:rPr lang="ru-RU" sz="4000" dirty="0">
                <a:hlinkClick r:id="rId2" action="ppaction://hlinksldjump"/>
              </a:rPr>
              <a:t>Паркет</a:t>
            </a:r>
            <a:endParaRPr lang="ru-RU" sz="4000" dirty="0"/>
          </a:p>
          <a:p>
            <a:r>
              <a:rPr lang="ru-RU" sz="4000" dirty="0"/>
              <a:t> </a:t>
            </a:r>
            <a:r>
              <a:rPr lang="ru-RU" sz="4000" dirty="0">
                <a:hlinkClick r:id="rId3" action="ppaction://hlinksldjump"/>
              </a:rPr>
              <a:t>Соты</a:t>
            </a:r>
            <a:endParaRPr lang="ru-RU" sz="4000" dirty="0"/>
          </a:p>
          <a:p>
            <a:r>
              <a:rPr lang="ru-RU" sz="4000" dirty="0"/>
              <a:t> </a:t>
            </a:r>
            <a:r>
              <a:rPr lang="ru-RU" sz="4000" dirty="0">
                <a:hlinkClick r:id="rId4" action="ppaction://hlinksldjump"/>
              </a:rPr>
              <a:t>Бабочки</a:t>
            </a:r>
            <a:endParaRPr lang="ru-RU" sz="4000" dirty="0"/>
          </a:p>
          <a:p>
            <a:r>
              <a:rPr lang="ru-RU" sz="4000" dirty="0"/>
              <a:t> </a:t>
            </a:r>
            <a:r>
              <a:rPr lang="ru-RU" sz="4000" dirty="0">
                <a:hlinkClick r:id="rId5" action="ppaction://hlinksldjump"/>
              </a:rPr>
              <a:t>Счеты</a:t>
            </a:r>
            <a:endParaRPr lang="ru-RU" sz="4000" dirty="0"/>
          </a:p>
          <a:p>
            <a:r>
              <a:rPr lang="ru-RU" sz="4000" dirty="0"/>
              <a:t> </a:t>
            </a:r>
            <a:r>
              <a:rPr lang="ru-RU" sz="4000" dirty="0">
                <a:hlinkClick r:id="rId6" action="ppaction://hlinksldjump"/>
              </a:rPr>
              <a:t>Орнамент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Упражнения</a:t>
            </a:r>
          </a:p>
        </p:txBody>
      </p:sp>
      <p:sp>
        <p:nvSpPr>
          <p:cNvPr id="8" name="Содержимое 1"/>
          <p:cNvSpPr txBox="1">
            <a:spLocks/>
          </p:cNvSpPr>
          <p:nvPr/>
        </p:nvSpPr>
        <p:spPr bwMode="gray">
          <a:xfrm>
            <a:off x="5715000" y="1857375"/>
            <a:ext cx="307181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Pct val="85000"/>
              <a:buFont typeface="Wingdings" pitchFamily="2" charset="2"/>
              <a:buChar char="¢"/>
              <a:defRPr/>
            </a:pPr>
            <a:endParaRPr lang="ru-RU" sz="4000" b="0" dirty="0">
              <a:latin typeface="+mn-lt"/>
            </a:endParaRPr>
          </a:p>
        </p:txBody>
      </p:sp>
      <p:pic>
        <p:nvPicPr>
          <p:cNvPr id="1434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38" y="1785938"/>
            <a:ext cx="170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313" y="3643313"/>
            <a:ext cx="1011237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63" y="5643563"/>
            <a:ext cx="37068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 descr="http://animashky.ru/flist/objiv/2/79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3815104">
            <a:off x="7472363" y="4041775"/>
            <a:ext cx="9239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1" descr="http://animashky.ru/flist/objiv/2/76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303039">
            <a:off x="6043613" y="4349750"/>
            <a:ext cx="1162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3" descr="http://animashky.ru/flist/objiv/2/7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9367576">
            <a:off x="6669088" y="3425825"/>
            <a:ext cx="828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57813" y="1785938"/>
            <a:ext cx="1611312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ашивка 13">
            <a:hlinkClick r:id="" action="ppaction://hlinkshowjump?jump=nextslide"/>
          </p:cNvPr>
          <p:cNvSpPr/>
          <p:nvPr/>
        </p:nvSpPr>
        <p:spPr>
          <a:xfrm>
            <a:off x="8072462" y="59293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500034" y="1357298"/>
          <a:ext cx="8280400" cy="5429288"/>
        </p:xfrm>
        <a:graphic>
          <a:graphicData uri="http://schemas.openxmlformats.org/drawingml/2006/table">
            <a:tbl>
              <a:tblPr/>
              <a:tblGrid>
                <a:gridCol w="2214578"/>
                <a:gridCol w="2571768"/>
                <a:gridCol w="3494054"/>
              </a:tblGrid>
              <a:tr h="672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56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2.Копировать.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3.Вставить.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Выделите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одно из крыльев  в режиме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   . Скопируйте его и вставьте.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Копировать 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Ctrl C.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Вставка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 V.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Рисунок: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Отразить/ Повернуть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Совместить 2 крыла по оси симметрии.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                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14620"/>
            <a:ext cx="47536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500306"/>
            <a:ext cx="1011262" cy="614103"/>
          </a:xfrm>
          <a:prstGeom prst="rect">
            <a:avLst/>
          </a:prstGeom>
          <a:noFill/>
        </p:spPr>
      </p:pic>
      <p:pic>
        <p:nvPicPr>
          <p:cNvPr id="8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929198"/>
            <a:ext cx="1672635" cy="1142984"/>
          </a:xfrm>
          <a:prstGeom prst="rect">
            <a:avLst/>
          </a:prstGeom>
          <a:noFill/>
        </p:spPr>
      </p:pic>
      <p:sp>
        <p:nvSpPr>
          <p:cNvPr id="9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5.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6239" y="3500438"/>
            <a:ext cx="198438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Нашивка 9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Управляющая кнопка: домой 11">
            <a:hlinkClick r:id="rId6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Повторить Шаг 5 для других крыльев.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6.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2993" y="3168648"/>
            <a:ext cx="2240577" cy="198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00066" y="2368532"/>
            <a:ext cx="457200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1.Выделение.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endParaRPr lang="ru-RU" b="0" dirty="0" smtClean="0">
              <a:latin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endParaRPr lang="ru-RU" b="0" dirty="0" smtClean="0">
              <a:latin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2.Копировать.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3.Вставить.</a:t>
            </a:r>
          </a:p>
        </p:txBody>
      </p:sp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25722"/>
            <a:ext cx="1011262" cy="614103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1.Скругленный прямоугольник.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2.Линия.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 свободной части рабочего поля изобразите туловище бабочки.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Выделите фрагмент «туловище» и разместите его вдоль оси симметрия каждой из бабочек.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648" y="3082912"/>
            <a:ext cx="5323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8" y="3176685"/>
            <a:ext cx="2024066" cy="204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7.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101" y="4302131"/>
            <a:ext cx="5238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Отразить/Повернуть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(Слева направо, сверху вниз и повернуть на 90 )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780" y="2797160"/>
            <a:ext cx="1011262" cy="614103"/>
          </a:xfrm>
          <a:prstGeom prst="rect">
            <a:avLst/>
          </a:prstGeom>
          <a:noFill/>
        </p:spPr>
      </p:pic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154350"/>
            <a:ext cx="1672635" cy="1142984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2022" y="3101975"/>
            <a:ext cx="2190110" cy="212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858148" y="498411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dirty="0" smtClean="0"/>
              <a:t>о</a:t>
            </a:r>
            <a:endParaRPr lang="ru-RU" sz="900" b="0" dirty="0"/>
          </a:p>
        </p:txBody>
      </p:sp>
      <p:sp>
        <p:nvSpPr>
          <p:cNvPr id="7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8.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Нашивка 10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468313" y="1785926"/>
          <a:ext cx="8280400" cy="417512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Изобразите цветок в центре рисунка.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97160"/>
            <a:ext cx="44297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168651"/>
            <a:ext cx="2104528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WordArt 2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Бабочки: 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шаг 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9.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468313" y="1199223"/>
          <a:ext cx="8280400" cy="5373049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51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2.Эллипс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4.Заливка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Выбирите в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палитре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нужный цвет для контура эллипса.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Выбирите инструмент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эллипс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и нарисуйте его.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3.Выбирите в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палитре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нужный цвет для эллипса и залейте.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4.Для получения нужного эффекта, сделайте наложение эллипсов 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без контура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и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разными залитыми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цветами.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00430" y="3214686"/>
            <a:ext cx="2000264" cy="1857388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86182" y="3429000"/>
            <a:ext cx="1428760" cy="1428760"/>
          </a:xfrm>
          <a:prstGeom prst="ellipse">
            <a:avLst/>
          </a:prstGeom>
          <a:gradFill flip="none" rotWithShape="1">
            <a:gsLst>
              <a:gs pos="62000">
                <a:schemeClr val="accent5">
                  <a:lumMod val="20000"/>
                  <a:lumOff val="8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530" y="5929330"/>
            <a:ext cx="45507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1..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Нашивка 10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880" y="3429000"/>
            <a:ext cx="43452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47" y="2357430"/>
            <a:ext cx="900113" cy="424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4929198"/>
            <a:ext cx="895350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21743"/>
              </p:ext>
            </p:extLst>
          </p:nvPr>
        </p:nvGraphicFramePr>
        <p:xfrm>
          <a:off x="468313" y="1500174"/>
          <a:ext cx="8280400" cy="4444355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2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3.Заливка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Выберите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палитре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нужный цвет для контура эллипса.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Выберите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инструмент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эллипс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 нарисуйте его.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3.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Не меняя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цвет в палитре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залейте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эллипс.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00430" y="3000372"/>
            <a:ext cx="2000264" cy="1857388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86182" y="3214686"/>
            <a:ext cx="1428760" cy="142876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14554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latin typeface="Tahoma" pitchFamily="34" charset="0"/>
              </a:rPr>
              <a:t>1.Палитра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42" y="2577421"/>
            <a:ext cx="838200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729951"/>
            <a:ext cx="43452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00034" y="3286124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2.Эллипс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230149"/>
            <a:ext cx="45507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2..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Нашивка 10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468313" y="1199223"/>
          <a:ext cx="8280400" cy="5373049"/>
        </p:xfrm>
        <a:graphic>
          <a:graphicData uri="http://schemas.openxmlformats.org/drawingml/2006/table">
            <a:tbl>
              <a:tblPr/>
              <a:tblGrid>
                <a:gridCol w="2663825"/>
                <a:gridCol w="2735262"/>
                <a:gridCol w="2881313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51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4.Заливка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76470"/>
            <a:ext cx="838200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18867"/>
            <a:ext cx="438583" cy="91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853001"/>
            <a:ext cx="952500" cy="5048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530" y="5929330"/>
            <a:ext cx="45507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65628" y="442913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sz="2000" b="0" dirty="0" smtClean="0">
                <a:latin typeface="Tahoma" pitchFamily="34" charset="0"/>
              </a:rPr>
              <a:t>3.Палитра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715" y="2786058"/>
            <a:ext cx="1935145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2.Скругленный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 прямоугольник.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1785926"/>
            <a:ext cx="2928958" cy="420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sz="2000" b="0" dirty="0" smtClean="0">
                <a:solidFill>
                  <a:srgbClr val="000000"/>
                </a:solidFill>
                <a:latin typeface="Tahoma" pitchFamily="34" charset="0"/>
              </a:rPr>
              <a:t>1.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Выберите 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в </a:t>
            </a:r>
            <a:r>
              <a:rPr lang="ru-RU" b="0" u="sng" dirty="0" smtClean="0">
                <a:solidFill>
                  <a:srgbClr val="000000"/>
                </a:solidFill>
                <a:latin typeface="Tahoma" pitchFamily="34" charset="0"/>
              </a:rPr>
              <a:t>палитре 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нужный цвет для контура скругленного прямоугольника.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sz="2000" b="0" dirty="0" smtClean="0">
                <a:solidFill>
                  <a:srgbClr val="000000"/>
                </a:solidFill>
                <a:latin typeface="Tahoma" pitchFamily="34" charset="0"/>
              </a:rPr>
              <a:t>2.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Выберите 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инструмент </a:t>
            </a:r>
            <a:r>
              <a:rPr lang="ru-RU" b="0" u="sng" dirty="0" smtClean="0">
                <a:solidFill>
                  <a:srgbClr val="000000"/>
                </a:solidFill>
                <a:latin typeface="Tahoma" pitchFamily="34" charset="0"/>
              </a:rPr>
              <a:t>скругленный прямоугольник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 и нарисуйте его.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3.Выбирите в </a:t>
            </a:r>
            <a:r>
              <a:rPr lang="ru-RU" b="0" u="sng" dirty="0" smtClean="0">
                <a:solidFill>
                  <a:srgbClr val="000000"/>
                </a:solidFill>
                <a:latin typeface="Tahoma" pitchFamily="34" charset="0"/>
              </a:rPr>
              <a:t>палитре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 нужный цвет для скругленного прямоугольника и залейте.</a:t>
            </a:r>
          </a:p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endParaRPr lang="ru-RU" b="0" u="sng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6611" y="3857628"/>
            <a:ext cx="221695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WordArt 25"/>
          <p:cNvSpPr>
            <a:spLocks noChangeArrowheads="1" noChangeShapeType="1" noTextEdit="1"/>
          </p:cNvSpPr>
          <p:nvPr/>
        </p:nvSpPr>
        <p:spPr bwMode="auto">
          <a:xfrm>
            <a:off x="1908175" y="357166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3.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Нашивка 13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домой 15">
            <a:hlinkClick r:id="rId7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468313" y="2056479"/>
          <a:ext cx="8280400" cy="3587099"/>
        </p:xfrm>
        <a:graphic>
          <a:graphicData uri="http://schemas.openxmlformats.org/drawingml/2006/table">
            <a:tbl>
              <a:tblPr/>
              <a:tblGrid>
                <a:gridCol w="2174861"/>
                <a:gridCol w="3643338"/>
                <a:gridCol w="2462201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1.Копирование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786190"/>
            <a:ext cx="3357586" cy="945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324100" y="2714620"/>
            <a:ext cx="23198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Копировать 3 раза. </a:t>
            </a:r>
          </a:p>
          <a:p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Копировать (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</a:rPr>
              <a:t>Ctrl C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).</a:t>
            </a:r>
          </a:p>
          <a:p>
            <a:endParaRPr lang="ru-RU" dirty="0"/>
          </a:p>
        </p:txBody>
      </p: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6" y="3571876"/>
            <a:ext cx="796948" cy="4839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3131106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2.Выделение.</a:t>
            </a:r>
          </a:p>
        </p:txBody>
      </p:sp>
      <p:sp>
        <p:nvSpPr>
          <p:cNvPr id="8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4.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857224" y="2143116"/>
          <a:ext cx="7286677" cy="3801413"/>
        </p:xfrm>
        <a:graphic>
          <a:graphicData uri="http://schemas.openxmlformats.org/drawingml/2006/table">
            <a:tbl>
              <a:tblPr/>
              <a:tblGrid>
                <a:gridCol w="2031516"/>
                <a:gridCol w="2832960"/>
                <a:gridCol w="2422201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1.Копирование.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857628"/>
            <a:ext cx="2245326" cy="10429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5008" y="3148612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Копировать 1 раза. </a:t>
            </a:r>
          </a:p>
          <a:p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Копировать (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</a:rPr>
              <a:t>Ctrl C</a:t>
            </a:r>
            <a:r>
              <a:rPr lang="ru-RU" b="0" dirty="0" smtClean="0">
                <a:solidFill>
                  <a:srgbClr val="000000"/>
                </a:solidFill>
                <a:latin typeface="Tahoma" pitchFamily="34" charset="0"/>
              </a:rPr>
              <a:t>).</a:t>
            </a:r>
          </a:p>
          <a:p>
            <a:endParaRPr lang="ru-RU" dirty="0"/>
          </a:p>
        </p:txBody>
      </p: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6492" y="3571876"/>
            <a:ext cx="796948" cy="4839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3143248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2.Выделение.</a:t>
            </a:r>
          </a:p>
        </p:txBody>
      </p:sp>
      <p:sp>
        <p:nvSpPr>
          <p:cNvPr id="8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5.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143644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1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25" y="2428875"/>
          <a:ext cx="6096000" cy="265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</a:rPr>
                        <a:t>Линия.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Удерживаем нажатой клавишу </a:t>
                      </a:r>
                      <a:r>
                        <a:rPr lang="en-US" baseline="0" dirty="0" smtClean="0"/>
                        <a:t> SHIFT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3286125"/>
            <a:ext cx="17526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3286125"/>
            <a:ext cx="5143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072462" y="59293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785786" y="2071678"/>
          <a:ext cx="7429552" cy="3801413"/>
        </p:xfrm>
        <a:graphic>
          <a:graphicData uri="http://schemas.openxmlformats.org/drawingml/2006/table">
            <a:tbl>
              <a:tblPr/>
              <a:tblGrid>
                <a:gridCol w="1888640"/>
                <a:gridCol w="3254896"/>
                <a:gridCol w="2286016"/>
              </a:tblGrid>
              <a:tr h="621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Выделяйте в режиме: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Потом наложите на «Скругленный прямоугольник»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Эллипсы по схеме: 4 светлых,2 темных.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815606"/>
            <a:ext cx="2908552" cy="470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4" name="Группа 23"/>
          <p:cNvGrpSpPr/>
          <p:nvPr/>
        </p:nvGrpSpPr>
        <p:grpSpPr>
          <a:xfrm>
            <a:off x="3143240" y="3857628"/>
            <a:ext cx="2224187" cy="355869"/>
            <a:chOff x="2357422" y="1500174"/>
            <a:chExt cx="2224187" cy="3558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357422" y="1500174"/>
              <a:ext cx="1476860" cy="355869"/>
              <a:chOff x="2357422" y="1500174"/>
              <a:chExt cx="1476860" cy="355869"/>
            </a:xfrm>
          </p:grpSpPr>
          <p:sp>
            <p:nvSpPr>
              <p:cNvPr id="3" name="Овал 2"/>
              <p:cNvSpPr/>
              <p:nvPr/>
            </p:nvSpPr>
            <p:spPr>
              <a:xfrm>
                <a:off x="235742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Овал 3"/>
              <p:cNvSpPr/>
              <p:nvPr/>
            </p:nvSpPr>
            <p:spPr>
              <a:xfrm>
                <a:off x="2731085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3104749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347841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Овал 6"/>
            <p:cNvSpPr/>
            <p:nvPr/>
          </p:nvSpPr>
          <p:spPr>
            <a:xfrm>
              <a:off x="3852076" y="1500174"/>
              <a:ext cx="355870" cy="35586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225739" y="1500174"/>
              <a:ext cx="355870" cy="35586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4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408" y="3071810"/>
            <a:ext cx="796948" cy="48395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924016" y="2652707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Выделение.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904" y="3000372"/>
            <a:ext cx="47536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6.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6" name="Нашивка 25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Управляющая кнопка: домой 27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785786" y="2143116"/>
          <a:ext cx="7643866" cy="3801413"/>
        </p:xfrm>
        <a:graphic>
          <a:graphicData uri="http://schemas.openxmlformats.org/drawingml/2006/table">
            <a:tbl>
              <a:tblPr/>
              <a:tblGrid>
                <a:gridCol w="1943120"/>
                <a:gridCol w="3422286"/>
                <a:gridCol w="2278460"/>
              </a:tblGrid>
              <a:tr h="62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Копировать 1 раз</a:t>
                      </a:r>
                      <a:r>
                        <a:rPr lang="ru-RU" b="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 4 светлых эллипса</a:t>
                      </a:r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. </a:t>
                      </a:r>
                    </a:p>
                    <a:p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Копировать (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Ctrl C</a:t>
                      </a:r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). И потом наложить на «скругленный прямоугольник» после 2 черных</a:t>
                      </a:r>
                      <a:r>
                        <a:rPr lang="ru-RU" b="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 эллипсов.</a:t>
                      </a:r>
                      <a:endParaRPr lang="ru-RU" b="0" dirty="0" smtClean="0">
                        <a:solidFill>
                          <a:srgbClr val="000000"/>
                        </a:solidFill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2794981" y="4101358"/>
            <a:ext cx="3134341" cy="327774"/>
            <a:chOff x="2500298" y="928670"/>
            <a:chExt cx="4500594" cy="470650"/>
          </a:xfrm>
        </p:grpSpPr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928670"/>
              <a:ext cx="4500594" cy="4706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grpSp>
          <p:nvGrpSpPr>
            <p:cNvPr id="19" name="Группа 17"/>
            <p:cNvGrpSpPr/>
            <p:nvPr/>
          </p:nvGrpSpPr>
          <p:grpSpPr>
            <a:xfrm>
              <a:off x="2857488" y="1000108"/>
              <a:ext cx="1476860" cy="355869"/>
              <a:chOff x="2357422" y="1500174"/>
              <a:chExt cx="1476860" cy="355869"/>
            </a:xfrm>
          </p:grpSpPr>
          <p:sp>
            <p:nvSpPr>
              <p:cNvPr id="20" name="Овал 2"/>
              <p:cNvSpPr/>
              <p:nvPr/>
            </p:nvSpPr>
            <p:spPr>
              <a:xfrm>
                <a:off x="235742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2731085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3104749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347841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Овал 23"/>
            <p:cNvSpPr/>
            <p:nvPr/>
          </p:nvSpPr>
          <p:spPr>
            <a:xfrm>
              <a:off x="4352142" y="1000108"/>
              <a:ext cx="355870" cy="35586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25" name="Группа 17"/>
            <p:cNvGrpSpPr/>
            <p:nvPr/>
          </p:nvGrpSpPr>
          <p:grpSpPr>
            <a:xfrm>
              <a:off x="5095404" y="1000108"/>
              <a:ext cx="1476860" cy="355869"/>
              <a:chOff x="2357422" y="1500174"/>
              <a:chExt cx="1476860" cy="355869"/>
            </a:xfrm>
          </p:grpSpPr>
          <p:sp>
            <p:nvSpPr>
              <p:cNvPr id="26" name="Овал 2"/>
              <p:cNvSpPr/>
              <p:nvPr/>
            </p:nvSpPr>
            <p:spPr>
              <a:xfrm>
                <a:off x="235742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2731085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3104749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478412" y="1500174"/>
                <a:ext cx="355870" cy="35586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accent5">
                      <a:lumMod val="20000"/>
                      <a:lumOff val="80000"/>
                    </a:schemeClr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Овал 29"/>
            <p:cNvSpPr/>
            <p:nvPr/>
          </p:nvSpPr>
          <p:spPr>
            <a:xfrm>
              <a:off x="4725805" y="1000108"/>
              <a:ext cx="355870" cy="355869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857224" y="2786058"/>
            <a:ext cx="1854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latin typeface="Tahoma" pitchFamily="34" charset="0"/>
              </a:rPr>
              <a:t>1.Копирование.</a:t>
            </a:r>
            <a:endParaRPr lang="ru-RU" dirty="0"/>
          </a:p>
        </p:txBody>
      </p:sp>
      <p:pic>
        <p:nvPicPr>
          <p:cNvPr id="33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616" y="3571876"/>
            <a:ext cx="796948" cy="483958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857224" y="3143248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2.Выделение.</a:t>
            </a:r>
          </a:p>
        </p:txBody>
      </p:sp>
      <p:sp>
        <p:nvSpPr>
          <p:cNvPr id="36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7.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7" name="Нашивка 3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Управляющая кнопка: домой 3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142976" y="2357430"/>
          <a:ext cx="6786610" cy="3552448"/>
        </p:xfrm>
        <a:graphic>
          <a:graphicData uri="http://schemas.openxmlformats.org/drawingml/2006/table">
            <a:tbl>
              <a:tblPr/>
              <a:tblGrid>
                <a:gridCol w="1729200"/>
                <a:gridCol w="2906714"/>
                <a:gridCol w="2150696"/>
              </a:tblGrid>
              <a:tr h="435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16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Копировать 9 раз</a:t>
                      </a:r>
                      <a:r>
                        <a:rPr lang="ru-RU" b="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 полоску счетов</a:t>
                      </a:r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. </a:t>
                      </a:r>
                    </a:p>
                    <a:p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Копировать (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Ctrl C</a:t>
                      </a:r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). И потом расположить их параллельно, относительно каждой.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300" name="Прямоугольник 299"/>
          <p:cNvSpPr/>
          <p:nvPr/>
        </p:nvSpPr>
        <p:spPr>
          <a:xfrm>
            <a:off x="1216807" y="2857496"/>
            <a:ext cx="1854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latin typeface="Tahoma" pitchFamily="34" charset="0"/>
              </a:rPr>
              <a:t>1.Копирование.</a:t>
            </a:r>
            <a:endParaRPr lang="ru-RU" dirty="0"/>
          </a:p>
        </p:txBody>
      </p:sp>
      <p:pic>
        <p:nvPicPr>
          <p:cNvPr id="301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985" y="3643314"/>
            <a:ext cx="796948" cy="483958"/>
          </a:xfrm>
          <a:prstGeom prst="rect">
            <a:avLst/>
          </a:prstGeom>
          <a:noFill/>
        </p:spPr>
      </p:pic>
      <p:sp>
        <p:nvSpPr>
          <p:cNvPr id="302" name="Прямоугольник 301"/>
          <p:cNvSpPr/>
          <p:nvPr/>
        </p:nvSpPr>
        <p:spPr>
          <a:xfrm>
            <a:off x="1208593" y="3214686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E8C2E"/>
              </a:buClr>
              <a:buSzPct val="85000"/>
            </a:pPr>
            <a:r>
              <a:rPr lang="ru-RU" b="0" dirty="0" smtClean="0">
                <a:latin typeface="Tahoma" pitchFamily="34" charset="0"/>
              </a:rPr>
              <a:t>2.Выделение.</a:t>
            </a:r>
          </a:p>
        </p:txBody>
      </p:sp>
      <p:grpSp>
        <p:nvGrpSpPr>
          <p:cNvPr id="299" name="Группа 298"/>
          <p:cNvGrpSpPr/>
          <p:nvPr/>
        </p:nvGrpSpPr>
        <p:grpSpPr>
          <a:xfrm>
            <a:off x="3357554" y="3238105"/>
            <a:ext cx="1919895" cy="1976845"/>
            <a:chOff x="214282" y="571480"/>
            <a:chExt cx="3134341" cy="3227316"/>
          </a:xfrm>
        </p:grpSpPr>
        <p:grpSp>
          <p:nvGrpSpPr>
            <p:cNvPr id="87" name="Группа 86"/>
            <p:cNvGrpSpPr/>
            <p:nvPr/>
          </p:nvGrpSpPr>
          <p:grpSpPr>
            <a:xfrm>
              <a:off x="214282" y="571480"/>
              <a:ext cx="3134341" cy="327774"/>
              <a:chOff x="2500298" y="928670"/>
              <a:chExt cx="4500594" cy="470650"/>
            </a:xfrm>
          </p:grpSpPr>
          <p:pic>
            <p:nvPicPr>
              <p:cNvPr id="88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89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9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Овал 9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9" name="Овал 9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Овал 9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0" name="Овал 89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91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93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Овал 93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2" name="Овал 91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01" name="Группа 100"/>
            <p:cNvGrpSpPr/>
            <p:nvPr/>
          </p:nvGrpSpPr>
          <p:grpSpPr>
            <a:xfrm>
              <a:off x="214282" y="886648"/>
              <a:ext cx="3134341" cy="327774"/>
              <a:chOff x="2500298" y="928670"/>
              <a:chExt cx="4500594" cy="470650"/>
            </a:xfrm>
          </p:grpSpPr>
          <p:pic>
            <p:nvPicPr>
              <p:cNvPr id="102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103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11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2" name="Овал 111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4" name="Овал 113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4" name="Овал 103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05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0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Овал 10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0" name="Овал 10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6" name="Овал 105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15" name="Группа 114"/>
            <p:cNvGrpSpPr/>
            <p:nvPr/>
          </p:nvGrpSpPr>
          <p:grpSpPr>
            <a:xfrm>
              <a:off x="214282" y="1214422"/>
              <a:ext cx="3134341" cy="327774"/>
              <a:chOff x="2500298" y="928672"/>
              <a:chExt cx="4500594" cy="470651"/>
            </a:xfrm>
          </p:grpSpPr>
          <p:pic>
            <p:nvPicPr>
              <p:cNvPr id="116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2"/>
                <a:ext cx="4500594" cy="47065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117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25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Овал 125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7" name="Овал 126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8" name="Овал 127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8" name="Овал 117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19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21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2" name="Овал 121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3" name="Овал 122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4" name="Овал 123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0" name="Овал 119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29" name="Группа 128"/>
            <p:cNvGrpSpPr/>
            <p:nvPr/>
          </p:nvGrpSpPr>
          <p:grpSpPr>
            <a:xfrm>
              <a:off x="214282" y="1529590"/>
              <a:ext cx="3134341" cy="327774"/>
              <a:chOff x="2500298" y="928670"/>
              <a:chExt cx="4500594" cy="470650"/>
            </a:xfrm>
          </p:grpSpPr>
          <p:pic>
            <p:nvPicPr>
              <p:cNvPr id="130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131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39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0" name="Овал 139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1" name="Овал 140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Овал 141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2" name="Овал 131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33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35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6" name="Овал 135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Овал 137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4" name="Овал 133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57" name="Группа 156"/>
            <p:cNvGrpSpPr/>
            <p:nvPr/>
          </p:nvGrpSpPr>
          <p:grpSpPr>
            <a:xfrm>
              <a:off x="214282" y="1857364"/>
              <a:ext cx="3134341" cy="327774"/>
              <a:chOff x="2500298" y="928670"/>
              <a:chExt cx="4500594" cy="470650"/>
            </a:xfrm>
          </p:grpSpPr>
          <p:pic>
            <p:nvPicPr>
              <p:cNvPr id="158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159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6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8" name="Овал 16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Овал 16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Овал 16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0" name="Овал 159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61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63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4" name="Овал 163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Овал 164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6" name="Овал 165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2" name="Овал 161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71" name="Группа 170"/>
            <p:cNvGrpSpPr/>
            <p:nvPr/>
          </p:nvGrpSpPr>
          <p:grpSpPr>
            <a:xfrm>
              <a:off x="214282" y="2185138"/>
              <a:ext cx="3134341" cy="327774"/>
              <a:chOff x="2500298" y="928670"/>
              <a:chExt cx="4500594" cy="470650"/>
            </a:xfrm>
          </p:grpSpPr>
          <p:pic>
            <p:nvPicPr>
              <p:cNvPr id="172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173" name="Группа 172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81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2" name="Овал 181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4" name="Овал 183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4" name="Овал 173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175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17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8" name="Овал 17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Овал 17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6" name="Овал 175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43" name="Группа 242"/>
            <p:cNvGrpSpPr/>
            <p:nvPr/>
          </p:nvGrpSpPr>
          <p:grpSpPr>
            <a:xfrm>
              <a:off x="214282" y="2500306"/>
              <a:ext cx="3134341" cy="327774"/>
              <a:chOff x="2500298" y="928672"/>
              <a:chExt cx="4500594" cy="470651"/>
            </a:xfrm>
          </p:grpSpPr>
          <p:pic>
            <p:nvPicPr>
              <p:cNvPr id="244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2"/>
                <a:ext cx="4500594" cy="47065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245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53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4" name="Овал 253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5" name="Овал 254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6" name="Овал 255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46" name="Овал 245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247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49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0" name="Овал 249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1" name="Овал 250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2" name="Овал 251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48" name="Овал 247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57" name="Группа 256"/>
            <p:cNvGrpSpPr/>
            <p:nvPr/>
          </p:nvGrpSpPr>
          <p:grpSpPr>
            <a:xfrm>
              <a:off x="214282" y="2815474"/>
              <a:ext cx="3134341" cy="327774"/>
              <a:chOff x="2500298" y="928670"/>
              <a:chExt cx="4500594" cy="470650"/>
            </a:xfrm>
          </p:grpSpPr>
          <p:pic>
            <p:nvPicPr>
              <p:cNvPr id="258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259" name="Группа 258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6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8" name="Овал 26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9" name="Овал 26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0" name="Овал 26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60" name="Овал 259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261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63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4" name="Овал 263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5" name="Овал 264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6" name="Овал 265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62" name="Овал 261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71" name="Группа 270"/>
            <p:cNvGrpSpPr/>
            <p:nvPr/>
          </p:nvGrpSpPr>
          <p:grpSpPr>
            <a:xfrm>
              <a:off x="214282" y="3143248"/>
              <a:ext cx="3134341" cy="327774"/>
              <a:chOff x="2500298" y="928670"/>
              <a:chExt cx="4500594" cy="470650"/>
            </a:xfrm>
          </p:grpSpPr>
          <p:pic>
            <p:nvPicPr>
              <p:cNvPr id="272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273" name="Группа 17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81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2" name="Овал 281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3" name="Овал 282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4" name="Овал 283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74" name="Овал 273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275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77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8" name="Овал 277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9" name="Овал 278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0" name="Овал 279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76" name="Овал 275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85" name="Группа 284"/>
            <p:cNvGrpSpPr/>
            <p:nvPr/>
          </p:nvGrpSpPr>
          <p:grpSpPr>
            <a:xfrm>
              <a:off x="214282" y="3471022"/>
              <a:ext cx="3134341" cy="327774"/>
              <a:chOff x="2500298" y="928670"/>
              <a:chExt cx="4500594" cy="470650"/>
            </a:xfrm>
          </p:grpSpPr>
          <p:pic>
            <p:nvPicPr>
              <p:cNvPr id="286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928670"/>
                <a:ext cx="4500594" cy="47065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grpSp>
            <p:nvGrpSpPr>
              <p:cNvPr id="287" name="Группа 172"/>
              <p:cNvGrpSpPr/>
              <p:nvPr/>
            </p:nvGrpSpPr>
            <p:grpSpPr>
              <a:xfrm>
                <a:off x="2857488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95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6" name="Овал 295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7" name="Овал 296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8" name="Овал 297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8" name="Овал 287"/>
              <p:cNvSpPr/>
              <p:nvPr/>
            </p:nvSpPr>
            <p:spPr>
              <a:xfrm>
                <a:off x="4352142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289" name="Группа 17"/>
              <p:cNvGrpSpPr/>
              <p:nvPr/>
            </p:nvGrpSpPr>
            <p:grpSpPr>
              <a:xfrm>
                <a:off x="5095404" y="1000108"/>
                <a:ext cx="1476860" cy="355869"/>
                <a:chOff x="2357422" y="1500174"/>
                <a:chExt cx="1476860" cy="355869"/>
              </a:xfrm>
            </p:grpSpPr>
            <p:sp>
              <p:nvSpPr>
                <p:cNvPr id="291" name="Овал 2"/>
                <p:cNvSpPr/>
                <p:nvPr/>
              </p:nvSpPr>
              <p:spPr>
                <a:xfrm>
                  <a:off x="235742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2" name="Овал 291"/>
                <p:cNvSpPr/>
                <p:nvPr/>
              </p:nvSpPr>
              <p:spPr>
                <a:xfrm>
                  <a:off x="2731085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3" name="Овал 292"/>
                <p:cNvSpPr/>
                <p:nvPr/>
              </p:nvSpPr>
              <p:spPr>
                <a:xfrm>
                  <a:off x="3104749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4" name="Овал 293"/>
                <p:cNvSpPr/>
                <p:nvPr/>
              </p:nvSpPr>
              <p:spPr>
                <a:xfrm>
                  <a:off x="3478412" y="1500174"/>
                  <a:ext cx="355870" cy="355869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accent5">
                        <a:lumMod val="20000"/>
                        <a:lumOff val="80000"/>
                      </a:schemeClr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90" name="Овал 289"/>
              <p:cNvSpPr/>
              <p:nvPr/>
            </p:nvSpPr>
            <p:spPr>
              <a:xfrm>
                <a:off x="4725805" y="1000108"/>
                <a:ext cx="355870" cy="355869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sp>
        <p:nvSpPr>
          <p:cNvPr id="304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8.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5" name="Нашивка 304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6" name="Нашивка 305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" name="Управляющая кнопка: домой 306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928662" y="2357430"/>
          <a:ext cx="6929486" cy="3552448"/>
        </p:xfrm>
        <a:graphic>
          <a:graphicData uri="http://schemas.openxmlformats.org/drawingml/2006/table">
            <a:tbl>
              <a:tblPr/>
              <a:tblGrid>
                <a:gridCol w="1872076"/>
                <a:gridCol w="2906714"/>
                <a:gridCol w="2150696"/>
              </a:tblGrid>
              <a:tr h="435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16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2.Прямоугольник.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0000"/>
                          </a:solidFill>
                          <a:latin typeface="Tahoma" pitchFamily="34" charset="0"/>
                        </a:rPr>
                        <a:t>Сделать рамку для счетов любого цвета.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pSp>
        <p:nvGrpSpPr>
          <p:cNvPr id="145" name="Группа 144"/>
          <p:cNvGrpSpPr/>
          <p:nvPr/>
        </p:nvGrpSpPr>
        <p:grpSpPr>
          <a:xfrm>
            <a:off x="3000364" y="3081345"/>
            <a:ext cx="2500329" cy="2633671"/>
            <a:chOff x="3357554" y="2285992"/>
            <a:chExt cx="2500329" cy="2633671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7554" y="2285992"/>
              <a:ext cx="2500329" cy="2633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Группа 2"/>
            <p:cNvGrpSpPr/>
            <p:nvPr/>
          </p:nvGrpSpPr>
          <p:grpSpPr>
            <a:xfrm>
              <a:off x="3652237" y="2595163"/>
              <a:ext cx="1919895" cy="1976845"/>
              <a:chOff x="214282" y="571480"/>
              <a:chExt cx="3134341" cy="3227316"/>
            </a:xfrm>
          </p:grpSpPr>
          <p:grpSp>
            <p:nvGrpSpPr>
              <p:cNvPr id="4" name="Группа 86"/>
              <p:cNvGrpSpPr/>
              <p:nvPr/>
            </p:nvGrpSpPr>
            <p:grpSpPr>
              <a:xfrm>
                <a:off x="214282" y="571480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131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132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40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1" name="Овал 140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2" name="Овал 141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3" name="Овал 142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33" name="Овал 132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134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36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7" name="Овал 93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8" name="Овал 137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9" name="Овал 138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35" name="Овал 91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5" name="Группа 100"/>
              <p:cNvGrpSpPr/>
              <p:nvPr/>
            </p:nvGrpSpPr>
            <p:grpSpPr>
              <a:xfrm>
                <a:off x="214282" y="886648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118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119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27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8" name="Овал 127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9" name="Овал 128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0" name="Овал 129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20" name="Овал 119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121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23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4" name="Овал 123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Овал 124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Овал 125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22" name="Овал 121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6" name="Группа 114"/>
              <p:cNvGrpSpPr/>
              <p:nvPr/>
            </p:nvGrpSpPr>
            <p:grpSpPr>
              <a:xfrm>
                <a:off x="214282" y="1214422"/>
                <a:ext cx="3134341" cy="327774"/>
                <a:chOff x="2500298" y="928672"/>
                <a:chExt cx="4500594" cy="470651"/>
              </a:xfrm>
            </p:grpSpPr>
            <p:pic>
              <p:nvPicPr>
                <p:cNvPr id="105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2"/>
                  <a:ext cx="4500594" cy="470651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106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14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5" name="Овал 114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6" name="Овал 115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7" name="Овал 116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07" name="Овал 106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108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10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Овал 110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Овал 111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3" name="Овал 112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09" name="Овал 108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7" name="Группа 128"/>
              <p:cNvGrpSpPr/>
              <p:nvPr/>
            </p:nvGrpSpPr>
            <p:grpSpPr>
              <a:xfrm>
                <a:off x="214282" y="1529590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92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93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01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2" name="Овал 101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3" name="Овал 102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4" name="Овал 103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94" name="Овал 93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95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97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8" name="Овал 97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9" name="Овал 98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0" name="Овал 99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96" name="Овал 95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8" name="Группа 156"/>
              <p:cNvGrpSpPr/>
              <p:nvPr/>
            </p:nvGrpSpPr>
            <p:grpSpPr>
              <a:xfrm>
                <a:off x="214282" y="1857364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79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80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88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9" name="Овал 88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0" name="Овал 89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1" name="Овал 90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81" name="Овал 80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82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84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5" name="Овал 84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6" name="Овал 85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7" name="Овал 86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83" name="Овал 82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9" name="Группа 170"/>
              <p:cNvGrpSpPr/>
              <p:nvPr/>
            </p:nvGrpSpPr>
            <p:grpSpPr>
              <a:xfrm>
                <a:off x="214282" y="2185138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66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67" name="Группа 172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75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6" name="Овал 75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7" name="Овал 76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8" name="Овал 77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68" name="Овал 67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69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71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2" name="Овал 71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3" name="Овал 72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4" name="Овал 73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70" name="Овал 69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0" name="Группа 242"/>
              <p:cNvGrpSpPr/>
              <p:nvPr/>
            </p:nvGrpSpPr>
            <p:grpSpPr>
              <a:xfrm>
                <a:off x="214282" y="2500306"/>
                <a:ext cx="3134341" cy="327774"/>
                <a:chOff x="2500298" y="928672"/>
                <a:chExt cx="4500594" cy="470651"/>
              </a:xfrm>
            </p:grpSpPr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2"/>
                  <a:ext cx="4500594" cy="470651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54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62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3" name="Овал 62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4" name="Овал 63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5" name="Овал 64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55" name="Овал 54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56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58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9" name="Овал 58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0" name="Овал 59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1" name="Овал 60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57" name="Овал 56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1" name="Группа 256"/>
              <p:cNvGrpSpPr/>
              <p:nvPr/>
            </p:nvGrpSpPr>
            <p:grpSpPr>
              <a:xfrm>
                <a:off x="214282" y="2815474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40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41" name="Группа 258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49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0" name="Овал 49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Овал 50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2" name="Овал 51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2" name="Овал 41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43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45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Овал 45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" name="Овал 46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Овал 47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4" name="Овал 43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2" name="Группа 270"/>
              <p:cNvGrpSpPr/>
              <p:nvPr/>
            </p:nvGrpSpPr>
            <p:grpSpPr>
              <a:xfrm>
                <a:off x="214282" y="3143248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27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28" name="Группа 17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36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" name="Овал 36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Овал 37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Овал 38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9" name="Овал 28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30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32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Овал 32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Овал 33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Овал 34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1" name="Овал 30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3" name="Группа 284"/>
              <p:cNvGrpSpPr/>
              <p:nvPr/>
            </p:nvGrpSpPr>
            <p:grpSpPr>
              <a:xfrm>
                <a:off x="214282" y="3471022"/>
                <a:ext cx="3134341" cy="327774"/>
                <a:chOff x="2500298" y="928670"/>
                <a:chExt cx="4500594" cy="470650"/>
              </a:xfrm>
            </p:grpSpPr>
            <p:pic>
              <p:nvPicPr>
                <p:cNvPr id="14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500298" y="928670"/>
                  <a:ext cx="4500594" cy="470650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grpSp>
              <p:nvGrpSpPr>
                <p:cNvPr id="15" name="Группа 172"/>
                <p:cNvGrpSpPr/>
                <p:nvPr/>
              </p:nvGrpSpPr>
              <p:grpSpPr>
                <a:xfrm>
                  <a:off x="2857488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23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Овал 23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" name="Овал 24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Овал 25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6" name="Овал 15"/>
                <p:cNvSpPr/>
                <p:nvPr/>
              </p:nvSpPr>
              <p:spPr>
                <a:xfrm>
                  <a:off x="4352142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grpSp>
              <p:nvGrpSpPr>
                <p:cNvPr id="17" name="Группа 17"/>
                <p:cNvGrpSpPr/>
                <p:nvPr/>
              </p:nvGrpSpPr>
              <p:grpSpPr>
                <a:xfrm>
                  <a:off x="5095404" y="1000108"/>
                  <a:ext cx="1476860" cy="355869"/>
                  <a:chOff x="2357422" y="1500174"/>
                  <a:chExt cx="1476860" cy="355869"/>
                </a:xfrm>
              </p:grpSpPr>
              <p:sp>
                <p:nvSpPr>
                  <p:cNvPr id="19" name="Овал 2"/>
                  <p:cNvSpPr/>
                  <p:nvPr/>
                </p:nvSpPr>
                <p:spPr>
                  <a:xfrm>
                    <a:off x="235742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Овал 19"/>
                  <p:cNvSpPr/>
                  <p:nvPr/>
                </p:nvSpPr>
                <p:spPr>
                  <a:xfrm>
                    <a:off x="2731085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" name="Овал 20"/>
                  <p:cNvSpPr/>
                  <p:nvPr/>
                </p:nvSpPr>
                <p:spPr>
                  <a:xfrm>
                    <a:off x="3104749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Овал 21"/>
                  <p:cNvSpPr/>
                  <p:nvPr/>
                </p:nvSpPr>
                <p:spPr>
                  <a:xfrm>
                    <a:off x="3478412" y="1500174"/>
                    <a:ext cx="355870" cy="355869"/>
                  </a:xfrm>
                  <a:prstGeom prst="ellipse">
                    <a:avLst/>
                  </a:prstGeom>
                  <a:gradFill flip="none" rotWithShape="1">
                    <a:gsLst>
                      <a:gs pos="62000">
                        <a:schemeClr val="accent5">
                          <a:lumMod val="20000"/>
                          <a:lumOff val="80000"/>
                        </a:schemeClr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8" name="Овал 17"/>
                <p:cNvSpPr/>
                <p:nvPr/>
              </p:nvSpPr>
              <p:spPr>
                <a:xfrm>
                  <a:off x="4725805" y="1000108"/>
                  <a:ext cx="355870" cy="355869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4214818"/>
            <a:ext cx="425154" cy="15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lum contrast="-10000"/>
          </a:blip>
          <a:srcRect/>
          <a:stretch>
            <a:fillRect/>
          </a:stretch>
        </p:blipFill>
        <p:spPr bwMode="auto">
          <a:xfrm>
            <a:off x="1195370" y="3214686"/>
            <a:ext cx="876300" cy="466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8" name="WordArt 25"/>
          <p:cNvSpPr>
            <a:spLocks noChangeArrowheads="1" noChangeShapeType="1" noTextEdit="1"/>
          </p:cNvSpPr>
          <p:nvPr/>
        </p:nvSpPr>
        <p:spPr bwMode="auto">
          <a:xfrm>
            <a:off x="1908175" y="428604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Счеты: шаг 9.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9" name="Нашивка 14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0" name="Нашивка 14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1" name="Управляющая кнопка: домой 150">
            <a:hlinkClick r:id="rId6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000100" y="1357298"/>
          <a:ext cx="6929486" cy="5026171"/>
        </p:xfrm>
        <a:graphic>
          <a:graphicData uri="http://schemas.openxmlformats.org/drawingml/2006/table">
            <a:tbl>
              <a:tblPr/>
              <a:tblGrid>
                <a:gridCol w="1872076"/>
                <a:gridCol w="2906714"/>
                <a:gridCol w="2150696"/>
              </a:tblGrid>
              <a:tr h="435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2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2.Прямоугольник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3.Заливка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4.Палитра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Цвет рамки и заливка прямоугольника произвольная.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7" y="2357443"/>
            <a:ext cx="24479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973" y="3214686"/>
            <a:ext cx="286945" cy="103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205032"/>
            <a:ext cx="838200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857760"/>
            <a:ext cx="383636" cy="36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5786454"/>
            <a:ext cx="981075" cy="47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457200" y="1428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Орнамент: шаг 1.</a:t>
            </a:r>
            <a:endParaRPr kumimoji="0" lang="ru-RU" sz="3600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071538" y="2143116"/>
          <a:ext cx="6929486" cy="3500461"/>
        </p:xfrm>
        <a:graphic>
          <a:graphicData uri="http://schemas.openxmlformats.org/drawingml/2006/table">
            <a:tbl>
              <a:tblPr/>
              <a:tblGrid>
                <a:gridCol w="1872076"/>
                <a:gridCol w="2906714"/>
                <a:gridCol w="2150696"/>
              </a:tblGrid>
              <a:tr h="435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5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1.Заливка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2.Прямая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Диагональ проводим из верхнего правого угла к нижнему левому.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5645" y="3143247"/>
            <a:ext cx="24479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3357554" y="3357561"/>
            <a:ext cx="2071702" cy="1428760"/>
          </a:xfrm>
          <a:prstGeom prst="line">
            <a:avLst/>
          </a:prstGeom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000503"/>
            <a:ext cx="5238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990849"/>
            <a:ext cx="838200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57200" y="1428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Орнамент: шаг 2.</a:t>
            </a:r>
            <a:endParaRPr kumimoji="0" lang="ru-RU" sz="3600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ашивка 10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785786" y="1928802"/>
          <a:ext cx="7715303" cy="4000528"/>
        </p:xfrm>
        <a:graphic>
          <a:graphicData uri="http://schemas.openxmlformats.org/drawingml/2006/table">
            <a:tbl>
              <a:tblPr/>
              <a:tblGrid>
                <a:gridCol w="2819053"/>
                <a:gridCol w="3041610"/>
                <a:gridCol w="1854640"/>
              </a:tblGrid>
              <a:tr h="497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2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1.Графические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инструменты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2.Палитра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Используя некоторые инструменты графического редактора, нарисуем произвольные рисунки в 2 треугольника.</a:t>
                      </a:r>
                    </a:p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Цвет в палитре тоже выберите произвольный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31" y="3215534"/>
            <a:ext cx="2314581" cy="178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130491"/>
            <a:ext cx="428628" cy="158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867" y="5214950"/>
            <a:ext cx="2524125" cy="438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457200" y="1428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Орнамент: шаг 3.</a:t>
            </a:r>
            <a:endParaRPr kumimoji="0" lang="ru-RU" sz="3600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214414" y="2143116"/>
          <a:ext cx="6786610" cy="3500461"/>
        </p:xfrm>
        <a:graphic>
          <a:graphicData uri="http://schemas.openxmlformats.org/drawingml/2006/table">
            <a:tbl>
              <a:tblPr/>
              <a:tblGrid>
                <a:gridCol w="1785950"/>
                <a:gridCol w="2714644"/>
                <a:gridCol w="2286016"/>
              </a:tblGrid>
              <a:tr h="435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5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2.Выделение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Копировать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Ctrl-C)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Рисунок: Отразить/ Повернуть. Слева направо.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004" y="3571876"/>
            <a:ext cx="2422128" cy="1071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100524"/>
            <a:ext cx="1796966" cy="125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42976" y="2571744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latin typeface="Tahoma" pitchFamily="34" charset="0"/>
              </a:rPr>
              <a:t>  1.Копирование.</a:t>
            </a:r>
            <a:endParaRPr lang="ru-RU" dirty="0"/>
          </a:p>
        </p:txBody>
      </p: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7598" y="3373670"/>
            <a:ext cx="796948" cy="483958"/>
          </a:xfrm>
          <a:prstGeom prst="rect">
            <a:avLst/>
          </a:prstGeom>
          <a:noFill/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457200" y="1428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Орнамент: шаг 4.</a:t>
            </a:r>
            <a:endParaRPr kumimoji="0" lang="ru-RU" sz="3600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000100" y="2428869"/>
          <a:ext cx="7143800" cy="3500461"/>
        </p:xfrm>
        <a:graphic>
          <a:graphicData uri="http://schemas.openxmlformats.org/drawingml/2006/table">
            <a:tbl>
              <a:tblPr/>
              <a:tblGrid>
                <a:gridCol w="1872076"/>
                <a:gridCol w="2906714"/>
                <a:gridCol w="2365010"/>
              </a:tblGrid>
              <a:tr h="435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5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2.Выделение.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Копировать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Ctrl-C)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Рисунок: Отразить/Повернуть. Сверху вниз.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005143" y="4043932"/>
            <a:ext cx="2638427" cy="742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000100" y="2928935"/>
            <a:ext cx="192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 smtClean="0">
                <a:latin typeface="Tahoma" pitchFamily="34" charset="0"/>
              </a:rPr>
              <a:t> 1.Копирование.</a:t>
            </a:r>
            <a:endParaRPr lang="ru-RU" dirty="0"/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714753"/>
            <a:ext cx="796948" cy="483958"/>
          </a:xfrm>
          <a:prstGeom prst="rect">
            <a:avLst/>
          </a:prstGeom>
          <a:noFill/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214819"/>
            <a:ext cx="2016125" cy="1376362"/>
          </a:xfrm>
          <a:prstGeom prst="rect">
            <a:avLst/>
          </a:prstGeom>
          <a:noFill/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457200" y="1428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Орнамент: шаг 5.</a:t>
            </a:r>
            <a:endParaRPr kumimoji="0" lang="ru-RU" sz="3600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2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" y="2000240"/>
          <a:ext cx="7929618" cy="375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357586"/>
                <a:gridCol w="242889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Перетаскиваем выделенный фрагмент, удерживая нажатой клавишу </a:t>
                      </a:r>
                      <a:r>
                        <a:rPr lang="en-US" baseline="0" dirty="0" smtClean="0"/>
                        <a:t> Ctrl</a:t>
                      </a:r>
                      <a:r>
                        <a:rPr lang="ru-RU" baseline="0" dirty="0" smtClean="0"/>
                        <a:t>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4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000372"/>
            <a:ext cx="51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3929063"/>
            <a:ext cx="3143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072462" y="59293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</a:t>
            </a:r>
            <a:r>
              <a:t>3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1785926"/>
          <a:ext cx="8643997" cy="375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3071834"/>
                <a:gridCol w="350046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Рисунок – Отразить/повернуть…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786058"/>
            <a:ext cx="51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3286124"/>
            <a:ext cx="29146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3714750"/>
            <a:ext cx="26860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072462" y="59293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4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2285992"/>
          <a:ext cx="8643997" cy="347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3071834"/>
                <a:gridCol w="350046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1.Выделение.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2.Заливка.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Совмещение двух фрагментов (прозрачный фрагмент), заливка замкнутой области.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500555"/>
            <a:ext cx="6429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3571867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06755"/>
            <a:ext cx="1152525" cy="700087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072462" y="59293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5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2143116"/>
          <a:ext cx="8643997" cy="375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3071834"/>
                <a:gridCol w="350046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Рисунок – Отразить/повернуть…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143241"/>
            <a:ext cx="51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3714741"/>
            <a:ext cx="29146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50" y="3357554"/>
            <a:ext cx="25431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rId6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Паркет: шаг 6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2143116"/>
          <a:ext cx="8643997" cy="375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3071834"/>
                <a:gridCol w="350046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Изображение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Подсказка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Размножение фрагмента по всей рабочей области: перетаскиваем выделенный фрагмент, удерживая нажатой клавишу </a:t>
                      </a:r>
                      <a:r>
                        <a:rPr lang="en-US" baseline="0" dirty="0" smtClean="0"/>
                        <a:t> Ctrl</a:t>
                      </a:r>
                      <a:r>
                        <a:rPr lang="ru-RU" baseline="0" dirty="0" smtClean="0"/>
                        <a:t>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143241"/>
            <a:ext cx="514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71876"/>
            <a:ext cx="2365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Соты: шаг 1.</a:t>
            </a:r>
          </a:p>
        </p:txBody>
      </p:sp>
      <p:graphicFrame>
        <p:nvGraphicFramePr>
          <p:cNvPr id="32794" name="Group 26"/>
          <p:cNvGraphicFramePr>
            <a:graphicFrameLocks noGrp="1"/>
          </p:cNvGraphicFramePr>
          <p:nvPr/>
        </p:nvGraphicFramePr>
        <p:xfrm>
          <a:off x="1212850" y="2478088"/>
          <a:ext cx="6672263" cy="2606675"/>
        </p:xfrm>
        <a:graphic>
          <a:graphicData uri="http://schemas.openxmlformats.org/drawingml/2006/table">
            <a:tbl>
              <a:tblPr/>
              <a:tblGrid>
                <a:gridCol w="2224088"/>
                <a:gridCol w="2224087"/>
                <a:gridCol w="2224088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Инструмент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Подсказка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E8C2E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Удерживаем нажатой клавишу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Shift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32793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275" y="3282950"/>
            <a:ext cx="533400" cy="1514475"/>
          </a:xfrm>
          <a:prstGeom prst="rect">
            <a:avLst/>
          </a:prstGeom>
          <a:noFill/>
        </p:spPr>
      </p:pic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344613" y="3213100"/>
            <a:ext cx="910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0" dirty="0" smtClean="0"/>
              <a:t>Линия.</a:t>
            </a:r>
            <a:endParaRPr lang="ru-RU" b="0" dirty="0"/>
          </a:p>
        </p:txBody>
      </p:sp>
      <p:pic>
        <p:nvPicPr>
          <p:cNvPr id="32796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013" y="3278188"/>
            <a:ext cx="1581150" cy="1590675"/>
          </a:xfrm>
          <a:prstGeom prst="rect">
            <a:avLst/>
          </a:prstGeom>
          <a:noFill/>
        </p:spPr>
      </p:pic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224862" y="6081730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>
            <a:hlinkClick r:id="" action="ppaction://hlinkshowjump?jump=previousslide"/>
          </p:cNvPr>
          <p:cNvSpPr/>
          <p:nvPr/>
        </p:nvSpPr>
        <p:spPr>
          <a:xfrm rot="10800000">
            <a:off x="357157" y="6072206"/>
            <a:ext cx="571504" cy="42862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  <a:effectLst>
            <a:glow rad="101600">
              <a:schemeClr val="bg2">
                <a:lumMod val="25000"/>
                <a:alpha val="6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001024" y="214290"/>
            <a:ext cx="714380" cy="571504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'Голубая волна'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'Голубая волна'</Template>
  <TotalTime>682</TotalTime>
  <Words>944</Words>
  <Application>Microsoft Office PowerPoint</Application>
  <PresentationFormat>Экран (4:3)</PresentationFormat>
  <Paragraphs>466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'Голубая волна'</vt:lpstr>
      <vt:lpstr>Презентация PowerPoint</vt:lpstr>
      <vt:lpstr>Упражнения</vt:lpstr>
      <vt:lpstr>Паркет: шаг 1</vt:lpstr>
      <vt:lpstr>Паркет: шаг 2</vt:lpstr>
      <vt:lpstr>Паркет: шаг 3</vt:lpstr>
      <vt:lpstr>Паркет: шаг 4</vt:lpstr>
      <vt:lpstr>Паркет: шаг 5</vt:lpstr>
      <vt:lpstr>Паркет: шаг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Кручко Г.В.</cp:lastModifiedBy>
  <cp:revision>63</cp:revision>
  <dcterms:created xsi:type="dcterms:W3CDTF">2009-02-24T11:58:04Z</dcterms:created>
  <dcterms:modified xsi:type="dcterms:W3CDTF">2015-03-13T09:00:17Z</dcterms:modified>
</cp:coreProperties>
</file>