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1" r:id="rId8"/>
    <p:sldId id="262" r:id="rId9"/>
    <p:sldId id="263" r:id="rId10"/>
    <p:sldId id="260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55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40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96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42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91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7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79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7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72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16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E63CF-8F1D-4240-A0D0-F5F7C793170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552FA-DC24-4247-9551-362503FC5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6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916832"/>
            <a:ext cx="7416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/>
              <a:t>АРИФМЕТИЧЕСКИЕ ОПЕРАЦИИ </a:t>
            </a:r>
          </a:p>
          <a:p>
            <a:pPr algn="ctr"/>
            <a:r>
              <a:rPr lang="ru-RU" sz="4400" dirty="0"/>
              <a:t>В ПОЗИЦИОННЫХ СИСТЕМАХ СЧИСЛЕНИЯ</a:t>
            </a:r>
          </a:p>
        </p:txBody>
      </p:sp>
    </p:spTree>
    <p:extLst>
      <p:ext uri="{BB962C8B-B14F-4D97-AF65-F5344CB8AC3E}">
        <p14:creationId xmlns:p14="http://schemas.microsoft.com/office/powerpoint/2010/main" val="28146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64446942-23BC-47F4-9FD6-6D69FB598DF0}"/>
              </a:ext>
            </a:extLst>
          </p:cNvPr>
          <p:cNvGrpSpPr/>
          <p:nvPr/>
        </p:nvGrpSpPr>
        <p:grpSpPr>
          <a:xfrm>
            <a:off x="479376" y="440427"/>
            <a:ext cx="2730118" cy="1938992"/>
            <a:chOff x="479376" y="440427"/>
            <a:chExt cx="2730118" cy="1938992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1F4258AA-8AC2-4272-AFAB-BC2D99C99843}"/>
                </a:ext>
              </a:extLst>
            </p:cNvPr>
            <p:cNvGrpSpPr/>
            <p:nvPr/>
          </p:nvGrpSpPr>
          <p:grpSpPr>
            <a:xfrm>
              <a:off x="683568" y="440427"/>
              <a:ext cx="2525926" cy="1938992"/>
              <a:chOff x="683568" y="440427"/>
              <a:chExt cx="2525926" cy="1938992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B65BEF55-1E64-4C60-A126-B07614BDBC3C}"/>
                  </a:ext>
                </a:extLst>
              </p:cNvPr>
              <p:cNvSpPr txBox="1"/>
              <p:nvPr/>
            </p:nvSpPr>
            <p:spPr>
              <a:xfrm>
                <a:off x="899592" y="440427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    1212</a:t>
                </a:r>
                <a:r>
                  <a:rPr lang="ru-RU" sz="4000" baseline="-25000" dirty="0"/>
                  <a:t>3</a:t>
                </a:r>
              </a:p>
              <a:p>
                <a:r>
                  <a:rPr lang="ru-RU" sz="4000" dirty="0"/>
                  <a:t>           2</a:t>
                </a:r>
                <a:r>
                  <a:rPr lang="ru-RU" sz="4000" baseline="-25000" dirty="0"/>
                  <a:t>3</a:t>
                </a:r>
              </a:p>
              <a:p>
                <a:r>
                  <a:rPr lang="ru-RU" sz="4000" dirty="0"/>
                  <a:t>  10201</a:t>
                </a:r>
                <a:r>
                  <a:rPr lang="ru-RU" sz="4000" baseline="-25000" dirty="0"/>
                  <a:t>3</a:t>
                </a: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="" xmlns:a16="http://schemas.microsoft.com/office/drawing/2014/main" id="{EAADF3C2-8041-4DAC-9F35-1556DFCCDED1}"/>
                  </a:ext>
                </a:extLst>
              </p:cNvPr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B2C1E010-AD85-4865-A2C2-F87648BADFDA}"/>
                </a:ext>
              </a:extLst>
            </p:cNvPr>
            <p:cNvSpPr txBox="1"/>
            <p:nvPr/>
          </p:nvSpPr>
          <p:spPr>
            <a:xfrm>
              <a:off x="479376" y="825148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*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F015F8A-E3F7-4276-A774-768CDA7DAF5E}"/>
              </a:ext>
            </a:extLst>
          </p:cNvPr>
          <p:cNvSpPr txBox="1"/>
          <p:nvPr/>
        </p:nvSpPr>
        <p:spPr>
          <a:xfrm>
            <a:off x="797834" y="2431868"/>
            <a:ext cx="77650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2 * 2 = 11 (по таблице) или 4 – 3 = 1 (пишем в разряде и 1 переносим в левый разряд)</a:t>
            </a:r>
          </a:p>
          <a:p>
            <a:endParaRPr lang="ru-RU" sz="2000" dirty="0"/>
          </a:p>
          <a:p>
            <a:r>
              <a:rPr lang="ru-RU" sz="2000" dirty="0"/>
              <a:t>Разряд 2: 1 * 2 + 1 (из правого разряда) = 3 (равно основанию) – пишем в этом разряде 0 и переносим 1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3: 2 * 2 = 11 (по таблице) плюс 1 из левого разряда или 4 + 1 - 3 = 2 – пишем в этом разряде и 1 переносим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4: 2 * 1 + 1 = 3 (равно основанию) – пишем 0 в этом разряде и 1 переносим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5: пишем 1 из правого разряда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CE1E194-0546-430E-B9B7-8B2115AF684D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Умножение – троичная СС</a:t>
            </a:r>
          </a:p>
        </p:txBody>
      </p:sp>
    </p:spTree>
    <p:extLst>
      <p:ext uri="{BB962C8B-B14F-4D97-AF65-F5344CB8AC3E}">
        <p14:creationId xmlns:p14="http://schemas.microsoft.com/office/powerpoint/2010/main" val="42795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EF108DC-F80D-42E6-A178-75303744C2A4}"/>
              </a:ext>
            </a:extLst>
          </p:cNvPr>
          <p:cNvGrpSpPr/>
          <p:nvPr/>
        </p:nvGrpSpPr>
        <p:grpSpPr>
          <a:xfrm>
            <a:off x="683568" y="404664"/>
            <a:ext cx="2357772" cy="1938992"/>
            <a:chOff x="683568" y="404664"/>
            <a:chExt cx="2357772" cy="1938992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05ECDF15-AA5C-4B6A-AFCD-4D1EB2B45D94}"/>
                </a:ext>
              </a:extLst>
            </p:cNvPr>
            <p:cNvGrpSpPr/>
            <p:nvPr/>
          </p:nvGrpSpPr>
          <p:grpSpPr>
            <a:xfrm>
              <a:off x="683568" y="404664"/>
              <a:ext cx="2357772" cy="1938992"/>
              <a:chOff x="683568" y="404664"/>
              <a:chExt cx="2357772" cy="1938992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458464E3-D181-4A21-A6E8-C1458147B118}"/>
                  </a:ext>
                </a:extLst>
              </p:cNvPr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    1032</a:t>
                </a:r>
                <a:r>
                  <a:rPr lang="ru-RU" sz="4000" baseline="-25000" dirty="0"/>
                  <a:t>8</a:t>
                </a:r>
              </a:p>
              <a:p>
                <a:r>
                  <a:rPr lang="ru-RU" sz="4000" dirty="0"/>
                  <a:t>           7</a:t>
                </a:r>
                <a:r>
                  <a:rPr lang="ru-RU" sz="4000" baseline="-25000" dirty="0"/>
                  <a:t>8</a:t>
                </a:r>
              </a:p>
              <a:p>
                <a:r>
                  <a:rPr lang="ru-RU" sz="4000" dirty="0"/>
                  <a:t>    7266</a:t>
                </a:r>
                <a:r>
                  <a:rPr lang="ru-RU" sz="4000" baseline="-25000" dirty="0"/>
                  <a:t>8</a:t>
                </a: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="" xmlns:a16="http://schemas.microsoft.com/office/drawing/2014/main" id="{A70FDBFD-60EA-4584-BF28-15A8AD653063}"/>
                  </a:ext>
                </a:extLst>
              </p:cNvPr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ADB6E719-3097-407E-B313-42821A8C6D78}"/>
                </a:ext>
              </a:extLst>
            </p:cNvPr>
            <p:cNvSpPr txBox="1"/>
            <p:nvPr/>
          </p:nvSpPr>
          <p:spPr>
            <a:xfrm>
              <a:off x="767408" y="8991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*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A5C9F6-795C-4D49-9E49-BAB11D1EE736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Умножение – 8-ричная СС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E5069B1-AFB8-48ED-8BBD-2557A59214E9}"/>
              </a:ext>
            </a:extLst>
          </p:cNvPr>
          <p:cNvSpPr txBox="1"/>
          <p:nvPr/>
        </p:nvSpPr>
        <p:spPr>
          <a:xfrm>
            <a:off x="767408" y="2852936"/>
            <a:ext cx="77650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2 * 7 = 16 (по таблице) или 14 – 8 = 6 – пишем 6 в этом разряде и 1 переносим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2: 3 * 7 = 25 (по таблице) + 1 из правого разряда – пишем 6 и 2 переносим </a:t>
            </a:r>
          </a:p>
          <a:p>
            <a:endParaRPr lang="ru-RU" sz="2000" dirty="0"/>
          </a:p>
          <a:p>
            <a:r>
              <a:rPr lang="ru-RU" sz="2000" dirty="0"/>
              <a:t>Разряд 3: 0 * 7 + 2 = 2 –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4: 1 * 7 = 7 – пишем в этом разряде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207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EF108DC-F80D-42E6-A178-75303744C2A4}"/>
              </a:ext>
            </a:extLst>
          </p:cNvPr>
          <p:cNvGrpSpPr/>
          <p:nvPr/>
        </p:nvGrpSpPr>
        <p:grpSpPr>
          <a:xfrm>
            <a:off x="683568" y="404664"/>
            <a:ext cx="2357772" cy="1938992"/>
            <a:chOff x="683568" y="404664"/>
            <a:chExt cx="2357772" cy="1938992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05ECDF15-AA5C-4B6A-AFCD-4D1EB2B45D94}"/>
                </a:ext>
              </a:extLst>
            </p:cNvPr>
            <p:cNvGrpSpPr/>
            <p:nvPr/>
          </p:nvGrpSpPr>
          <p:grpSpPr>
            <a:xfrm>
              <a:off x="683568" y="404664"/>
              <a:ext cx="2357772" cy="1938992"/>
              <a:chOff x="683568" y="404664"/>
              <a:chExt cx="2357772" cy="1938992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458464E3-D181-4A21-A6E8-C1458147B118}"/>
                  </a:ext>
                </a:extLst>
              </p:cNvPr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    1234</a:t>
                </a:r>
                <a:r>
                  <a:rPr lang="ru-RU" sz="4000" baseline="-25000" dirty="0"/>
                  <a:t>16</a:t>
                </a:r>
              </a:p>
              <a:p>
                <a:r>
                  <a:rPr lang="ru-RU" sz="4000" dirty="0"/>
                  <a:t>           </a:t>
                </a:r>
                <a:r>
                  <a:rPr lang="en-US" sz="4000" dirty="0"/>
                  <a:t>A</a:t>
                </a:r>
                <a:r>
                  <a:rPr lang="ru-RU" sz="4000" baseline="-25000" dirty="0"/>
                  <a:t>16</a:t>
                </a:r>
              </a:p>
              <a:p>
                <a:r>
                  <a:rPr lang="ru-RU" sz="4000" dirty="0"/>
                  <a:t>    </a:t>
                </a:r>
                <a:r>
                  <a:rPr lang="en-US" sz="4000" dirty="0"/>
                  <a:t>B</a:t>
                </a:r>
                <a:r>
                  <a:rPr lang="ru-RU" sz="4000" dirty="0"/>
                  <a:t>6</a:t>
                </a:r>
                <a:r>
                  <a:rPr lang="en-US" sz="4000" dirty="0" smtClean="0"/>
                  <a:t>08</a:t>
                </a:r>
                <a:r>
                  <a:rPr lang="ru-RU" sz="4000" baseline="-25000" smtClean="0"/>
                  <a:t>16</a:t>
                </a:r>
                <a:endParaRPr lang="ru-RU" sz="4000" baseline="-25000" dirty="0"/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="" xmlns:a16="http://schemas.microsoft.com/office/drawing/2014/main" id="{A70FDBFD-60EA-4584-BF28-15A8AD653063}"/>
                  </a:ext>
                </a:extLst>
              </p:cNvPr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ADB6E719-3097-407E-B313-42821A8C6D78}"/>
                </a:ext>
              </a:extLst>
            </p:cNvPr>
            <p:cNvSpPr txBox="1"/>
            <p:nvPr/>
          </p:nvSpPr>
          <p:spPr>
            <a:xfrm>
              <a:off x="767408" y="8991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*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A5C9F6-795C-4D49-9E49-BAB11D1EE736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Умножение – 16-ричная СС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E5069B1-AFB8-48ED-8BBD-2557A59214E9}"/>
              </a:ext>
            </a:extLst>
          </p:cNvPr>
          <p:cNvSpPr txBox="1"/>
          <p:nvPr/>
        </p:nvSpPr>
        <p:spPr>
          <a:xfrm>
            <a:off x="767408" y="2852936"/>
            <a:ext cx="776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</a:t>
            </a:r>
            <a:r>
              <a:rPr lang="en-US" sz="2000" dirty="0"/>
              <a:t> 4 * A = 28 </a:t>
            </a:r>
            <a:r>
              <a:rPr lang="ru-RU" sz="2000" dirty="0"/>
              <a:t> (по таблице) – пишем 8, переносим 2</a:t>
            </a:r>
          </a:p>
          <a:p>
            <a:endParaRPr lang="ru-RU" sz="2000" dirty="0"/>
          </a:p>
          <a:p>
            <a:r>
              <a:rPr lang="ru-RU" sz="2000" dirty="0"/>
              <a:t>Разряд 2: 3 * </a:t>
            </a:r>
            <a:r>
              <a:rPr lang="en-US" sz="2000" dirty="0"/>
              <a:t>A = 1E </a:t>
            </a:r>
            <a:r>
              <a:rPr lang="ru-RU" sz="2000" dirty="0"/>
              <a:t>(по таблице). </a:t>
            </a:r>
            <a:r>
              <a:rPr lang="en-US" sz="2000" dirty="0"/>
              <a:t>E – </a:t>
            </a:r>
            <a:r>
              <a:rPr lang="ru-RU" sz="2000" dirty="0"/>
              <a:t>это 14, 14 + 2 = 16 (равно основанию) – пишем 0 и переносим 1 + 1 = 2</a:t>
            </a:r>
          </a:p>
          <a:p>
            <a:endParaRPr lang="ru-RU" sz="2000" dirty="0"/>
          </a:p>
          <a:p>
            <a:r>
              <a:rPr lang="ru-RU" sz="2000" dirty="0"/>
              <a:t>Разряд 3: 2 * </a:t>
            </a:r>
            <a:r>
              <a:rPr lang="en-US" sz="2000" dirty="0"/>
              <a:t>A = 14</a:t>
            </a:r>
            <a:r>
              <a:rPr lang="ru-RU" sz="2000" dirty="0"/>
              <a:t>, 14 + 2 = 16 – пишем 6 и переносим 1</a:t>
            </a:r>
          </a:p>
          <a:p>
            <a:endParaRPr lang="ru-RU" sz="2000" dirty="0"/>
          </a:p>
          <a:p>
            <a:r>
              <a:rPr lang="ru-RU" sz="2000" dirty="0"/>
              <a:t>Разряд 4: 1 * </a:t>
            </a:r>
            <a:r>
              <a:rPr lang="en-US" sz="2000" dirty="0"/>
              <a:t>A</a:t>
            </a:r>
            <a:r>
              <a:rPr lang="ru-RU" sz="2000" dirty="0"/>
              <a:t> = </a:t>
            </a:r>
            <a:r>
              <a:rPr lang="en-US" sz="2000" dirty="0"/>
              <a:t>A </a:t>
            </a:r>
            <a:r>
              <a:rPr lang="ru-RU" sz="2000" dirty="0"/>
              <a:t>(то есть 10), 10 + 1 = 11 (</a:t>
            </a:r>
            <a:r>
              <a:rPr lang="en-US" sz="2000" dirty="0"/>
              <a:t>B)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4C09279-A4B0-48BE-BCEE-C96BB2F7ECD4}"/>
              </a:ext>
            </a:extLst>
          </p:cNvPr>
          <p:cNvSpPr txBox="1"/>
          <p:nvPr/>
        </p:nvSpPr>
        <p:spPr>
          <a:xfrm>
            <a:off x="683568" y="566124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Если не использовать  таблицу,  то можно просто переводить результат умножения в 10-ричной системе в 16-ричную:</a:t>
            </a:r>
          </a:p>
          <a:p>
            <a:pPr algn="ctr"/>
            <a:r>
              <a:rPr lang="ru-RU" dirty="0"/>
              <a:t>40</a:t>
            </a:r>
            <a:r>
              <a:rPr lang="ru-RU" baseline="-25000" dirty="0"/>
              <a:t>10</a:t>
            </a:r>
            <a:r>
              <a:rPr lang="ru-RU" dirty="0"/>
              <a:t> = 28</a:t>
            </a:r>
            <a:r>
              <a:rPr lang="en-US" baseline="-25000" dirty="0"/>
              <a:t>16</a:t>
            </a:r>
            <a:r>
              <a:rPr lang="ru-RU" dirty="0"/>
              <a:t>: 30</a:t>
            </a:r>
            <a:r>
              <a:rPr lang="ru-RU" baseline="-25000" dirty="0"/>
              <a:t>10 </a:t>
            </a:r>
            <a:r>
              <a:rPr lang="ru-RU" dirty="0"/>
              <a:t>= 1</a:t>
            </a:r>
            <a:r>
              <a:rPr lang="en-US" dirty="0"/>
              <a:t>E</a:t>
            </a:r>
            <a:r>
              <a:rPr lang="en-US" baseline="-25000" dirty="0"/>
              <a:t>16</a:t>
            </a:r>
            <a:r>
              <a:rPr lang="en-US" dirty="0"/>
              <a:t>; 20</a:t>
            </a:r>
            <a:r>
              <a:rPr lang="en-US" baseline="-25000" dirty="0"/>
              <a:t>10</a:t>
            </a:r>
            <a:r>
              <a:rPr lang="en-US" dirty="0"/>
              <a:t> = 14</a:t>
            </a:r>
            <a:r>
              <a:rPr lang="en-US" baseline="-25000" dirty="0"/>
              <a:t>16</a:t>
            </a:r>
            <a:endParaRPr lang="ru-RU" baseline="-250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B5D658-5DE9-4577-BBB9-A984096508C3}"/>
              </a:ext>
            </a:extLst>
          </p:cNvPr>
          <p:cNvSpPr txBox="1"/>
          <p:nvPr/>
        </p:nvSpPr>
        <p:spPr>
          <a:xfrm>
            <a:off x="1187624" y="585520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делении  используются правила умножения и вычитания</a:t>
            </a:r>
          </a:p>
        </p:txBody>
      </p:sp>
    </p:spTree>
    <p:extLst>
      <p:ext uri="{BB962C8B-B14F-4D97-AF65-F5344CB8AC3E}">
        <p14:creationId xmlns:p14="http://schemas.microsoft.com/office/powerpoint/2010/main" val="125621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102951"/>
            <a:ext cx="82809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1 + 2 = 3 (равно основанию). 3 - 3 = 0 – пишем в этом разряде, 1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2: 0 + 2 + 1 (из правого разряда) = 3, 3 – 3 = 0 – пишем в этом разряде, 1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3: 1 + 2  + 1 (из правого разряда) = 4; 4 – 3 = 1 (пишем в этом разряде, 1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4: 1 + 1 (из правого разряда) = 2</a:t>
            </a:r>
          </a:p>
          <a:p>
            <a:endParaRPr lang="ru-RU" sz="2000" dirty="0"/>
          </a:p>
          <a:p>
            <a:r>
              <a:rPr lang="ru-RU" sz="2000" dirty="0"/>
              <a:t>Разряд 5: пишем 2</a:t>
            </a:r>
          </a:p>
          <a:p>
            <a:endParaRPr lang="ru-RU" sz="2000" dirty="0"/>
          </a:p>
          <a:p>
            <a:r>
              <a:rPr lang="ru-RU" sz="2000" dirty="0"/>
              <a:t>Разряд 6: пишем 1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503FE11-F9D6-4FF9-B214-C388CC47C460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Сложение – троичная СС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EAD9A29B-DEF9-44BF-9D36-6BC65A162A43}"/>
              </a:ext>
            </a:extLst>
          </p:cNvPr>
          <p:cNvGrpSpPr/>
          <p:nvPr/>
        </p:nvGrpSpPr>
        <p:grpSpPr>
          <a:xfrm>
            <a:off x="683568" y="163959"/>
            <a:ext cx="2561964" cy="1938992"/>
            <a:chOff x="479376" y="404664"/>
            <a:chExt cx="2561964" cy="1938992"/>
          </a:xfrm>
        </p:grpSpPr>
        <p:grpSp>
          <p:nvGrpSpPr>
            <p:cNvPr id="7" name="Группа 6">
              <a:extLst>
                <a:ext uri="{FF2B5EF4-FFF2-40B4-BE49-F238E27FC236}">
                  <a16:creationId xmlns="" xmlns:a16="http://schemas.microsoft.com/office/drawing/2014/main" id="{1AD65A7E-4275-46F6-9231-7B94D69FD41E}"/>
                </a:ext>
              </a:extLst>
            </p:cNvPr>
            <p:cNvGrpSpPr/>
            <p:nvPr/>
          </p:nvGrpSpPr>
          <p:grpSpPr>
            <a:xfrm>
              <a:off x="683568" y="404664"/>
              <a:ext cx="2357772" cy="1938992"/>
              <a:chOff x="683568" y="404664"/>
              <a:chExt cx="2357772" cy="1938992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121101</a:t>
                </a:r>
                <a:r>
                  <a:rPr lang="ru-RU" sz="4000" baseline="-25000" dirty="0"/>
                  <a:t>3</a:t>
                </a:r>
              </a:p>
              <a:p>
                <a:r>
                  <a:rPr lang="ru-RU" sz="4000" dirty="0"/>
                  <a:t>       222</a:t>
                </a:r>
                <a:r>
                  <a:rPr lang="ru-RU" sz="4000" baseline="-25000" dirty="0"/>
                  <a:t>3</a:t>
                </a:r>
              </a:p>
              <a:p>
                <a:r>
                  <a:rPr lang="ru-RU" sz="4000" dirty="0"/>
                  <a:t>122100</a:t>
                </a:r>
                <a:r>
                  <a:rPr lang="ru-RU" sz="4000" baseline="-25000" dirty="0"/>
                  <a:t>3</a:t>
                </a:r>
              </a:p>
            </p:txBody>
          </p:sp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6C3D58BB-60D1-401B-97C5-F305BE5DE22C}"/>
                </a:ext>
              </a:extLst>
            </p:cNvPr>
            <p:cNvSpPr txBox="1"/>
            <p:nvPr/>
          </p:nvSpPr>
          <p:spPr>
            <a:xfrm>
              <a:off x="479376" y="825148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432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9850" y="2102951"/>
            <a:ext cx="776503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</a:t>
            </a:r>
            <a:r>
              <a:rPr lang="en-US" sz="2000" dirty="0"/>
              <a:t>6</a:t>
            </a:r>
            <a:r>
              <a:rPr lang="ru-RU" sz="2000" dirty="0"/>
              <a:t> </a:t>
            </a:r>
            <a:r>
              <a:rPr lang="en-US" sz="2000" dirty="0"/>
              <a:t>+ </a:t>
            </a:r>
            <a:r>
              <a:rPr lang="ru-RU" sz="2000" dirty="0"/>
              <a:t>4</a:t>
            </a:r>
            <a:r>
              <a:rPr lang="en-US" sz="2000" dirty="0"/>
              <a:t> = </a:t>
            </a:r>
            <a:r>
              <a:rPr lang="ru-RU" sz="2000" dirty="0"/>
              <a:t>10</a:t>
            </a:r>
            <a:r>
              <a:rPr lang="en-US" sz="2000" dirty="0"/>
              <a:t> </a:t>
            </a:r>
            <a:r>
              <a:rPr lang="ru-RU" sz="2000" dirty="0"/>
              <a:t>(больше основания). 10 - 8 = 2 – пишем в этом разряде, 1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2: 5 + 3 + 1 (из правого разряда) = 9. 9 – 8 = 1 – пишем в этом разряде, 1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3: 4 + 2 + 1 (из правого разряда) = 7 (меньше основания) -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4:  3 + 1 = 4 (меньше основания) –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5: пишем 2</a:t>
            </a:r>
          </a:p>
          <a:p>
            <a:endParaRPr lang="ru-RU" sz="2000" dirty="0"/>
          </a:p>
          <a:p>
            <a:r>
              <a:rPr lang="ru-RU" sz="2000" dirty="0"/>
              <a:t>Разряд 6: пишем 1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90381F-C87B-41FB-B245-8E534D133A83}"/>
              </a:ext>
            </a:extLst>
          </p:cNvPr>
          <p:cNvSpPr txBox="1"/>
          <p:nvPr/>
        </p:nvSpPr>
        <p:spPr>
          <a:xfrm>
            <a:off x="3347864" y="548680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Сложение – 8-ричная СС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276444D0-CC13-4870-9204-CB38F8089E47}"/>
              </a:ext>
            </a:extLst>
          </p:cNvPr>
          <p:cNvGrpSpPr/>
          <p:nvPr/>
        </p:nvGrpSpPr>
        <p:grpSpPr>
          <a:xfrm>
            <a:off x="539552" y="163959"/>
            <a:ext cx="2561964" cy="1938992"/>
            <a:chOff x="479376" y="404664"/>
            <a:chExt cx="2561964" cy="1938992"/>
          </a:xfrm>
        </p:grpSpPr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A6E67662-7B4D-44B7-A380-E339D7562DE8}"/>
                </a:ext>
              </a:extLst>
            </p:cNvPr>
            <p:cNvGrpSpPr/>
            <p:nvPr/>
          </p:nvGrpSpPr>
          <p:grpSpPr>
            <a:xfrm>
              <a:off x="683568" y="404664"/>
              <a:ext cx="2357772" cy="1938992"/>
              <a:chOff x="683568" y="404664"/>
              <a:chExt cx="2357772" cy="1938992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123456</a:t>
                </a:r>
                <a:r>
                  <a:rPr lang="ru-RU" sz="4000" baseline="-25000" dirty="0"/>
                  <a:t>8</a:t>
                </a:r>
              </a:p>
              <a:p>
                <a:r>
                  <a:rPr lang="ru-RU" sz="4000" dirty="0"/>
                  <a:t>     1234</a:t>
                </a:r>
                <a:r>
                  <a:rPr lang="ru-RU" sz="4000" baseline="-25000" dirty="0"/>
                  <a:t>8</a:t>
                </a:r>
              </a:p>
              <a:p>
                <a:r>
                  <a:rPr lang="ru-RU" sz="4000" dirty="0"/>
                  <a:t>124712</a:t>
                </a:r>
                <a:r>
                  <a:rPr lang="ru-RU" sz="4000" baseline="-25000" dirty="0"/>
                  <a:t>8</a:t>
                </a:r>
              </a:p>
            </p:txBody>
          </p:sp>
          <p:cxnSp>
            <p:nvCxnSpPr>
              <p:cNvPr id="3" name="Прямая соединительная линия 2"/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7E8CD90E-3D12-4322-8BE4-AA10C5EE0097}"/>
                </a:ext>
              </a:extLst>
            </p:cNvPr>
            <p:cNvSpPr txBox="1"/>
            <p:nvPr/>
          </p:nvSpPr>
          <p:spPr>
            <a:xfrm>
              <a:off x="479376" y="86308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31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2682" y="2549128"/>
            <a:ext cx="75490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1 + 14 = 15 </a:t>
            </a:r>
            <a:r>
              <a:rPr lang="ru-RU" sz="2000" dirty="0" smtClean="0"/>
              <a:t>(</a:t>
            </a:r>
            <a:r>
              <a:rPr lang="ru-RU" sz="2000" smtClean="0"/>
              <a:t>меньше основания) </a:t>
            </a:r>
            <a:r>
              <a:rPr lang="ru-RU" sz="2000" dirty="0"/>
              <a:t>–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2: 11 + 15 = 26 (больше основания) 26 – 16 = 10 – пишем разряде, 1 -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3:  1 + 10 + 1 (из правого разряда) = 12 (меньше основания) -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4: 2 + 12 = 14 (меньше основания) – пишем вы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5: пишем 13 в этом разряде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690DCCA-8B55-4074-9D2F-BF0F147206E5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Сложение – 16-ричная СС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27BE959D-5896-4E06-8F98-029DF91D4B39}"/>
              </a:ext>
            </a:extLst>
          </p:cNvPr>
          <p:cNvGrpSpPr/>
          <p:nvPr/>
        </p:nvGrpSpPr>
        <p:grpSpPr>
          <a:xfrm>
            <a:off x="731438" y="404664"/>
            <a:ext cx="2309902" cy="1938992"/>
            <a:chOff x="731438" y="404664"/>
            <a:chExt cx="2309902" cy="1938992"/>
          </a:xfrm>
        </p:grpSpPr>
        <p:grpSp>
          <p:nvGrpSpPr>
            <p:cNvPr id="7" name="Группа 6">
              <a:extLst>
                <a:ext uri="{FF2B5EF4-FFF2-40B4-BE49-F238E27FC236}">
                  <a16:creationId xmlns="" xmlns:a16="http://schemas.microsoft.com/office/drawing/2014/main" id="{4C9A3280-704D-4B25-A9D9-E1501893B3F0}"/>
                </a:ext>
              </a:extLst>
            </p:cNvPr>
            <p:cNvGrpSpPr/>
            <p:nvPr/>
          </p:nvGrpSpPr>
          <p:grpSpPr>
            <a:xfrm>
              <a:off x="731438" y="404664"/>
              <a:ext cx="2309902" cy="1938992"/>
              <a:chOff x="731438" y="404664"/>
              <a:chExt cx="2309902" cy="1938992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  D21B1</a:t>
                </a:r>
                <a:r>
                  <a:rPr lang="ru-RU" sz="4000" baseline="-25000" dirty="0"/>
                  <a:t>16</a:t>
                </a:r>
              </a:p>
              <a:p>
                <a:r>
                  <a:rPr lang="ru-RU" sz="4000" dirty="0"/>
                  <a:t>     </a:t>
                </a:r>
                <a:r>
                  <a:rPr lang="en-US" sz="4000" dirty="0"/>
                  <a:t>CAFE</a:t>
                </a:r>
                <a:r>
                  <a:rPr lang="ru-RU" sz="4000" baseline="-25000" dirty="0"/>
                  <a:t>16</a:t>
                </a:r>
              </a:p>
              <a:p>
                <a:r>
                  <a:rPr lang="en-US" sz="4000" dirty="0"/>
                  <a:t>  DECAF</a:t>
                </a:r>
                <a:r>
                  <a:rPr lang="ru-RU" sz="4000" baseline="-25000" dirty="0"/>
                  <a:t>16</a:t>
                </a:r>
              </a:p>
            </p:txBody>
          </p:sp>
          <p:cxnSp>
            <p:nvCxnSpPr>
              <p:cNvPr id="3" name="Прямая соединительная линия 2"/>
              <p:cNvCxnSpPr/>
              <p:nvPr/>
            </p:nvCxnSpPr>
            <p:spPr>
              <a:xfrm>
                <a:off x="899592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01A2CB46-C301-4D8D-A9F5-67DBF10E2508}"/>
                </a:ext>
              </a:extLst>
            </p:cNvPr>
            <p:cNvSpPr txBox="1"/>
            <p:nvPr/>
          </p:nvSpPr>
          <p:spPr>
            <a:xfrm>
              <a:off x="731438" y="86308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1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9104" y="2494175"/>
            <a:ext cx="743731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1 + 14 = 15 (меньше основания) –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2: 11 + 15 = 26 (больше основания) 26 – 16 = 10 – пишем разряде, 1 - перенос в левый разряд</a:t>
            </a:r>
          </a:p>
          <a:p>
            <a:endParaRPr lang="ru-RU" sz="2000" dirty="0"/>
          </a:p>
          <a:p>
            <a:r>
              <a:rPr lang="ru-RU" sz="2000" dirty="0"/>
              <a:t>Разряд 3:  1 + 10 = 11 + 1 (из правого разряда) = 12 (меньше основания) -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4: 2 + 12 = 14 (меньше основания) – пишем вы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5: </a:t>
            </a:r>
            <a:r>
              <a:rPr lang="en-US" sz="2000" dirty="0"/>
              <a:t>D </a:t>
            </a:r>
            <a:r>
              <a:rPr lang="ru-RU" sz="2000" dirty="0"/>
              <a:t>– 13 (меньше основания) пишем в этом разряде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690DCCA-8B55-4074-9D2F-BF0F147206E5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Сложение – 16-ричная СС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27BE959D-5896-4E06-8F98-029DF91D4B39}"/>
              </a:ext>
            </a:extLst>
          </p:cNvPr>
          <p:cNvGrpSpPr/>
          <p:nvPr/>
        </p:nvGrpSpPr>
        <p:grpSpPr>
          <a:xfrm>
            <a:off x="731438" y="404664"/>
            <a:ext cx="2309902" cy="1938992"/>
            <a:chOff x="731438" y="404664"/>
            <a:chExt cx="2309902" cy="1938992"/>
          </a:xfrm>
        </p:grpSpPr>
        <p:grpSp>
          <p:nvGrpSpPr>
            <p:cNvPr id="7" name="Группа 6">
              <a:extLst>
                <a:ext uri="{FF2B5EF4-FFF2-40B4-BE49-F238E27FC236}">
                  <a16:creationId xmlns="" xmlns:a16="http://schemas.microsoft.com/office/drawing/2014/main" id="{4C9A3280-704D-4B25-A9D9-E1501893B3F0}"/>
                </a:ext>
              </a:extLst>
            </p:cNvPr>
            <p:cNvGrpSpPr/>
            <p:nvPr/>
          </p:nvGrpSpPr>
          <p:grpSpPr>
            <a:xfrm>
              <a:off x="731438" y="404664"/>
              <a:ext cx="2309902" cy="1938992"/>
              <a:chOff x="731438" y="404664"/>
              <a:chExt cx="2309902" cy="1938992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  D21B1</a:t>
                </a:r>
                <a:r>
                  <a:rPr lang="ru-RU" sz="4000" baseline="-25000" dirty="0"/>
                  <a:t>16</a:t>
                </a:r>
              </a:p>
              <a:p>
                <a:r>
                  <a:rPr lang="ru-RU" sz="4000" dirty="0"/>
                  <a:t>     </a:t>
                </a:r>
                <a:r>
                  <a:rPr lang="en-US" sz="4000" dirty="0"/>
                  <a:t>CAFE</a:t>
                </a:r>
                <a:r>
                  <a:rPr lang="ru-RU" sz="4000" baseline="-25000" dirty="0"/>
                  <a:t>16</a:t>
                </a:r>
              </a:p>
              <a:p>
                <a:r>
                  <a:rPr lang="en-US" sz="4000" dirty="0"/>
                  <a:t>  DECAF</a:t>
                </a:r>
                <a:r>
                  <a:rPr lang="ru-RU" sz="4000" baseline="-25000" dirty="0"/>
                  <a:t>16</a:t>
                </a:r>
              </a:p>
            </p:txBody>
          </p:sp>
          <p:cxnSp>
            <p:nvCxnSpPr>
              <p:cNvPr id="3" name="Прямая соединительная линия 2"/>
              <p:cNvCxnSpPr/>
              <p:nvPr/>
            </p:nvCxnSpPr>
            <p:spPr>
              <a:xfrm>
                <a:off x="899592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01A2CB46-C301-4D8D-A9F5-67DBF10E2508}"/>
                </a:ext>
              </a:extLst>
            </p:cNvPr>
            <p:cNvSpPr txBox="1"/>
            <p:nvPr/>
          </p:nvSpPr>
          <p:spPr>
            <a:xfrm>
              <a:off x="731438" y="86308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209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64446942-23BC-47F4-9FD6-6D69FB598DF0}"/>
              </a:ext>
            </a:extLst>
          </p:cNvPr>
          <p:cNvGrpSpPr/>
          <p:nvPr/>
        </p:nvGrpSpPr>
        <p:grpSpPr>
          <a:xfrm>
            <a:off x="479376" y="440427"/>
            <a:ext cx="2730118" cy="1938992"/>
            <a:chOff x="479376" y="440427"/>
            <a:chExt cx="2730118" cy="1938992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1F4258AA-8AC2-4272-AFAB-BC2D99C99843}"/>
                </a:ext>
              </a:extLst>
            </p:cNvPr>
            <p:cNvGrpSpPr/>
            <p:nvPr/>
          </p:nvGrpSpPr>
          <p:grpSpPr>
            <a:xfrm>
              <a:off x="683568" y="440427"/>
              <a:ext cx="2525926" cy="1938992"/>
              <a:chOff x="683568" y="440427"/>
              <a:chExt cx="2525926" cy="1938992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B65BEF55-1E64-4C60-A126-B07614BDBC3C}"/>
                  </a:ext>
                </a:extLst>
              </p:cNvPr>
              <p:cNvSpPr txBox="1"/>
              <p:nvPr/>
            </p:nvSpPr>
            <p:spPr>
              <a:xfrm>
                <a:off x="899592" y="440427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101101</a:t>
                </a:r>
                <a:r>
                  <a:rPr lang="ru-RU" sz="4000" baseline="-25000" dirty="0"/>
                  <a:t>3</a:t>
                </a:r>
              </a:p>
              <a:p>
                <a:r>
                  <a:rPr lang="ru-RU" sz="4000" dirty="0"/>
                  <a:t>  10210</a:t>
                </a:r>
                <a:r>
                  <a:rPr lang="ru-RU" sz="4000" baseline="-25000" dirty="0"/>
                  <a:t>3</a:t>
                </a:r>
              </a:p>
              <a:p>
                <a:r>
                  <a:rPr lang="ru-RU" sz="4000" dirty="0"/>
                  <a:t>  20121</a:t>
                </a:r>
                <a:r>
                  <a:rPr lang="ru-RU" sz="4000" baseline="-25000" dirty="0"/>
                  <a:t>3</a:t>
                </a: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="" xmlns:a16="http://schemas.microsoft.com/office/drawing/2014/main" id="{EAADF3C2-8041-4DAC-9F35-1556DFCCDED1}"/>
                  </a:ext>
                </a:extLst>
              </p:cNvPr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B2C1E010-AD85-4865-A2C2-F87648BADFDA}"/>
                </a:ext>
              </a:extLst>
            </p:cNvPr>
            <p:cNvSpPr txBox="1"/>
            <p:nvPr/>
          </p:nvSpPr>
          <p:spPr>
            <a:xfrm>
              <a:off x="479376" y="825148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-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F015F8A-E3F7-4276-A774-768CDA7DAF5E}"/>
              </a:ext>
            </a:extLst>
          </p:cNvPr>
          <p:cNvSpPr txBox="1"/>
          <p:nvPr/>
        </p:nvSpPr>
        <p:spPr>
          <a:xfrm>
            <a:off x="767408" y="2852936"/>
            <a:ext cx="77650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1 - 0 = 1 –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2: занимаем 3 в левом разряде 3 – 1 = 2 – пишем в этом разряде</a:t>
            </a:r>
          </a:p>
          <a:p>
            <a:endParaRPr lang="ru-RU" sz="2000" dirty="0"/>
          </a:p>
          <a:p>
            <a:r>
              <a:rPr lang="ru-RU" sz="2000" dirty="0"/>
              <a:t>Разряд 3: 0 (который остался здесь) + 3 из левого разряда – 3 – 2 = 1</a:t>
            </a:r>
          </a:p>
          <a:p>
            <a:endParaRPr lang="ru-RU" sz="2000" dirty="0"/>
          </a:p>
          <a:p>
            <a:r>
              <a:rPr lang="ru-RU" sz="2000" dirty="0"/>
              <a:t>Разряд 4: 0 (который остался) – 0 = 0</a:t>
            </a:r>
          </a:p>
          <a:p>
            <a:endParaRPr lang="ru-RU" sz="2000" dirty="0"/>
          </a:p>
          <a:p>
            <a:r>
              <a:rPr lang="ru-RU" sz="2000" dirty="0"/>
              <a:t>Разряд 5: занимаем 3 в левом разряде 3 – 1 =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CE1E194-0546-430E-B9B7-8B2115AF684D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Вычитание – троичная СС</a:t>
            </a:r>
          </a:p>
        </p:txBody>
      </p:sp>
    </p:spTree>
    <p:extLst>
      <p:ext uri="{BB962C8B-B14F-4D97-AF65-F5344CB8AC3E}">
        <p14:creationId xmlns:p14="http://schemas.microsoft.com/office/powerpoint/2010/main" val="36218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EF108DC-F80D-42E6-A178-75303744C2A4}"/>
              </a:ext>
            </a:extLst>
          </p:cNvPr>
          <p:cNvGrpSpPr/>
          <p:nvPr/>
        </p:nvGrpSpPr>
        <p:grpSpPr>
          <a:xfrm>
            <a:off x="479376" y="404664"/>
            <a:ext cx="2561964" cy="1938992"/>
            <a:chOff x="479376" y="404664"/>
            <a:chExt cx="2561964" cy="1938992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05ECDF15-AA5C-4B6A-AFCD-4D1EB2B45D94}"/>
                </a:ext>
              </a:extLst>
            </p:cNvPr>
            <p:cNvGrpSpPr/>
            <p:nvPr/>
          </p:nvGrpSpPr>
          <p:grpSpPr>
            <a:xfrm>
              <a:off x="683568" y="404664"/>
              <a:ext cx="2357772" cy="1938992"/>
              <a:chOff x="683568" y="404664"/>
              <a:chExt cx="2357772" cy="1938992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458464E3-D181-4A21-A6E8-C1458147B118}"/>
                  </a:ext>
                </a:extLst>
              </p:cNvPr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/>
                  <a:t>654321</a:t>
                </a:r>
                <a:r>
                  <a:rPr lang="ru-RU" sz="4000" baseline="-25000" dirty="0"/>
                  <a:t>8</a:t>
                </a:r>
              </a:p>
              <a:p>
                <a:r>
                  <a:rPr lang="ru-RU" sz="4000" dirty="0"/>
                  <a:t>563412</a:t>
                </a:r>
                <a:r>
                  <a:rPr lang="ru-RU" sz="4000" baseline="-25000" dirty="0"/>
                  <a:t>8</a:t>
                </a:r>
              </a:p>
              <a:p>
                <a:r>
                  <a:rPr lang="ru-RU" sz="4000" dirty="0"/>
                  <a:t>  70707</a:t>
                </a:r>
                <a:r>
                  <a:rPr lang="ru-RU" sz="4000" baseline="-25000" dirty="0"/>
                  <a:t>8</a:t>
                </a: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="" xmlns:a16="http://schemas.microsoft.com/office/drawing/2014/main" id="{A70FDBFD-60EA-4584-BF28-15A8AD653063}"/>
                  </a:ext>
                </a:extLst>
              </p:cNvPr>
              <p:cNvCxnSpPr/>
              <p:nvPr/>
            </p:nvCxnSpPr>
            <p:spPr>
              <a:xfrm>
                <a:off x="683568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ADB6E719-3097-407E-B313-42821A8C6D78}"/>
                </a:ext>
              </a:extLst>
            </p:cNvPr>
            <p:cNvSpPr txBox="1"/>
            <p:nvPr/>
          </p:nvSpPr>
          <p:spPr>
            <a:xfrm>
              <a:off x="479376" y="86308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</a:t>
              </a:r>
              <a:endParaRPr lang="ru-RU" sz="3200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A5C9F6-795C-4D49-9E49-BAB11D1EE736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Вычитание – 8-ричная СС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E5069B1-AFB8-48ED-8BBD-2557A59214E9}"/>
              </a:ext>
            </a:extLst>
          </p:cNvPr>
          <p:cNvSpPr txBox="1"/>
          <p:nvPr/>
        </p:nvSpPr>
        <p:spPr>
          <a:xfrm>
            <a:off x="767408" y="2852936"/>
            <a:ext cx="776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занимаем 8 в левом разряде, 9 -2 = 7</a:t>
            </a:r>
          </a:p>
          <a:p>
            <a:endParaRPr lang="ru-RU" sz="2000" dirty="0"/>
          </a:p>
          <a:p>
            <a:r>
              <a:rPr lang="ru-RU" sz="2000" dirty="0"/>
              <a:t>Разряд 2: осталось 1, 1 – 1 = 0</a:t>
            </a:r>
          </a:p>
          <a:p>
            <a:endParaRPr lang="ru-RU" sz="2000" dirty="0"/>
          </a:p>
          <a:p>
            <a:r>
              <a:rPr lang="ru-RU" sz="2000" dirty="0"/>
              <a:t>Разряд 3: занимаем 8, 8 + 3 – 4 = 7</a:t>
            </a:r>
          </a:p>
          <a:p>
            <a:endParaRPr lang="ru-RU" sz="2000" dirty="0"/>
          </a:p>
          <a:p>
            <a:r>
              <a:rPr lang="ru-RU" sz="2000" dirty="0"/>
              <a:t>Разряд 4: здесь осталось 3, 3 – 3 = 0</a:t>
            </a:r>
          </a:p>
          <a:p>
            <a:endParaRPr lang="ru-RU" sz="2000" dirty="0"/>
          </a:p>
          <a:p>
            <a:r>
              <a:rPr lang="ru-RU" sz="2000" dirty="0"/>
              <a:t>Разряд 5: занимаем 8, 8 + 5 – 6 = 7</a:t>
            </a:r>
          </a:p>
        </p:txBody>
      </p:sp>
    </p:spTree>
    <p:extLst>
      <p:ext uri="{BB962C8B-B14F-4D97-AF65-F5344CB8AC3E}">
        <p14:creationId xmlns:p14="http://schemas.microsoft.com/office/powerpoint/2010/main" val="44796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E1514316-3293-4FA5-98B9-410C93BD8EF4}"/>
              </a:ext>
            </a:extLst>
          </p:cNvPr>
          <p:cNvGrpSpPr/>
          <p:nvPr/>
        </p:nvGrpSpPr>
        <p:grpSpPr>
          <a:xfrm>
            <a:off x="731438" y="404664"/>
            <a:ext cx="2309902" cy="1938992"/>
            <a:chOff x="731438" y="404664"/>
            <a:chExt cx="2309902" cy="1938992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A7EE6269-B848-4238-BF16-0821ABEBFC69}"/>
                </a:ext>
              </a:extLst>
            </p:cNvPr>
            <p:cNvGrpSpPr/>
            <p:nvPr/>
          </p:nvGrpSpPr>
          <p:grpSpPr>
            <a:xfrm>
              <a:off x="731438" y="404664"/>
              <a:ext cx="2309902" cy="1938992"/>
              <a:chOff x="731438" y="404664"/>
              <a:chExt cx="2309902" cy="1938992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CC2EEC7F-661D-4B1B-9095-0A8C8E5B97BF}"/>
                  </a:ext>
                </a:extLst>
              </p:cNvPr>
              <p:cNvSpPr txBox="1"/>
              <p:nvPr/>
            </p:nvSpPr>
            <p:spPr>
              <a:xfrm>
                <a:off x="731438" y="404664"/>
                <a:ext cx="230990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  DECAF</a:t>
                </a:r>
                <a:r>
                  <a:rPr lang="ru-RU" sz="4000" baseline="-25000" dirty="0"/>
                  <a:t>16</a:t>
                </a:r>
              </a:p>
              <a:p>
                <a:r>
                  <a:rPr lang="ru-RU" sz="4000" dirty="0"/>
                  <a:t>     </a:t>
                </a:r>
                <a:r>
                  <a:rPr lang="en-US" sz="4000" dirty="0"/>
                  <a:t>CAFE</a:t>
                </a:r>
                <a:r>
                  <a:rPr lang="ru-RU" sz="4000" baseline="-25000" dirty="0"/>
                  <a:t>16</a:t>
                </a:r>
              </a:p>
              <a:p>
                <a:r>
                  <a:rPr lang="en-US" sz="4000" dirty="0"/>
                  <a:t>  D21B1</a:t>
                </a:r>
                <a:r>
                  <a:rPr lang="ru-RU" sz="4000" baseline="-25000" dirty="0"/>
                  <a:t>16</a:t>
                </a: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="" xmlns:a16="http://schemas.microsoft.com/office/drawing/2014/main" id="{E2520E06-1B0D-441D-81D5-76220C4428B3}"/>
                  </a:ext>
                </a:extLst>
              </p:cNvPr>
              <p:cNvCxnSpPr/>
              <p:nvPr/>
            </p:nvCxnSpPr>
            <p:spPr>
              <a:xfrm>
                <a:off x="899592" y="1700808"/>
                <a:ext cx="194421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67F77ABE-5CC1-4986-BB85-692B9C980F3A}"/>
                </a:ext>
              </a:extLst>
            </p:cNvPr>
            <p:cNvSpPr txBox="1"/>
            <p:nvPr/>
          </p:nvSpPr>
          <p:spPr>
            <a:xfrm>
              <a:off x="731438" y="86308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</a:t>
              </a:r>
              <a:endParaRPr lang="ru-RU" sz="3200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842B32-F1F2-42B7-BAD8-F233D9094FC8}"/>
              </a:ext>
            </a:extLst>
          </p:cNvPr>
          <p:cNvSpPr txBox="1"/>
          <p:nvPr/>
        </p:nvSpPr>
        <p:spPr>
          <a:xfrm>
            <a:off x="3347864" y="5486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Вычитание – 16-ричная СС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53BDEAF-BC17-4266-95E0-A315803EDF4B}"/>
              </a:ext>
            </a:extLst>
          </p:cNvPr>
          <p:cNvSpPr txBox="1"/>
          <p:nvPr/>
        </p:nvSpPr>
        <p:spPr>
          <a:xfrm>
            <a:off x="1139551" y="2799845"/>
            <a:ext cx="68648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Разряд 1: </a:t>
            </a:r>
            <a:r>
              <a:rPr lang="en-US" sz="2000" dirty="0"/>
              <a:t>15 – 14 = 1</a:t>
            </a: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Разряд 2:</a:t>
            </a:r>
            <a:r>
              <a:rPr lang="en-US" sz="2000" dirty="0"/>
              <a:t> </a:t>
            </a:r>
            <a:r>
              <a:rPr lang="ru-RU" sz="2000" dirty="0"/>
              <a:t>занимаем 16, 10 + 16 – 15 = 11</a:t>
            </a:r>
          </a:p>
          <a:p>
            <a:endParaRPr lang="ru-RU" sz="2000" dirty="0"/>
          </a:p>
          <a:p>
            <a:r>
              <a:rPr lang="ru-RU" sz="2000" dirty="0"/>
              <a:t>Разряд 3:  осталось 11, 11 – 10 = 1</a:t>
            </a:r>
          </a:p>
          <a:p>
            <a:endParaRPr lang="ru-RU" sz="2000" dirty="0"/>
          </a:p>
          <a:p>
            <a:r>
              <a:rPr lang="ru-RU" sz="2000" dirty="0"/>
              <a:t>Разряд 4: 14 – 12 = 2</a:t>
            </a:r>
          </a:p>
          <a:p>
            <a:endParaRPr lang="ru-RU" sz="2000" dirty="0"/>
          </a:p>
          <a:p>
            <a:r>
              <a:rPr lang="ru-RU" sz="2000" dirty="0"/>
              <a:t>Разряд 5: пишем 13 в этом разряде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4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esh.edu.ru/uploads/lesson_extract/5423/20190202115354/OEBPS/objects/c_info_10_9_1/2354b65d-3f97-4d63-91c8-1a933c42cf5d.png">
            <a:extLst>
              <a:ext uri="{FF2B5EF4-FFF2-40B4-BE49-F238E27FC236}">
                <a16:creationId xmlns="" xmlns:a16="http://schemas.microsoft.com/office/drawing/2014/main" id="{B78E3264-01D1-4C76-A7B6-F32868C24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64" y="167281"/>
            <a:ext cx="6696744" cy="638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6701A35-1CE6-4766-A906-45F21C5C8BFE}"/>
              </a:ext>
            </a:extLst>
          </p:cNvPr>
          <p:cNvSpPr txBox="1"/>
          <p:nvPr/>
        </p:nvSpPr>
        <p:spPr>
          <a:xfrm>
            <a:off x="467544" y="33265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Умножение в </a:t>
            </a:r>
            <a:r>
              <a:rPr lang="en-US" sz="2400" dirty="0"/>
              <a:t>q</a:t>
            </a:r>
            <a:r>
              <a:rPr lang="ru-RU" sz="2400" dirty="0"/>
              <a:t>-</a:t>
            </a:r>
            <a:r>
              <a:rPr lang="ru-RU" sz="2400" dirty="0" err="1"/>
              <a:t>ричной</a:t>
            </a:r>
            <a:r>
              <a:rPr lang="ru-RU" sz="2400" dirty="0"/>
              <a:t> СС</a:t>
            </a:r>
          </a:p>
        </p:txBody>
      </p:sp>
    </p:spTree>
    <p:extLst>
      <p:ext uri="{BB962C8B-B14F-4D97-AF65-F5344CB8AC3E}">
        <p14:creationId xmlns:p14="http://schemas.microsoft.com/office/powerpoint/2010/main" val="427642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1075</Words>
  <Application>Microsoft Office PowerPoint</Application>
  <PresentationFormat>Экран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 332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Кручко Г.В.</dc:creator>
  <cp:lastModifiedBy>Кручко Г.В.</cp:lastModifiedBy>
  <cp:revision>21</cp:revision>
  <dcterms:created xsi:type="dcterms:W3CDTF">2025-01-31T11:12:06Z</dcterms:created>
  <dcterms:modified xsi:type="dcterms:W3CDTF">2025-02-07T10:15:22Z</dcterms:modified>
</cp:coreProperties>
</file>