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55"/>
  </p:notesMasterIdLst>
  <p:sldIdLst>
    <p:sldId id="292" r:id="rId2"/>
    <p:sldId id="306" r:id="rId3"/>
    <p:sldId id="288" r:id="rId4"/>
    <p:sldId id="277" r:id="rId5"/>
    <p:sldId id="332" r:id="rId6"/>
    <p:sldId id="313" r:id="rId7"/>
    <p:sldId id="314" r:id="rId8"/>
    <p:sldId id="315" r:id="rId9"/>
    <p:sldId id="329" r:id="rId10"/>
    <p:sldId id="331" r:id="rId11"/>
    <p:sldId id="375" r:id="rId12"/>
    <p:sldId id="337" r:id="rId13"/>
    <p:sldId id="338" r:id="rId14"/>
    <p:sldId id="357" r:id="rId15"/>
    <p:sldId id="368" r:id="rId16"/>
    <p:sldId id="333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19" r:id="rId25"/>
    <p:sldId id="320" r:id="rId26"/>
    <p:sldId id="365" r:id="rId27"/>
    <p:sldId id="360" r:id="rId28"/>
    <p:sldId id="322" r:id="rId29"/>
    <p:sldId id="323" r:id="rId30"/>
    <p:sldId id="367" r:id="rId31"/>
    <p:sldId id="346" r:id="rId32"/>
    <p:sldId id="366" r:id="rId33"/>
    <p:sldId id="348" r:id="rId34"/>
    <p:sldId id="349" r:id="rId35"/>
    <p:sldId id="342" r:id="rId36"/>
    <p:sldId id="364" r:id="rId37"/>
    <p:sldId id="363" r:id="rId38"/>
    <p:sldId id="382" r:id="rId39"/>
    <p:sldId id="336" r:id="rId40"/>
    <p:sldId id="369" r:id="rId41"/>
    <p:sldId id="370" r:id="rId42"/>
    <p:sldId id="371" r:id="rId43"/>
    <p:sldId id="372" r:id="rId44"/>
    <p:sldId id="373" r:id="rId45"/>
    <p:sldId id="374" r:id="rId46"/>
    <p:sldId id="384" r:id="rId47"/>
    <p:sldId id="378" r:id="rId48"/>
    <p:sldId id="379" r:id="rId49"/>
    <p:sldId id="380" r:id="rId50"/>
    <p:sldId id="376" r:id="rId51"/>
    <p:sldId id="377" r:id="rId52"/>
    <p:sldId id="383" r:id="rId53"/>
    <p:sldId id="381" r:id="rId54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5EA4AE"/>
    <a:srgbClr val="C1F2F7"/>
    <a:srgbClr val="4F81BD"/>
    <a:srgbClr val="66CCFF"/>
    <a:srgbClr val="E8FAFC"/>
    <a:srgbClr val="0066CC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5" autoAdjust="0"/>
    <p:restoredTop sz="94813" autoAdjust="0"/>
  </p:normalViewPr>
  <p:slideViewPr>
    <p:cSldViewPr>
      <p:cViewPr>
        <p:scale>
          <a:sx n="94" d="100"/>
          <a:sy n="94" d="100"/>
        </p:scale>
        <p:origin x="-11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0FC63B-808D-40D4-81EF-4A5210E93EEF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5BE5CC-FAEB-4738-875F-8A1372176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42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5BE5CC-FAEB-4738-875F-8A13721760B1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279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5BE5CC-FAEB-4738-875F-8A13721760B1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982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264019-B2E9-49E4-B999-8360029491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329936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5EEDD-F102-4B36-A18A-591DDFD280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597965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AEBAD-DDB2-4954-B1B8-9018F4BC29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067295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13EC3-988E-4FDD-B9BA-56F75F9AC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2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264019-B2E9-49E4-B999-8360029491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809258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5F78A-FCA0-4CFA-98E4-38C5413F0C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348354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15581-523D-4B26-83CC-0ACFE93D01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607145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CA0481-DA70-4D6C-AED2-674CA9C891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715339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5B767-03BB-432C-9E98-8C26746762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133369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B4692-6334-4F39-B8B6-4439756F81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235787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BEF88-C531-47B2-9E7C-A43FB19119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003714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264019-B2E9-49E4-B999-8360029491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10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wedg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51.xml"/><Relationship Id="rId4" Type="http://schemas.openxmlformats.org/officeDocument/2006/relationships/slide" Target="slide5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4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916832"/>
            <a:ext cx="9144000" cy="2520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5556" y="62068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ОСНОВЫ ПРОГРАММИРОВАНИЯ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16832"/>
            <a:ext cx="4752528" cy="254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000" y="4293096"/>
            <a:ext cx="2161917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380312" y="2207476"/>
            <a:ext cx="104067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ru-RU" sz="1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721629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28625" y="692696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400" dirty="0">
                <a:latin typeface="Franklin Gothic Book" pitchFamily="34" charset="0"/>
              </a:rPr>
              <a:t>2.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какой строке имя переменной записано неправильно?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274838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ru-RU" sz="2800" i="1" dirty="0">
                <a:latin typeface="Arial" pitchFamily="34" charset="0"/>
                <a:cs typeface="Arial" pitchFamily="34" charset="0"/>
              </a:rPr>
              <a:t>А)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hot-dog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i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800" i="1" dirty="0">
                <a:latin typeface="Arial" pitchFamily="34" charset="0"/>
                <a:cs typeface="Arial" pitchFamily="34" charset="0"/>
              </a:rPr>
              <a:t>Б)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kit_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8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i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800" i="1" dirty="0">
                <a:latin typeface="Arial" pitchFamily="34" charset="0"/>
                <a:cs typeface="Arial" pitchFamily="34" charset="0"/>
              </a:rPr>
              <a:t>В)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MailTo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i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800" i="1" dirty="0">
                <a:latin typeface="Arial" pitchFamily="34" charset="0"/>
                <a:cs typeface="Arial" pitchFamily="34" charset="0"/>
              </a:rPr>
              <a:t>Г) </a:t>
            </a:r>
            <a:r>
              <a:rPr lang="ru-RU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son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42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97768"/>
            <a:ext cx="8229600" cy="1143000"/>
          </a:xfrm>
        </p:spPr>
        <p:txBody>
          <a:bodyPr/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Оператор присваивания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309C5A8-666B-4DD2-AF04-F249C0995274}"/>
              </a:ext>
            </a:extLst>
          </p:cNvPr>
          <p:cNvSpPr txBox="1"/>
          <p:nvPr/>
        </p:nvSpPr>
        <p:spPr>
          <a:xfrm>
            <a:off x="899592" y="1225495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Этот оператор используется для определения значения констант и начального значения - переменных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87842FE-48CC-4804-87C1-C8E233A06838}"/>
              </a:ext>
            </a:extLst>
          </p:cNvPr>
          <p:cNvSpPr txBox="1"/>
          <p:nvPr/>
        </p:nvSpPr>
        <p:spPr>
          <a:xfrm>
            <a:off x="1383161" y="2664608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Общий вид оператора: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4032941-3A39-473D-8177-E74A792765CB}"/>
              </a:ext>
            </a:extLst>
          </p:cNvPr>
          <p:cNvSpPr txBox="1"/>
          <p:nvPr/>
        </p:nvSpPr>
        <p:spPr>
          <a:xfrm>
            <a:off x="1374033" y="341846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имя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&gt; = &lt;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значение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&gt;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51362FD-F5D8-4C9F-8763-E7FFF0F46CE5}"/>
              </a:ext>
            </a:extLst>
          </p:cNvPr>
          <p:cNvSpPr txBox="1"/>
          <p:nvPr/>
        </p:nvSpPr>
        <p:spPr>
          <a:xfrm>
            <a:off x="621904" y="4109011"/>
            <a:ext cx="7920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a = 5 </a:t>
            </a:r>
            <a:r>
              <a:rPr lang="ru-RU" sz="3600" dirty="0"/>
              <a:t>- присвоение значения числу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B52A6D0-98E9-462B-B5DF-02D341D76D4D}"/>
              </a:ext>
            </a:extLst>
          </p:cNvPr>
          <p:cNvSpPr txBox="1"/>
          <p:nvPr/>
        </p:nvSpPr>
        <p:spPr>
          <a:xfrm>
            <a:off x="642796" y="4900848"/>
            <a:ext cx="79208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b = ‘Hello’ </a:t>
            </a:r>
            <a:r>
              <a:rPr lang="ru-RU" sz="3600" dirty="0"/>
              <a:t>- присвоение значения строке</a:t>
            </a:r>
          </a:p>
        </p:txBody>
      </p:sp>
    </p:spTree>
    <p:extLst>
      <p:ext uri="{BB962C8B-B14F-4D97-AF65-F5344CB8AC3E}">
        <p14:creationId xmlns:p14="http://schemas.microsoft.com/office/powerpoint/2010/main" val="175501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9" name="AutoShape 15"/>
          <p:cNvSpPr>
            <a:spLocks noChangeArrowheads="1"/>
          </p:cNvSpPr>
          <p:nvPr/>
        </p:nvSpPr>
        <p:spPr bwMode="auto">
          <a:xfrm>
            <a:off x="3308350" y="4149725"/>
            <a:ext cx="4679950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76200" cmpd="tri">
            <a:solidFill>
              <a:srgbClr val="005AB4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200"/>
          </a:p>
          <a:p>
            <a:endParaRPr lang="ru-RU" sz="2200"/>
          </a:p>
          <a:p>
            <a:r>
              <a:rPr lang="ru-RU" sz="2200"/>
              <a:t>Оперативная память</a:t>
            </a:r>
          </a:p>
        </p:txBody>
      </p:sp>
      <p:sp>
        <p:nvSpPr>
          <p:cNvPr id="14339" name="Заголовок 2"/>
          <p:cNvSpPr>
            <a:spLocks/>
          </p:cNvSpPr>
          <p:nvPr/>
        </p:nvSpPr>
        <p:spPr bwMode="auto">
          <a:xfrm>
            <a:off x="214313" y="332656"/>
            <a:ext cx="878681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Выполнение оператора присваивания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3421062" y="1560011"/>
            <a:ext cx="4679950" cy="1079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76200" cmpd="tri">
            <a:solidFill>
              <a:srgbClr val="005AB4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200"/>
              <a:t>Процессор </a:t>
            </a:r>
          </a:p>
          <a:p>
            <a:endParaRPr lang="ru-RU" sz="2200"/>
          </a:p>
          <a:p>
            <a:endParaRPr lang="ru-RU" sz="2200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4748213" y="2062163"/>
            <a:ext cx="1803400" cy="431800"/>
          </a:xfrm>
          <a:prstGeom prst="rect">
            <a:avLst/>
          </a:prstGeom>
          <a:solidFill>
            <a:srgbClr val="9FEBF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/>
              <a:t>10 + 5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3740150" y="4294188"/>
            <a:ext cx="720725" cy="431800"/>
          </a:xfrm>
          <a:prstGeom prst="rect">
            <a:avLst/>
          </a:prstGeom>
          <a:solidFill>
            <a:srgbClr val="9FEBF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i="1"/>
              <a:t>a</a:t>
            </a:r>
            <a:endParaRPr lang="ru-RU" sz="2400" i="1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5251450" y="4294188"/>
            <a:ext cx="720725" cy="431800"/>
          </a:xfrm>
          <a:prstGeom prst="rect">
            <a:avLst/>
          </a:prstGeom>
          <a:solidFill>
            <a:srgbClr val="9FEBF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i="1"/>
              <a:t>s</a:t>
            </a:r>
            <a:endParaRPr lang="ru-RU" sz="2400" i="1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6692900" y="4294188"/>
            <a:ext cx="720725" cy="431800"/>
          </a:xfrm>
          <a:prstGeom prst="rect">
            <a:avLst/>
          </a:prstGeom>
          <a:solidFill>
            <a:srgbClr val="9FEBF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i="1"/>
              <a:t>b</a:t>
            </a:r>
            <a:endParaRPr lang="ru-RU" sz="2400" i="1"/>
          </a:p>
        </p:txBody>
      </p:sp>
      <p:sp>
        <p:nvSpPr>
          <p:cNvPr id="36880" name="Oval 16"/>
          <p:cNvSpPr>
            <a:spLocks noChangeArrowheads="1"/>
          </p:cNvSpPr>
          <p:nvPr/>
        </p:nvSpPr>
        <p:spPr bwMode="auto">
          <a:xfrm>
            <a:off x="3379788" y="5662613"/>
            <a:ext cx="504825" cy="504825"/>
          </a:xfrm>
          <a:prstGeom prst="ellipse">
            <a:avLst/>
          </a:prstGeom>
          <a:solidFill>
            <a:srgbClr val="9FEBF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400"/>
              <a:t>10</a:t>
            </a:r>
          </a:p>
        </p:txBody>
      </p:sp>
      <p:sp>
        <p:nvSpPr>
          <p:cNvPr id="36881" name="Oval 17"/>
          <p:cNvSpPr>
            <a:spLocks noChangeArrowheads="1"/>
          </p:cNvSpPr>
          <p:nvPr/>
        </p:nvSpPr>
        <p:spPr bwMode="auto">
          <a:xfrm>
            <a:off x="7700963" y="5734050"/>
            <a:ext cx="504825" cy="504825"/>
          </a:xfrm>
          <a:prstGeom prst="ellipse">
            <a:avLst/>
          </a:prstGeom>
          <a:solidFill>
            <a:srgbClr val="9FEBF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400"/>
              <a:t>5</a:t>
            </a:r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V="1">
            <a:off x="3668713" y="4725988"/>
            <a:ext cx="4318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V="1">
            <a:off x="4532313" y="2493963"/>
            <a:ext cx="4318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4171950" y="3286125"/>
            <a:ext cx="504825" cy="504825"/>
          </a:xfrm>
          <a:prstGeom prst="ellipse">
            <a:avLst/>
          </a:prstGeom>
          <a:solidFill>
            <a:srgbClr val="9FEBF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400"/>
              <a:t>10</a:t>
            </a:r>
          </a:p>
        </p:txBody>
      </p:sp>
      <p:sp>
        <p:nvSpPr>
          <p:cNvPr id="14350" name="Line 20"/>
          <p:cNvSpPr>
            <a:spLocks noChangeShapeType="1"/>
          </p:cNvSpPr>
          <p:nvPr/>
        </p:nvSpPr>
        <p:spPr bwMode="auto">
          <a:xfrm>
            <a:off x="4765675" y="2565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5611813" y="37179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5395913" y="3286125"/>
            <a:ext cx="504825" cy="504825"/>
          </a:xfrm>
          <a:prstGeom prst="ellipse">
            <a:avLst/>
          </a:prstGeom>
          <a:solidFill>
            <a:srgbClr val="9FEBF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400"/>
              <a:t>15</a:t>
            </a:r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H="1" flipV="1">
            <a:off x="7340600" y="4725988"/>
            <a:ext cx="4318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 flipH="1" flipV="1">
            <a:off x="6835775" y="3717925"/>
            <a:ext cx="2889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 flipV="1">
            <a:off x="4100513" y="3717925"/>
            <a:ext cx="2159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>
            <a:off x="5611813" y="24939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 flipH="1" flipV="1">
            <a:off x="6261100" y="2493963"/>
            <a:ext cx="3587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5" name="Oval 11"/>
          <p:cNvSpPr>
            <a:spLocks noChangeArrowheads="1"/>
          </p:cNvSpPr>
          <p:nvPr/>
        </p:nvSpPr>
        <p:spPr bwMode="auto">
          <a:xfrm>
            <a:off x="6477000" y="3286125"/>
            <a:ext cx="504825" cy="504825"/>
          </a:xfrm>
          <a:prstGeom prst="ellipse">
            <a:avLst/>
          </a:prstGeom>
          <a:solidFill>
            <a:srgbClr val="9FEBF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400"/>
              <a:t>5</a:t>
            </a:r>
          </a:p>
        </p:txBody>
      </p:sp>
      <p:sp>
        <p:nvSpPr>
          <p:cNvPr id="14359" name="TextBox 24"/>
          <p:cNvSpPr txBox="1">
            <a:spLocks noChangeArrowheads="1"/>
          </p:cNvSpPr>
          <p:nvPr/>
        </p:nvSpPr>
        <p:spPr bwMode="auto">
          <a:xfrm>
            <a:off x="1042988" y="2565400"/>
            <a:ext cx="158479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800" dirty="0"/>
              <a:t>a =10</a:t>
            </a:r>
          </a:p>
          <a:p>
            <a:pPr algn="l" eaLnBrk="1" hangingPunct="1"/>
            <a:r>
              <a:rPr lang="en-US" sz="2800" dirty="0"/>
              <a:t>b</a:t>
            </a:r>
            <a:r>
              <a:rPr lang="ru-RU" sz="2800" dirty="0"/>
              <a:t> </a:t>
            </a:r>
            <a:r>
              <a:rPr lang="en-US" sz="2800" dirty="0"/>
              <a:t>= 5</a:t>
            </a:r>
          </a:p>
          <a:p>
            <a:pPr algn="l" eaLnBrk="1" hangingPunct="1"/>
            <a:r>
              <a:rPr lang="en-US" sz="2800" dirty="0"/>
              <a:t>s</a:t>
            </a:r>
            <a:r>
              <a:rPr lang="ru-RU" sz="2800" dirty="0"/>
              <a:t> </a:t>
            </a:r>
            <a:r>
              <a:rPr lang="en-US" sz="2800" dirty="0"/>
              <a:t>= </a:t>
            </a:r>
            <a:r>
              <a:rPr lang="en-US" sz="2800" dirty="0" err="1"/>
              <a:t>a+b</a:t>
            </a:r>
            <a:endParaRPr lang="ru-RU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9" grpId="0" animBg="1"/>
      <p:bldP spid="36871" grpId="0" animBg="1"/>
      <p:bldP spid="36872" grpId="0" animBg="1"/>
      <p:bldP spid="36876" grpId="0" animBg="1"/>
      <p:bldP spid="36877" grpId="0" animBg="1"/>
      <p:bldP spid="36878" grpId="0" animBg="1"/>
      <p:bldP spid="36880" grpId="0" animBg="1"/>
      <p:bldP spid="36881" grpId="0" animBg="1"/>
      <p:bldP spid="36882" grpId="0" animBg="1"/>
      <p:bldP spid="36883" grpId="0" animBg="1"/>
      <p:bldP spid="36873" grpId="0" animBg="1"/>
      <p:bldP spid="36885" grpId="0" animBg="1"/>
      <p:bldP spid="36874" grpId="0" animBg="1"/>
      <p:bldP spid="36886" grpId="0" animBg="1"/>
      <p:bldP spid="36887" grpId="0" animBg="1"/>
      <p:bldP spid="36888" grpId="0" animBg="1"/>
      <p:bldP spid="36889" grpId="0" animBg="1"/>
      <p:bldP spid="36890" grpId="0" animBg="1"/>
      <p:bldP spid="368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420888"/>
            <a:ext cx="7560840" cy="388843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print 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(</a:t>
            </a: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‘F’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)</a:t>
            </a: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или </a:t>
            </a: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print (“F”) – 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вывод символа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kumimoji="1" lang="ru-RU" sz="2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print (“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Привет!</a:t>
            </a: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”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) – вывод строки символов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kumimoji="1" lang="en-US" sz="2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print (a) – 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вывод значения переменной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kumimoji="1" lang="ru-RU" sz="2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print (3+5) – 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вывод результата выражения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kumimoji="1" lang="ru-RU" sz="2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print (</a:t>
            </a:r>
            <a:r>
              <a:rPr kumimoji="1" lang="en-US" sz="2800" b="1" dirty="0" err="1">
                <a:latin typeface="Arial" pitchFamily="34" charset="0"/>
                <a:cs typeface="Arial" pitchFamily="34" charset="0"/>
              </a:rPr>
              <a:t>a+b</a:t>
            </a: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) – 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вывод результата выражения с</a:t>
            </a: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переменными</a:t>
            </a:r>
            <a:endParaRPr kumimoji="1" lang="en-US" sz="2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kumimoji="1" lang="en-US" sz="2800" b="1" dirty="0"/>
          </a:p>
          <a:p>
            <a:pPr>
              <a:lnSpc>
                <a:spcPct val="80000"/>
              </a:lnSpc>
            </a:pPr>
            <a:endParaRPr lang="ru-RU" sz="2800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97768"/>
            <a:ext cx="8229600" cy="1143000"/>
          </a:xfrm>
        </p:spPr>
        <p:txBody>
          <a:bodyPr/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Оператор вывода данных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34076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С помощью этого оператора данные выводятся на экран (печатаются)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520191"/>
            <a:ext cx="8784976" cy="307344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x = </a:t>
            </a:r>
            <a:r>
              <a:rPr kumimoji="1" lang="en-US" sz="2800" b="1" dirty="0" err="1">
                <a:latin typeface="Arial" pitchFamily="34" charset="0"/>
                <a:cs typeface="Arial" pitchFamily="34" charset="0"/>
              </a:rPr>
              <a:t>int</a:t>
            </a: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(input()) – 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запрос и сохранение целого числа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kumimoji="1" lang="ru-RU" sz="2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y = float(input()) 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– запрос и сохранение вещественного числа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kumimoji="1" lang="en-US" sz="2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z = </a:t>
            </a:r>
            <a:r>
              <a:rPr kumimoji="1" lang="en-US" sz="2800" b="1" dirty="0" err="1">
                <a:latin typeface="Arial" pitchFamily="34" charset="0"/>
                <a:cs typeface="Arial" pitchFamily="34" charset="0"/>
              </a:rPr>
              <a:t>str</a:t>
            </a:r>
            <a:r>
              <a:rPr kumimoji="1" lang="en-US" sz="2800" b="1" dirty="0">
                <a:latin typeface="Arial" pitchFamily="34" charset="0"/>
                <a:cs typeface="Arial" pitchFamily="34" charset="0"/>
              </a:rPr>
              <a:t>(input()) – </a:t>
            </a:r>
            <a:r>
              <a:rPr kumimoji="1" lang="ru-RU" sz="2800" b="1" dirty="0">
                <a:latin typeface="Arial" pitchFamily="34" charset="0"/>
                <a:cs typeface="Arial" pitchFamily="34" charset="0"/>
              </a:rPr>
              <a:t>запрос и сохранение символа или строки символов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kumimoji="1" lang="ru-RU" sz="28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kumimoji="1" lang="en-US" sz="2800" b="1" dirty="0"/>
          </a:p>
          <a:p>
            <a:pPr>
              <a:lnSpc>
                <a:spcPct val="80000"/>
              </a:lnSpc>
            </a:pPr>
            <a:endParaRPr lang="ru-RU" sz="2800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23393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Оператор ввода данных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196752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Этот оператор запрашивает данные с клавиатуры и сохраняет их в памяти компьютера. В операторе необходимо указать, какой тип данных будет использоваться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2128" y="5363343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Чтобы последовательно вывести данные, запрошенные с клавиатуры, на экран в операторе вывода переменные записываются через запятую: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print (a, b, c)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5002" y="5517232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С данными, введенными с клавиатуры и сохраненными в памяти, далее можно производить различные 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18559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2" grpId="0"/>
      <p:bldP spid="6" grpId="0"/>
      <p:bldP spid="6" grpId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0A07A02A-6713-44E9-9FCE-B17A1C533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962" y="3355315"/>
            <a:ext cx="2591025" cy="2309060"/>
          </a:xfrm>
          <a:prstGeom prst="rect">
            <a:avLst/>
          </a:prstGeom>
        </p:spPr>
      </p:pic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425785" y="155541"/>
            <a:ext cx="80724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</a:t>
            </a:r>
          </a:p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(операторы вывода и ввода)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9256" y="1501993"/>
            <a:ext cx="77454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dirty="0"/>
              <a:t>1.</a:t>
            </a:r>
            <a:r>
              <a:rPr lang="ru-RU" sz="2200" dirty="0"/>
              <a:t> </a:t>
            </a:r>
            <a:r>
              <a:rPr lang="ru-RU" sz="2000" dirty="0"/>
              <a:t>С помощью оператора вывода выведите на экран надпись: «Привет, мир!»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8493" y="3385416"/>
            <a:ext cx="77454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/>
              <a:t>3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r>
              <a:rPr lang="ru-RU" sz="2000" dirty="0"/>
              <a:t>С помощью оператора ввода запросите с клавиатуры два целых числа и выведите на экран их сумму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0829" y="4138761"/>
            <a:ext cx="77454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/>
              <a:t>4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r>
              <a:rPr lang="ru-RU" sz="2000" dirty="0"/>
              <a:t>С помощью оператора ввода запросите с клавиатуры два вещественных числа и выведите на экран результат деления первого на второе.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59AC0B6-0410-491E-9080-740FCD786D5C}"/>
              </a:ext>
            </a:extLst>
          </p:cNvPr>
          <p:cNvSpPr txBox="1"/>
          <p:nvPr/>
        </p:nvSpPr>
        <p:spPr>
          <a:xfrm>
            <a:off x="730829" y="5206885"/>
            <a:ext cx="77454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/>
              <a:t>5</a:t>
            </a:r>
            <a:r>
              <a:rPr lang="ru-RU" sz="2000" dirty="0" smtClean="0"/>
              <a:t>.</a:t>
            </a:r>
            <a:r>
              <a:rPr lang="en-US" sz="2400" dirty="0" smtClean="0"/>
              <a:t> </a:t>
            </a:r>
            <a:r>
              <a:rPr lang="ru-RU" sz="2000" dirty="0"/>
              <a:t>Напишите программу, которая спросит ваше имя и поздоровается с вами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="" xmlns:a16="http://schemas.microsoft.com/office/drawing/2014/main" id="{150960B9-6FF1-4839-A36C-F44086A91AB8}"/>
              </a:ext>
            </a:extLst>
          </p:cNvPr>
          <p:cNvSpPr txBox="1"/>
          <p:nvPr/>
        </p:nvSpPr>
        <p:spPr>
          <a:xfrm>
            <a:off x="5220072" y="585212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Проверка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1597" y="2256066"/>
            <a:ext cx="77454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dirty="0"/>
              <a:t>2</a:t>
            </a:r>
            <a:r>
              <a:rPr lang="ru-RU" sz="2400" dirty="0"/>
              <a:t>.</a:t>
            </a:r>
            <a:r>
              <a:rPr lang="en-US" sz="2400" dirty="0"/>
              <a:t> </a:t>
            </a:r>
            <a:r>
              <a:rPr lang="ru-RU" sz="2000" dirty="0" smtClean="0"/>
              <a:t>Определите 6 переменных целого типа со значениями от 0 до 5. Выведите в одну строку значения 4-х переменных, чтобы получился текущий год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4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428625" y="285750"/>
            <a:ext cx="8072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Операции со строками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67544" y="9087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i="1" dirty="0">
                <a:latin typeface="Arial" pitchFamily="34" charset="0"/>
                <a:cs typeface="Arial" pitchFamily="34" charset="0"/>
              </a:rPr>
              <a:t>Конкатенация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(склеивание строк)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55576" y="2420888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print ("</a:t>
            </a:r>
            <a:r>
              <a:rPr kumimoji="1" lang="en-US" sz="2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good"+"will</a:t>
            </a:r>
            <a:r>
              <a:rPr kumimoji="1"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") – </a:t>
            </a:r>
            <a:r>
              <a:rPr kumimoji="1" lang="ru-RU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склеивание строк – результат </a:t>
            </a: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kumimoji="1" lang="ru-RU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==&gt; </a:t>
            </a:r>
            <a:r>
              <a:rPr kumimoji="1" lang="en-US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goodwill</a:t>
            </a:r>
            <a:endParaRPr kumimoji="1" lang="ru-RU" sz="28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endParaRPr kumimoji="1"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endParaRPr kumimoji="1"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a="hot“</a:t>
            </a: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b="dog“</a:t>
            </a:r>
            <a:endParaRPr kumimoji="1"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print (a</a:t>
            </a:r>
            <a:r>
              <a:rPr kumimoji="1"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1"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kumimoji="1"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1"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b) – </a:t>
            </a:r>
            <a:r>
              <a:rPr kumimoji="1" lang="ru-RU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склеивание значений переменных, </a:t>
            </a: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kumimoji="1" lang="ru-RU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результат ==&gt; </a:t>
            </a:r>
            <a:r>
              <a:rPr kumimoji="1" lang="en-US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hotdog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kumimoji="1"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Конкатенацию можно проводить только с данными одного типа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print (‘ 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Значение равно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 + 5) – 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недопустимо!</a:t>
            </a:r>
          </a:p>
          <a:p>
            <a:pPr>
              <a:lnSpc>
                <a:spcPct val="80000"/>
              </a:lnSpc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6845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428625" y="285750"/>
            <a:ext cx="8072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Операции со строкам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67544" y="9087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u="sng" dirty="0"/>
              <a:t>Интерполяция</a:t>
            </a:r>
            <a:r>
              <a:rPr lang="ru-RU" sz="3200" dirty="0"/>
              <a:t> – способ получение сложной строки из нескольких с использованием шаблона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4424" y="2055033"/>
            <a:ext cx="7560840" cy="7375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kumimoji="1" lang="en-US" sz="2800" b="1" i="1" dirty="0">
                <a:solidFill>
                  <a:schemeClr val="tx1"/>
                </a:solidFill>
              </a:rPr>
              <a:t>f – </a:t>
            </a:r>
            <a:r>
              <a:rPr kumimoji="1" lang="ru-RU" sz="2800" b="1" i="1" dirty="0">
                <a:solidFill>
                  <a:schemeClr val="tx1"/>
                </a:solidFill>
              </a:rPr>
              <a:t>строка – это шаблон, который упрощает запись</a:t>
            </a: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endParaRPr kumimoji="1"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452" y="2828378"/>
            <a:ext cx="40909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конкатенация</a:t>
            </a:r>
          </a:p>
          <a:p>
            <a:pPr algn="l"/>
            <a:endParaRPr lang="ru-RU" sz="2400" i="1" dirty="0"/>
          </a:p>
          <a:p>
            <a:pPr algn="l"/>
            <a:r>
              <a:rPr lang="en-US" sz="3200" dirty="0"/>
              <a:t>a = “Hello”</a:t>
            </a:r>
          </a:p>
          <a:p>
            <a:pPr algn="l"/>
            <a:r>
              <a:rPr lang="en-US" sz="3200" dirty="0"/>
              <a:t>b = “Can”</a:t>
            </a:r>
          </a:p>
          <a:p>
            <a:pPr algn="l"/>
            <a:r>
              <a:rPr lang="en-US" sz="3200" dirty="0"/>
              <a:t>print (a + “,” + b + “!”)</a:t>
            </a:r>
          </a:p>
          <a:p>
            <a:pPr algn="l"/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932040" y="2762344"/>
            <a:ext cx="40909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интерполяция</a:t>
            </a:r>
          </a:p>
          <a:p>
            <a:pPr algn="l"/>
            <a:endParaRPr lang="ru-RU" sz="2400" i="1" dirty="0"/>
          </a:p>
          <a:p>
            <a:pPr algn="l"/>
            <a:r>
              <a:rPr lang="en-US" sz="3200" dirty="0"/>
              <a:t>a = “Hello”</a:t>
            </a:r>
          </a:p>
          <a:p>
            <a:pPr algn="l"/>
            <a:r>
              <a:rPr lang="en-US" sz="3200" dirty="0"/>
              <a:t>b = “Can”</a:t>
            </a:r>
          </a:p>
          <a:p>
            <a:pPr algn="l"/>
            <a:r>
              <a:rPr lang="en-US" sz="3200" dirty="0"/>
              <a:t>print (f”{a},{b}!”)</a:t>
            </a:r>
          </a:p>
          <a:p>
            <a:pPr algn="l"/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571409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Результат </a:t>
            </a:r>
            <a:r>
              <a:rPr kumimoji="1" lang="ru-RU" sz="2800" b="1" dirty="0">
                <a:solidFill>
                  <a:schemeClr val="accent2">
                    <a:lumMod val="75000"/>
                  </a:schemeClr>
                </a:solidFill>
              </a:rPr>
              <a:t>==&gt; </a:t>
            </a:r>
            <a:r>
              <a:rPr kumimoji="1" lang="en-US" sz="2800" b="1" dirty="0">
                <a:solidFill>
                  <a:schemeClr val="accent2">
                    <a:lumMod val="75000"/>
                  </a:schemeClr>
                </a:solidFill>
              </a:rPr>
              <a:t>Hello, Can!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9390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" grpId="0"/>
      <p:bldP spid="9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  <a:alpha val="46000"/>
                <a:lumMod val="48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03BE406-B2B8-44D1-ACCB-1504A2638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466" y="4288292"/>
            <a:ext cx="2591025" cy="2309060"/>
          </a:xfrm>
          <a:prstGeom prst="rect">
            <a:avLst/>
          </a:prstGeom>
        </p:spPr>
      </p:pic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428625" y="285750"/>
            <a:ext cx="80724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</a:t>
            </a:r>
          </a:p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(операции со строками)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9036" y="1772816"/>
            <a:ext cx="7745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400" dirty="0"/>
              <a:t>1. Получите надпись </a:t>
            </a:r>
            <a:r>
              <a:rPr lang="en-US" sz="2400" dirty="0"/>
              <a:t>goodwill </a:t>
            </a:r>
            <a:r>
              <a:rPr lang="ru-RU" sz="2400" dirty="0"/>
              <a:t> посредством конкатенации строк без использования переменных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9037" y="3140968"/>
            <a:ext cx="7745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400" dirty="0"/>
              <a:t>2. Получите надпись </a:t>
            </a:r>
            <a:r>
              <a:rPr lang="en-US" sz="2400" dirty="0" err="1"/>
              <a:t>kingsroad</a:t>
            </a:r>
            <a:r>
              <a:rPr lang="ru-RU" sz="2400" dirty="0"/>
              <a:t> посредством конкатенации </a:t>
            </a:r>
            <a:r>
              <a:rPr lang="en-US" sz="2400" dirty="0"/>
              <a:t>c </a:t>
            </a:r>
            <a:r>
              <a:rPr lang="ru-RU" sz="2400" dirty="0"/>
              <a:t> использование двух переменных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9036" y="4509120"/>
            <a:ext cx="7745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400" dirty="0"/>
              <a:t>3. Получите надпись </a:t>
            </a:r>
            <a:r>
              <a:rPr lang="en-US" sz="2400" dirty="0"/>
              <a:t>backspace</a:t>
            </a:r>
            <a:r>
              <a:rPr lang="ru-RU" sz="2400" dirty="0"/>
              <a:t> посредством интерполяции двух переменных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F867916-B073-4E5E-86E5-192BF5B0D305}"/>
              </a:ext>
            </a:extLst>
          </p:cNvPr>
          <p:cNvSpPr txBox="1"/>
          <p:nvPr/>
        </p:nvSpPr>
        <p:spPr>
          <a:xfrm>
            <a:off x="2339752" y="5577285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1">
                    <a:lumMod val="50000"/>
                  </a:schemeClr>
                </a:solidFill>
                <a:hlinkClick r:id="rId3" action="ppaction://hlinksldjump"/>
              </a:rPr>
              <a:t>Проверка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02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428625" y="285750"/>
            <a:ext cx="80724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Извлечение символов из строки - срезы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8056" y="16089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latin typeface="Arial" pitchFamily="34" charset="0"/>
                <a:cs typeface="Arial" pitchFamily="34" charset="0"/>
              </a:rPr>
              <a:t>Каждый символ в строке имеет индекс, по которому этот символ можно выделить из строки. Индексы нумеруются с крайнего левого символа, начиная с 0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03648" y="3227472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kern="1900" spc="300" dirty="0"/>
              <a:t>школа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5856" y="289358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35896" y="289358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95936" y="289358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56832" y="287990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16016" y="289358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0952" y="4077072"/>
            <a:ext cx="35095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a = '</a:t>
            </a:r>
            <a:r>
              <a:rPr lang="ru-RU" sz="2800" dirty="0"/>
              <a:t>Иван‘</a:t>
            </a:r>
            <a:endParaRPr lang="en-US" sz="2800" dirty="0"/>
          </a:p>
          <a:p>
            <a:pPr algn="l"/>
            <a:r>
              <a:rPr lang="en-US" sz="2800" dirty="0"/>
              <a:t>b = "</a:t>
            </a:r>
            <a:r>
              <a:rPr lang="ru-RU" sz="2800" dirty="0"/>
              <a:t>Иванов“</a:t>
            </a:r>
            <a:endParaRPr lang="en-US" sz="2800" dirty="0"/>
          </a:p>
          <a:p>
            <a:pPr algn="l"/>
            <a:r>
              <a:rPr lang="en-US" sz="2800" dirty="0"/>
              <a:t>print (a[0] + '.' + b)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494182" y="5760612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Результат ==&gt; И. Иванов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856" y="4063625"/>
            <a:ext cx="35095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a = '</a:t>
            </a:r>
            <a:r>
              <a:rPr lang="ru-RU" sz="2800" dirty="0"/>
              <a:t>Иван‘</a:t>
            </a:r>
            <a:endParaRPr lang="en-US" sz="2800" dirty="0"/>
          </a:p>
          <a:p>
            <a:pPr algn="l"/>
            <a:r>
              <a:rPr lang="en-US" sz="2800" dirty="0"/>
              <a:t>b = "</a:t>
            </a:r>
            <a:r>
              <a:rPr lang="ru-RU" sz="2800" dirty="0"/>
              <a:t>Иванов“</a:t>
            </a:r>
            <a:endParaRPr lang="en-US" sz="2800" dirty="0"/>
          </a:p>
          <a:p>
            <a:pPr algn="l"/>
            <a:r>
              <a:rPr lang="en-US" sz="2800" dirty="0"/>
              <a:t>print (f"{a[0]}.{b}")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5290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4" grpId="0"/>
      <p:bldP spid="10" grpId="0"/>
      <p:bldP spid="11" grpId="0"/>
      <p:bldP spid="12" grpId="0"/>
      <p:bldP spid="13" grpId="0"/>
      <p:bldP spid="5" grpId="0"/>
      <p:bldP spid="20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avatars.mds.yandex.net/i?id=72273bc7103a826ffaa56d0720c1259e-6960402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5" y="3571374"/>
            <a:ext cx="3534098" cy="2360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Заголовок 3"/>
          <p:cNvSpPr>
            <a:spLocks/>
          </p:cNvSpPr>
          <p:nvPr/>
        </p:nvSpPr>
        <p:spPr bwMode="auto">
          <a:xfrm>
            <a:off x="1042988" y="188913"/>
            <a:ext cx="7643812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7238" y="1457178"/>
            <a:ext cx="7929562" cy="646112"/>
          </a:xfrm>
          <a:prstGeom prst="rect">
            <a:avLst/>
          </a:prstGeom>
          <a:noFill/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latin typeface="Arial" pitchFamily="34" charset="0"/>
                <a:cs typeface="Arial" pitchFamily="34" charset="0"/>
              </a:rPr>
              <a:t>Константа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— </a:t>
            </a:r>
            <a:r>
              <a:rPr lang="ru-RU" dirty="0">
                <a:latin typeface="Arial" pitchFamily="34" charset="0"/>
                <a:cs typeface="Arial" pitchFamily="34" charset="0"/>
              </a:rPr>
              <a:t>это поименованная область памяти, содержимое которой не меняется в процессе выполнения программы.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2114" y="2670062"/>
            <a:ext cx="7929562" cy="646112"/>
          </a:xfrm>
          <a:prstGeom prst="rect">
            <a:avLst/>
          </a:prstGeom>
          <a:noFill/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latin typeface="Arial" pitchFamily="34" charset="0"/>
                <a:cs typeface="Arial" pitchFamily="34" charset="0"/>
              </a:rPr>
              <a:t>Переменная</a:t>
            </a:r>
            <a:r>
              <a:rPr lang="ru-RU" dirty="0">
                <a:latin typeface="Arial" pitchFamily="34" charset="0"/>
                <a:cs typeface="Arial" pitchFamily="34" charset="0"/>
              </a:rPr>
              <a:t> — это поименованная область памяти, содержимое которой может изменяться в процессе выполнения программы.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86483" y="4797152"/>
            <a:ext cx="5851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Данные характеризуются именем, типом, значением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36965" y="3861048"/>
            <a:ext cx="579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Общее название переменных и констант – </a:t>
            </a:r>
            <a:r>
              <a:rPr lang="ru-RU" b="1" i="1" dirty="0"/>
              <a:t>данные.</a:t>
            </a:r>
          </a:p>
        </p:txBody>
      </p:sp>
    </p:spTree>
    <p:extLst>
      <p:ext uri="{BB962C8B-B14F-4D97-AF65-F5344CB8AC3E}">
        <p14:creationId xmlns:p14="http://schemas.microsoft.com/office/powerpoint/2010/main" val="206652107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DC954344-C90D-43BA-9F88-C27DDEF1DF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218365"/>
            <a:ext cx="2591025" cy="2309060"/>
          </a:xfrm>
          <a:prstGeom prst="rect">
            <a:avLst/>
          </a:prstGeom>
        </p:spPr>
      </p:pic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419967" y="208408"/>
            <a:ext cx="80724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</a:t>
            </a:r>
          </a:p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(срезы)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9967" y="1622310"/>
            <a:ext cx="7745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400" dirty="0"/>
              <a:t>1. Из трех переменных, имеющих значение вашего имени, отчества и фамилии извлеките только инициалы и фамилию (Например, из «Ольга Петровна Кузнецова»  ==&gt; О.П. Кузнецова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967" y="3372895"/>
            <a:ext cx="7745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400" dirty="0"/>
              <a:t>2. Из полного названия «высшее учебное заведение», хранящееся в трех переменных извлеките аббревиатуру «вуз»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3395" y="4754149"/>
            <a:ext cx="7745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400" dirty="0"/>
              <a:t>3. Из полного обозначения даты, хранящейся в одной переменной </a:t>
            </a:r>
            <a:r>
              <a:rPr lang="en-US" sz="2400" dirty="0"/>
              <a:t>date</a:t>
            </a:r>
            <a:r>
              <a:rPr lang="ru-RU" sz="2400" dirty="0"/>
              <a:t>: 10-10-2024 извлеките только год,  сохраните его в переменной </a:t>
            </a:r>
            <a:r>
              <a:rPr lang="en-US" sz="2400" dirty="0"/>
              <a:t>year </a:t>
            </a:r>
            <a:r>
              <a:rPr lang="ru-RU" sz="2400" dirty="0"/>
              <a:t>и выведите на экран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823625B-99D2-4D19-86CE-9E0812981572}"/>
              </a:ext>
            </a:extLst>
          </p:cNvPr>
          <p:cNvSpPr txBox="1"/>
          <p:nvPr/>
        </p:nvSpPr>
        <p:spPr>
          <a:xfrm>
            <a:off x="6353134" y="6064817"/>
            <a:ext cx="2369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hlinkClick r:id="rId4" action="ppaction://hlinksldjump"/>
              </a:rPr>
              <a:t>Проверка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0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428625" y="285750"/>
            <a:ext cx="8072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Срезы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8625" y="1196752"/>
            <a:ext cx="7959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Программа для извлечения года из полной даты выглядела так: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1760774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date = "10-10-2024"</a:t>
            </a:r>
          </a:p>
          <a:p>
            <a:pPr algn="l"/>
            <a:r>
              <a:rPr lang="en-US" sz="2400" dirty="0"/>
              <a:t>year = (date[6] + date[7] + date[8] + date[9])</a:t>
            </a:r>
          </a:p>
          <a:p>
            <a:pPr algn="l"/>
            <a:r>
              <a:rPr lang="en-US" sz="2400" dirty="0"/>
              <a:t>print (year)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41264" y="3354911"/>
            <a:ext cx="7959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Программу можно упростить, если использовать диапазон индексов: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5" y="4077072"/>
            <a:ext cx="29290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date = "10-10-2024"</a:t>
            </a:r>
          </a:p>
          <a:p>
            <a:pPr algn="l"/>
            <a:r>
              <a:rPr lang="en-US" sz="2400" dirty="0"/>
              <a:t>year = (date[6:10])</a:t>
            </a:r>
          </a:p>
          <a:p>
            <a:pPr algn="l"/>
            <a:r>
              <a:rPr lang="en-US" sz="2400" dirty="0"/>
              <a:t>print (year)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46583" y="5435923"/>
            <a:ext cx="7959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 номеру последнего символа, который надо «считать», добавляется 1.  То есть последний символ не включается в диапазон по индексу.</a:t>
            </a:r>
          </a:p>
        </p:txBody>
      </p:sp>
    </p:spTree>
    <p:extLst>
      <p:ext uri="{BB962C8B-B14F-4D97-AF65-F5344CB8AC3E}">
        <p14:creationId xmlns:p14="http://schemas.microsoft.com/office/powerpoint/2010/main" val="945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428625" y="285750"/>
            <a:ext cx="8072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Примеры записи срезов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485" y="872133"/>
            <a:ext cx="79597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[3:]</a:t>
            </a:r>
            <a:r>
              <a:rPr lang="en-US" sz="2000" dirty="0"/>
              <a:t> – </a:t>
            </a:r>
            <a:r>
              <a:rPr lang="ru-RU" sz="2000" dirty="0"/>
              <a:t>с символа с индексом 3 до конца строки</a:t>
            </a:r>
          </a:p>
          <a:p>
            <a:pPr algn="l"/>
            <a:endParaRPr lang="ru-RU" sz="2000" dirty="0"/>
          </a:p>
          <a:p>
            <a:pPr algn="l"/>
            <a:r>
              <a:rPr lang="en-US" sz="3200" dirty="0"/>
              <a:t>[:3]</a:t>
            </a:r>
            <a:r>
              <a:rPr lang="en-US" sz="2000" dirty="0"/>
              <a:t> </a:t>
            </a:r>
            <a:r>
              <a:rPr lang="ru-RU" sz="2000" dirty="0"/>
              <a:t>– с начала строки до символа</a:t>
            </a:r>
            <a:r>
              <a:rPr lang="en-US" sz="2000" dirty="0"/>
              <a:t> </a:t>
            </a:r>
            <a:r>
              <a:rPr lang="ru-RU" sz="2000" dirty="0"/>
              <a:t> с индексом </a:t>
            </a:r>
            <a:r>
              <a:rPr lang="en-US" sz="2000" dirty="0"/>
              <a:t>2 (</a:t>
            </a:r>
            <a:r>
              <a:rPr lang="ru-RU" sz="2000" dirty="0"/>
              <a:t>последний краевой не включается)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8625" y="2564904"/>
            <a:ext cx="7959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В записи может присутствовать третий параметр, который указывает «шаг считывания»: 2 – через один символ, 3 – через 2 символа и т.д.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4944" y="3356992"/>
            <a:ext cx="795979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[</a:t>
            </a:r>
            <a:r>
              <a:rPr lang="ru-RU" sz="3200" dirty="0"/>
              <a:t>1</a:t>
            </a:r>
            <a:r>
              <a:rPr lang="en-US" sz="3200" dirty="0"/>
              <a:t>:5:2]  </a:t>
            </a:r>
            <a:r>
              <a:rPr lang="en-US" sz="2000" dirty="0"/>
              <a:t>- </a:t>
            </a:r>
            <a:r>
              <a:rPr lang="ru-RU" sz="2000" dirty="0"/>
              <a:t>от символа и индексом 1 до символа с индексом </a:t>
            </a:r>
            <a:r>
              <a:rPr lang="en-US" sz="2000" dirty="0"/>
              <a:t>4</a:t>
            </a:r>
            <a:r>
              <a:rPr lang="ru-RU" sz="2000" dirty="0"/>
              <a:t> через один символ (то есть 1, 3) – последний краевой не включается</a:t>
            </a:r>
          </a:p>
          <a:p>
            <a:pPr algn="l"/>
            <a:endParaRPr lang="ru-RU" sz="2000" dirty="0"/>
          </a:p>
          <a:p>
            <a:pPr algn="l"/>
            <a:r>
              <a:rPr lang="en-US" sz="3200" dirty="0"/>
              <a:t>[::2]</a:t>
            </a:r>
            <a:r>
              <a:rPr lang="en-US" sz="2000" dirty="0"/>
              <a:t> – </a:t>
            </a:r>
            <a:r>
              <a:rPr lang="ru-RU" sz="2000" dirty="0"/>
              <a:t>четные символы по порядку с начала</a:t>
            </a:r>
          </a:p>
          <a:p>
            <a:pPr algn="l"/>
            <a:endParaRPr lang="ru-RU" sz="2000" dirty="0"/>
          </a:p>
          <a:p>
            <a:pPr algn="l"/>
            <a:r>
              <a:rPr lang="en-US" sz="3200" dirty="0"/>
              <a:t>[1::2]</a:t>
            </a:r>
            <a:r>
              <a:rPr lang="en-US" sz="2000" dirty="0"/>
              <a:t> </a:t>
            </a:r>
            <a:r>
              <a:rPr lang="ru-RU" sz="2000" dirty="0"/>
              <a:t>– нечетные символы по порядку с начала</a:t>
            </a:r>
          </a:p>
          <a:p>
            <a:pPr algn="l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99257" y="3804875"/>
            <a:ext cx="70567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Задание.</a:t>
            </a:r>
          </a:p>
          <a:p>
            <a:r>
              <a:rPr lang="ru-RU" sz="2800" dirty="0"/>
              <a:t>Извлеките часть символов из строки </a:t>
            </a:r>
            <a:r>
              <a:rPr lang="en-US" sz="2800" dirty="0"/>
              <a:t>“</a:t>
            </a:r>
            <a:r>
              <a:rPr lang="en-US" sz="2800" dirty="0" err="1"/>
              <a:t>Hexlet</a:t>
            </a:r>
            <a:r>
              <a:rPr lang="en-US" sz="2800" dirty="0"/>
              <a:t>”</a:t>
            </a:r>
            <a:r>
              <a:rPr lang="ru-RU" sz="2800" dirty="0"/>
              <a:t> и добавьте недостающее методом конкатенации, чтобы получилась надпись </a:t>
            </a:r>
            <a:r>
              <a:rPr lang="en-US" sz="2800" dirty="0"/>
              <a:t>“Excel”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4420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/>
      <p:bldP spid="11" grpId="1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428625" y="285750"/>
            <a:ext cx="8072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Выражения и операции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625" y="1024392"/>
            <a:ext cx="800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При выполнении программы осуществляется обработка данных, в ходе которой с помощью выражений вычисляются различные значения</a:t>
            </a:r>
            <a:r>
              <a:rPr lang="ru-RU" dirty="0">
                <a:latin typeface="Franklin Gothic Book" pitchFamily="34" charset="0"/>
              </a:rPr>
              <a:t>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69775" y="2132856"/>
            <a:ext cx="8001000" cy="1200150"/>
          </a:xfrm>
          <a:prstGeom prst="rect">
            <a:avLst/>
          </a:prstGeom>
          <a:noFill/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Выражение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— это  синтаксическая единица языка, задающая порядок и способ вычисления некоторого значения.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8625" y="3645024"/>
            <a:ext cx="8001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Выражение состоит из: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операндов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знаков операций</a:t>
            </a:r>
            <a:r>
              <a:rPr lang="ru-RU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скобок</a:t>
            </a:r>
            <a:r>
              <a:rPr lang="ru-RU" dirty="0">
                <a:latin typeface="Arial" pitchFamily="34" charset="0"/>
                <a:cs typeface="Arial" pitchFamily="34" charset="0"/>
              </a:rPr>
              <a:t>. В простейшем случае выражение может состоять из одной переменной или константы.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9552" y="4725144"/>
            <a:ext cx="8001000" cy="830262"/>
          </a:xfrm>
          <a:prstGeom prst="rect">
            <a:avLst/>
          </a:prstGeom>
          <a:noFill/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latin typeface="Franklin Gothic Book" pitchFamily="34" charset="0"/>
              </a:rPr>
              <a:t>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Операнд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— это элемент, над которым выполняются 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177580291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395536" y="908720"/>
            <a:ext cx="82153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В качестве операндов могут использоваться константы, переменные и обращения к функциям.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4344" y="3529568"/>
            <a:ext cx="8215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Круглые скобки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используются для изменения порядка выполнения операций.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5536" y="2289609"/>
            <a:ext cx="8215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Операции выполняются в порядке их приоритетов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3" descr="MC900433954.PNG">
            <a:extLst>
              <a:ext uri="{FF2B5EF4-FFF2-40B4-BE49-F238E27FC236}">
                <a16:creationId xmlns="" xmlns:a16="http://schemas.microsoft.com/office/drawing/2014/main" id="{FF447B89-827C-4820-A3F4-87966B626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436826"/>
            <a:ext cx="2447949" cy="2447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285750" y="428625"/>
            <a:ext cx="8429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Арифметические операции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7188" y="1071563"/>
            <a:ext cx="81438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Арифметические операции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могут применяться только к операндам целого и вещественного типов. Наиболее распространенные операции приведены в таблице: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542871"/>
              </p:ext>
            </p:extLst>
          </p:nvPr>
        </p:nvGraphicFramePr>
        <p:xfrm>
          <a:off x="357188" y="2204864"/>
          <a:ext cx="8463284" cy="3817620"/>
        </p:xfrm>
        <a:graphic>
          <a:graphicData uri="http://schemas.openxmlformats.org/drawingml/2006/table">
            <a:tbl>
              <a:tblPr/>
              <a:tblGrid>
                <a:gridCol w="12846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39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48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56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251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5910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57983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Операция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Действие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 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Операция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Действие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сложение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+ 6 = 11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возведение в степень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ru-RU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= 9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вычитание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– 5 = 2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//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целая часть от деления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// 3 = 3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умножение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* 2 = 4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остаток от деления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10 % 3 = 1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80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деление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/ 3 = 3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** (0.5)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извлечение квадратного корня</a:t>
                      </a:r>
                    </a:p>
                  </a:txBody>
                  <a:tcPr marL="65334" marR="653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** (0.5) = 5</a:t>
                      </a:r>
                    </a:p>
                  </a:txBody>
                  <a:tcPr marL="65334" marR="653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26a0fd7a6e2c394538220a6ef39f2847-509428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129605"/>
            <a:ext cx="4975936" cy="309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285750" y="428625"/>
            <a:ext cx="8429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Операции сравнения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12221"/>
              </p:ext>
            </p:extLst>
          </p:nvPr>
        </p:nvGraphicFramePr>
        <p:xfrm>
          <a:off x="475959" y="2156488"/>
          <a:ext cx="8192082" cy="3086100"/>
        </p:xfrm>
        <a:graphic>
          <a:graphicData uri="http://schemas.openxmlformats.org/drawingml/2006/table">
            <a:tbl>
              <a:tblPr/>
              <a:tblGrid>
                <a:gridCol w="16556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98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165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170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обозначение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значение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 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обозначение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значение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==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равно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== 5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!=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равно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!= 9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меньше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&lt; 7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&lt;=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меньше или равно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 &lt;= 8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больше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&gt; 3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&gt;=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больше или равно</a:t>
                      </a: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44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&gt;= 4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44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34" marR="6533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32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385529" y="616332"/>
            <a:ext cx="82153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Приоритет операций на языке </a:t>
            </a:r>
            <a:r>
              <a:rPr lang="en-US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21425" y="2492896"/>
            <a:ext cx="26642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6000" dirty="0"/>
              <a:t> *, /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6000" dirty="0"/>
              <a:t> //, %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6000" dirty="0"/>
              <a:t> +, -</a:t>
            </a:r>
          </a:p>
          <a:p>
            <a:pPr marL="342900" indent="-342900" algn="l">
              <a:buFont typeface="+mj-lt"/>
              <a:buAutoNum type="arabicPeriod"/>
            </a:pPr>
            <a:endParaRPr lang="ru-RU" sz="6000" dirty="0"/>
          </a:p>
        </p:txBody>
      </p:sp>
      <p:sp>
        <p:nvSpPr>
          <p:cNvPr id="3" name="AutoShape 2" descr="https://yandex-images.clstorage.net/hI95AW404/ace855pOfOXi/x85J4qEnqRP901Gy5-X9qTy18HPcHNeHt9T8lg0EfBs4stI9SHvNGM-dPaq8bTylhstzjdWj98MkeK1O_5n0t4MKjdawslzHXGeFcpd1vF2NYXB3rdn3NsZkLGadN-rcKpXkit4MH19YDPiOGDn6U3L4IfgyVsK2oytoDApOxHO3HzhC93Vbkngyo8BWJy2PrDbTh52qFLVgRGtz6wY6v3mlJCtPzx4fKdz6GMm5-QP1u4MLo7awZGN6KR4YToaQlPyrYSaWOvKbkvLStKV8Tb7XQYZey9WXk4Xo8etnmUwoZ_XqHV6eXftt-li4OFjBpukSuEG10qQj2EjcSn3EAqZ92GI11-tyilDgMxT2D6zvJpAlDMtXJSJlarHI5KisuQUH2x1f790L73qJ-TgIodQbkUnipWIU8ruaDBm9hFPkfkpRROe7c6gx4UMUNT6NfHVCtU-JxQcwR-vj6hWbHHvndShdjy6teN862tmKyvCkOeLa4JTy9XMpep4brjZylKyoIAdUWDPLYYGTVXV8XJ6nILc9G-YHoiVaksi3iT8q9EUYfX-cPqg8Gourizth1mnhCkHFMXQCasqsy87VsaTsqpNnhvtiqYJwgyeGjk0cZVJ3vQnElLLEO5MLNPnc6nUm2H4uL_0aTBnrmSvZcZd50ZuglxHG8st6_AqdxvH2vWlDFrdZAdihkrE3FW7NDdVQN9zqB1dANdtgGYZIrhvHRvgcjR69Gj8riDnqKdD1mQHaI8VT1KDbeW6oX7YyJ-xKUbRmGsHpQkMjpySs728Ughevi-a0olbbYMjEqh7qF-U6rq79_kl_WsgoiirAt8swmBBnQJTB-ZksOL6EEkXtWdF31EgB2iPA4iY1Tv0tBVGWvRt15aMGCCHINUm_CLfXOV2d_bz4XZn5ahmL8EXJ0xoiNiN2IKrLfskfxMNH_guSFTYYEilTgYNFJA8-_DSQtXz7djUwFdk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yandex-images.clstorage.net/hI95AW404/ace855pOfOXi/x85J4qEnqRP901Gy5-X9qTy18HPcHNeHt9T8lg0EfBs4stI9SHvNGM-dPaq8bTylhstzjdWj98MkeK1O_5n0t4MKjdawslzHXGeFcpd1vF2NYXB3rdn3NsZkLGadN-rcKpXkit4MH19YDPiOGDn6U3L4IfgyVsK2oytoDApOxHO3HzhC93Vbkngyo8BWJy2PrDbTh52qFLVgRGtz6wY6v3mlJCtPzx4fKdz6GMm5-QP1u4MLo7awZGN6KR4YToaQlPyrYSaWOvKbkvLStKV8Tb7XQYZey9WXk4Xo8etnmUwoZ_XqHV6eXftt-li4OFjBpukSuEG10qQj2EjcSn3EAqZ92GI11-tyilDgMxT2D6zvJpAlDMtXJSJlarHI5KisuQUH2x1f790L73qJ-TgIodQbkUnipWIU8ruaDBm9hFPkfkpRROe7c6gx4UMUNT6NfHVCtU-JxQcwR-vj6hWbHHvndShdjy6teN862tmKyvCkOeLa4JTy9XMpep4brjZylKyoIAdUWDPLYYGTVXV8XJ6nILc9G-YHoiVaksi3iT8q9EUYfX-cPqg8Gourizth1mnhCkHFMXQCasqsy87VsaTsqpNnhvtiqYJwgyeGjk0cZVJ3vQnElLLEO5MLNPnc6nUm2H4uL_0aTBnrmSvZcZd50ZuglxHG8st6_AqdxvH2vWlDFrdZAdihkrE3FW7NDdVQN9zqB1dANdtgGYZIrhvHRvgcjR69Gj8riDnqKdD1mQHaI8VT1KDbeW6oX7YyJ-xKUbRmGsHpQkMjpySs728Ughevi-a0olbbYMjEqh7qF-U6rq79_kl_WsgoiirAt8swmBBnQJTB-ZksOL6EEkXtWdF31EgB2iPA4iY1Tv0tBVGWvRt15aMGCCHINUm_CLfXOV2d_bz4XZn5ahmL8EXJ0xoiNiN2IKrLfskfxMNH_guSFTYYEilTgYNFJA8-_DSQtXz7djUwFdkD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https://yandex-images.clstorage.net/hI95AW404/ace855pOfOXi/x85J4qEnqRP901Gy5-X9qTy18HPcHNeHt9T8lg0EfBs4stI9SHvNGM-dPaq8bTylhstzjdWj98MkeK1O_5n0t4MKjdawslzHXGeFcpd1vF2NYXB3rdn3NsZkLGadN-rcKpXkit4MH19YDPiOGDn6U3L4IfgyVsK2oytoDApOxHO3HzhC93Vbkngyo8BWJy2PrDbTh52qFLVgRGtz6wY6v3mlJCtPzx4fKdz6GMm5-QP1u4MLo7awZGN6KR4YToaQlPyrYSaWOvKbkvLStKV8Tb7XQYZey9WXk4Xo8etnmUwoZ_XqHV6eXftt-li4OFjBpukSuEG10qQj2EjcSn3EAqZ92GI11-tyilDgMxT2D6zvJpAlDMtXJSJlarHI5KisuQUH2x1f790L73qJ-TgIodQbkUnipWIU8ruaDBm9hFPkfkpRROe7c6gx4UMUNT6NfHVCtU-JxQcwR-vj6hWbHHvndShdjy6teN862tmKyvCkOeLa4JTy9XMpep4brjZylKyoIAdUWDPLYYGTVXV8XJ6nILc9G-YHoiVaksi3iT8q9EUYfX-cPqg8Gourizth1mnhCkHFMXQCasqsy87VsaTsqpNnhvtiqYJwgyeGjk0cZVJ3vQnElLLEO5MLNPnc6nUm2H4uL_0aTBnrmSvZcZd50ZuglxHG8st6_AqdxvH2vWlDFrdZAdihkrE3FW7NDdVQN9zqB1dANdtgGYZIrhvHRvgcjR69Gj8riDnqKdD1mQHaI8VT1KDbeW6oX7YyJ-xKUbRmGsHpQkMjpySs728Ughevi-a0olbbYMjEqh7qF-U6rq79_kl_WsgoiirAt8swmBBnQJTB-ZksOL6EEkXtWdF31EgB2iPA4iY1Tv0tBVGWvRt15aMGCCHINUm_CLfXOV2d_bz4XZn5ahmL8EXJ0xoiNiN2IKrLfskfxMNH_guSFTYYEilTgYNFJA8-_DSQtXz7djUwFdkD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https://yandex-images.clstorage.net/hI95AW404/ace855pOfOXi/x85J4qEnqRP901Gy5-X9qTy18HPcHNeHt9T8lg0EfBs4stI9SHvNGM-dPaq8bTylhstzjdWj98MkeK1O_5n0t4MKjdawslzHXGeFcpd1vF2NYXB3rdn3NsZkLGadN-rcKpXkit4MH19YDPiOGDn6U3L4IfgyVsK2oytoDApOxHO3HzhC93Vbkngyo8BWJy2PrDbTh52qFLVgRGtz6wY6v3mlJCtPzx4fKdz6GMm5-QP1u4MLo7awZGN6KR4YToaQlPyrYSaWOvKbkvLStKV8Tb7XQYZey9WXk4Xo8etnmUwoZ_XqHV6eXftt-li4OFjBpukSuEG10qQj2EjcSn3EAqZ92GI11-tyilDgMxT2D6zvJpAlDMtXJSJlarHI5KisuQUH2x1f790L73qJ-TgIodQbkUnipWIU8ruaDBm9hFPkfkpRROe7c6gx4UMUNT6NfHVCtU-JxQcwR-vj6hWbHHvndShdjy6teN862tmKyvCkOeLa4JTy9XMpep4brjZylKyoIAdUWDPLYYGTVXV8XJ6nILc9G-YHoiVaksi3iT8q9EUYfX-cPqg8Gourizth1mnhCkHFMXQCasqsy87VsaTsqpNnhvtiqYJwgyeGjk0cZVJ3vQnElLLEO5MLNPnc6nUm2H4uL_0aTBnrmSvZcZd50ZuglxHG8st6_AqdxvH2vWlDFrdZAdihkrE3FW7NDdVQN9zqB1dANdtgGYZIrhvHRvgcjR69Gj8riDnqKdD1mQHaI8VT1KDbeW6oX7YyJ-xKUbRmGsHpQkMjpySs728Ughevi-a0olbbYMjEqh7qF-U6rq79_kl_WsgoiirAt8swmBBnQJTB-ZksOL6EEkXtWdF31EgB2iPA4iY1Tv0tBVGWvRt15aMGCCHINUm_CLfXOV2d_bz4XZn5ahmL8EXJ0xoiNiN2IKrLfskfxMNH_guSFTYYEilTgYNFJA8-_DSQtXz7djUwFdkDo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0" descr="https://yandex-images.clstorage.net/hI95AW404/ace855pOfOXi/x85J4qEnqRP901Gy5-X9qTy18HPcHNeHt9T8lg0EfBs4stI9SHvNGM-dPaq8bTylhstzjdWj98MkeK1O_5n0t4MKjdawslzHXGeFcpd1vF2NYXB3rdn3NsZkLGadN-rcKpXkit4MH19YDPiOGDn6U3L4IfgyVsK2oytoDApOxHO3HzhC93Vbkngyo8BWJy2PrDbTh52qFLVgRGtz6wY6v3mlJCtPzx4fKdz6GMm5-QP1u4MLo7awZGN6KR4YToaQlPyrYSaWOvKbkvLStKV8Tb7XQYZey9WXk4Xo8etnmUwoZ_XqHV6eXftt-li4OFjBpukSuEG10qQj2EjcSn3EAqZ92GI11-tyilDgMxT2D6zvJpAlDMtXJSJlarHI5KisuQUH2x1f790L73qJ-TgIodQbkUnipWIU8ruaDBm9hFPkfkpRROe7c6gx4UMUNT6NfHVCtU-JxQcwR-vj6hWbHHvndShdjy6teN862tmKyvCkOeLa4JTy9XMpep4brjZylKyoIAdUWDPLYYGTVXV8XJ6nILc9G-YHoiVaksi3iT8q9EUYfX-cPqg8Gourizth1mnhCkHFMXQCasqsy87VsaTsqpNnhvtiqYJwgyeGjk0cZVJ3vQnElLLEO5MLNPnc6nUm2H4uL_0aTBnrmSvZcZd50ZuglxHG8st6_AqdxvH2vWlDFrdZAdihkrE3FW7NDdVQN9zqB1dANdtgGYZIrhvHRvgcjR69Gj8riDnqKdD1mQHaI8VT1KDbeW6oX7YyJ-xKUbRmGsHpQkMjpySs728Ughevi-a0olbbYMjEqh7qF-U6rq79_kl_WsgoiirAt8swmBBnQJTB-ZksOL6EEkXtWdF31EgB2iPA4iY1Tv0tBVGWvRt15aMGCCHINUm_CLfXOV2d_bz4XZn5ahmL8EXJ0xoiNiN2IKrLfskfxMNH_guSFTYYEilTgYNFJA8-_DSQtXz7djUwFdkDo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2" descr="https://yandex-images.clstorage.net/hI95AW404/ace855pOfOXi/x85J4qEnqRP901Gy5-X9qTy18HPcHNeHt9T8lg0EfBs4stI9SHvNGM-dPaq8bTylhstzjdWj98MkeK1O_5n0t4MKjdawslzHXGeFcpd1vF2NYXB3rdn3NsZkLGadN-rcKpXkit4MH19YDPiOGDn6U3L4IfgyVsK2oytoDApOxHO3HzhC93Vbkngyo8BWJy2PrDbTh52qFLVgRGtz6wY6v3mlJCtPzx4fKdz6GMm5-QP1u4MLo7awZGN6KR4YToaQlPyrYSaWOvKbkvLStKV8Tb7XQYZey9WXk4Xo8etnmUwoZ_XqHV6eXftt-li4OFjBpukSuEG10qQj2EjcSn3EAqZ92GI11-tyilDgMxT2D6zvJpAlDMtXJSJlarHI5KisuQUH2x1f790L73qJ-TgIodQbkUnipWIU8ruaDBm9hFPkfkpRROe7c6gx4UMUNT6NfHVCtU-JxQcwR-vj6hWbHHvndShdjy6teN862tmKyvCkOeLa4JTy9XMpep4brjZylKyoIAdUWDPLYYGTVXV8XJ6nILc9G-YHoiVaksi3iT8q9EUYfX-cPqg8Gourizth1mnhCkHFMXQCasqsy87VsaTsqpNnhvtiqYJwgyeGjk0cZVJ3vQnElLLEO5MLNPnc6nUm2H4uL_0aTBnrmSvZcZd50ZuglxHG8st6_AqdxvH2vWlDFrdZAdihkrE3FW7NDdVQN9zqB1dANdtgGYZIrhvHRvgcjR69Gj8riDnqKdD1mQHaI8VT1KDbeW6oX7YyJ-xKUbRmGsHpQkMjpySs728Ughevi-a0olbbYMjEqh7qF-U6rq79_kl_WsgoiirAt8swmBBnQJTB-ZksOL6EEkXtWdF31EgB2iPA4iY1Tv0tBVGWvRt15aMGCCHINUm_CLfXOV2d_bz4XZn5ahmL8EXJ0xoiNiN2IKrLfskfxMNH_guSFTYYEilTgYNFJA8-_DSQtXz7djUwFdkDo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4" descr="https://yandex-images.clstorage.net/hI95AW404/ace855pOfOXi/x85J4qEnqRP901Gy5-X9qTy18HPcHNeHt9T8lg0EfBs4stI9SHvNGM-dPaq8bTylhstzjdWj98MkeK1O_5n0t4MKjdawslzHXGeFcpd1vF2NYXB3rdn3NsZkLGadN-rcKpXkit4MH19YDPiOGDn6U3L4IfgyVsK2oytoDApOxHO3HzhC93Vbkngyo8BWJy2PrDbTh52qFLVgRGtz6wY6v3mlJCtPzx4fKdz6GMm5-QP1u4MLo7awZGN6KR4YToaQlPyrYSaWOvKbkvLStKV8Tb7XQYZey9WXk4Xo8etnmUwoZ_XqHV6eXftt-li4OFjBpukSuEG10qQj2EjcSn3EAqZ92GI11-tyilDgMxT2D6zvJpAlDMtXJSJlarHI5KisuQUH2x1f790L73qJ-TgIodQbkUnipWIU8ruaDBm9hFPkfkpRROe7c6gx4UMUNT6NfHVCtU-JxQcwR-vj6hWbHHvndShdjy6teN862tmKyvCkOeLa4JTy9XMpep4brjZylKyoIAdUWDPLYYGTVXV8XJ6nILc9G-YHoiVaksi3iT8q9EUYfX-cPqg8Gourizth1mnhCkHFMXQCasqsy87VsaTsqpNnhvtiqYJwgyeGjk0cZVJ3vQnElLLEO5MLNPnc6nUm2H4uL_0aTBnrmSvZcZd50ZuglxHG8st6_AqdxvH2vWlDFrdZAdihkrE3FW7NDdVQN9zqB1dANdtgGYZIrhvHRvgcjR69Gj8riDnqKdD1mQHaI8VT1KDbeW6oX7YyJ-xKUbRmGsHpQkMjpySs728Ughevi-a0olbbYMjEqh7qF-U6rq79_kl_WsgoiirAt8swmBBnQJTB-ZksOL6EEkXtWdF31EgB2iPA4iY1Tv0tBVGWvRt15aMGCCHINUm_CLfXOV2d_bz4XZn5ahmL8EXJ0xoiNiN2IKrLfskfxMNH_guSFTYYEilTgYNFJA8-_DSQtXz7djUwFdkDo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4446418"/>
            <a:ext cx="3716520" cy="243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010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179512" y="115836"/>
            <a:ext cx="85010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Функции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96347" y="2197470"/>
            <a:ext cx="85010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dirty="0"/>
              <a:t>Для проведения вычислений с действительными числами язык </a:t>
            </a:r>
            <a:r>
              <a:rPr lang="en-US" dirty="0" err="1"/>
              <a:t>Pyton</a:t>
            </a:r>
            <a:r>
              <a:rPr lang="en-US" dirty="0"/>
              <a:t> </a:t>
            </a:r>
            <a:r>
              <a:rPr lang="ru-RU" dirty="0"/>
              <a:t>содержит много дополнительных функций, собранных в библиотеку (модуль), которая называется </a:t>
            </a:r>
            <a:r>
              <a:rPr lang="ru-RU" dirty="0" err="1"/>
              <a:t>math</a:t>
            </a:r>
            <a:r>
              <a:rPr lang="ru-RU" dirty="0"/>
              <a:t>.</a:t>
            </a:r>
            <a:endParaRPr lang="ru-RU" dirty="0">
              <a:latin typeface="Franklin Gothic Book" pitchFamily="34" charset="0"/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79336" y="5325015"/>
            <a:ext cx="85010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dirty="0"/>
              <a:t>Для использования этих функций в начале программы необходимо подключить математическую библиотеку, что делается командой:</a:t>
            </a:r>
          </a:p>
          <a:p>
            <a:pPr algn="l"/>
            <a:endParaRPr lang="ru-RU" dirty="0"/>
          </a:p>
          <a:p>
            <a:r>
              <a:rPr lang="ru-RU" dirty="0" err="1"/>
              <a:t>import</a:t>
            </a:r>
            <a:r>
              <a:rPr lang="ru-RU" dirty="0"/>
              <a:t> </a:t>
            </a:r>
            <a:r>
              <a:rPr lang="ru-RU" dirty="0" err="1"/>
              <a:t>math</a:t>
            </a:r>
            <a:endParaRPr lang="ru-RU" dirty="0">
              <a:latin typeface="Franklin Gothic Book" pitchFamily="34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382209CB-A16C-46CB-893B-55C172E95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55337"/>
              </p:ext>
            </p:extLst>
          </p:nvPr>
        </p:nvGraphicFramePr>
        <p:xfrm>
          <a:off x="296347" y="851482"/>
          <a:ext cx="8527228" cy="123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0152">
                  <a:extLst>
                    <a:ext uri="{9D8B030D-6E8A-4147-A177-3AD203B41FA5}">
                      <a16:colId xmlns="" xmlns:a16="http://schemas.microsoft.com/office/drawing/2014/main" val="1988679996"/>
                    </a:ext>
                  </a:extLst>
                </a:gridCol>
                <a:gridCol w="4267076">
                  <a:extLst>
                    <a:ext uri="{9D8B030D-6E8A-4147-A177-3AD203B41FA5}">
                      <a16:colId xmlns="" xmlns:a16="http://schemas.microsoft.com/office/drawing/2014/main" val="2225483266"/>
                    </a:ext>
                  </a:extLst>
                </a:gridCol>
              </a:tblGrid>
              <a:tr h="41211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Действие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8023573"/>
                  </a:ext>
                </a:extLst>
              </a:tr>
              <a:tr h="41211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 (x)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модуль 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ru-RU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(абсолютная величина)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4261880"/>
                  </a:ext>
                </a:extLst>
              </a:tr>
              <a:tr h="41211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 (a, b)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возведение в степень (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0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62161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="" xmlns:a16="http://schemas.microsoft.com/office/drawing/2014/main" id="{CEE084D3-314B-40CC-8C2F-05558A068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025759"/>
              </p:ext>
            </p:extLst>
          </p:nvPr>
        </p:nvGraphicFramePr>
        <p:xfrm>
          <a:off x="323528" y="3120800"/>
          <a:ext cx="8456626" cy="2023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6433">
                  <a:extLst>
                    <a:ext uri="{9D8B030D-6E8A-4147-A177-3AD203B41FA5}">
                      <a16:colId xmlns="" xmlns:a16="http://schemas.microsoft.com/office/drawing/2014/main" val="394468369"/>
                    </a:ext>
                  </a:extLst>
                </a:gridCol>
                <a:gridCol w="4220193">
                  <a:extLst>
                    <a:ext uri="{9D8B030D-6E8A-4147-A177-3AD203B41FA5}">
                      <a16:colId xmlns="" xmlns:a16="http://schemas.microsoft.com/office/drawing/2014/main" val="3044031696"/>
                    </a:ext>
                  </a:extLst>
                </a:gridCol>
              </a:tblGrid>
              <a:tr h="4019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Функция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14" marR="6531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Действие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14" marR="65314" marT="0" marB="0" horzOverflow="overflow"/>
                </a:tc>
                <a:extLst>
                  <a:ext uri="{0D108BD9-81ED-4DB2-BD59-A6C34878D82A}">
                    <a16:rowId xmlns="" xmlns:a16="http://schemas.microsoft.com/office/drawing/2014/main" val="3897111586"/>
                  </a:ext>
                </a:extLst>
              </a:tr>
              <a:tr h="422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math.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(x)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14" marR="6531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вычисление косинуса (угол в радианах)</a:t>
                      </a:r>
                    </a:p>
                  </a:txBody>
                  <a:tcPr marL="65314" marR="65314" marT="0" marB="0" horzOverflow="overflow"/>
                </a:tc>
                <a:extLst>
                  <a:ext uri="{0D108BD9-81ED-4DB2-BD59-A6C34878D82A}">
                    <a16:rowId xmlns="" xmlns:a16="http://schemas.microsoft.com/office/drawing/2014/main" val="3507487506"/>
                  </a:ext>
                </a:extLst>
              </a:tr>
              <a:tr h="401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kern="1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math.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(x)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14" marR="6531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вычисление синуса (угол в радианах)</a:t>
                      </a:r>
                    </a:p>
                  </a:txBody>
                  <a:tcPr marL="65314" marR="65314" marT="0" marB="0" horzOverflow="overflow"/>
                </a:tc>
                <a:extLst>
                  <a:ext uri="{0D108BD9-81ED-4DB2-BD59-A6C34878D82A}">
                    <a16:rowId xmlns="" xmlns:a16="http://schemas.microsoft.com/office/drawing/2014/main" val="1901279943"/>
                  </a:ext>
                </a:extLst>
              </a:tr>
              <a:tr h="401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math</a:t>
                      </a:r>
                      <a:r>
                        <a:rPr lang="ru-RU" sz="2000" b="1" i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sqrt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(x)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314" marR="6531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извлечение квадратного корня</a:t>
                      </a:r>
                    </a:p>
                  </a:txBody>
                  <a:tcPr marL="65314" marR="65314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294158589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357188" y="642938"/>
            <a:ext cx="82153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В качестве аргумента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функций может указываться число, константа, переменная или выражение.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52476" y="2132856"/>
            <a:ext cx="662473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Примеры записи арифметических выражений:</a:t>
            </a: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(x + 25.6) / 20 *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math.sin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betta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);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+ abs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x ** 2 +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math.sqrt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(z);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524" y="4869160"/>
            <a:ext cx="7901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Как будут записаны эти выражения на алгебраическом языке?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323528" y="260648"/>
            <a:ext cx="84248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2200" b="1" i="1" dirty="0">
                <a:solidFill>
                  <a:srgbClr val="C00000"/>
                </a:solidFill>
              </a:rPr>
              <a:t>ИМЕНА</a:t>
            </a:r>
            <a:r>
              <a:rPr lang="ru-RU" sz="2200" b="1" i="1" dirty="0"/>
              <a:t> </a:t>
            </a:r>
            <a:r>
              <a:rPr lang="ru-RU" sz="2200" dirty="0"/>
              <a:t>(констант, переменных, программ и других объектов) - любые отличные от служебных слов последовательности прописных и строчных букв, цифр, символов «-»  и «_», начинающиеся с буквы.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468313" y="2205038"/>
            <a:ext cx="3024187" cy="3451225"/>
          </a:xfrm>
          <a:prstGeom prst="rect">
            <a:avLst/>
          </a:prstGeom>
          <a:noFill/>
          <a:ln w="9525">
            <a:solidFill>
              <a:srgbClr val="005AB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2200" b="1" u="sng" dirty="0"/>
              <a:t>Правильные имена</a:t>
            </a:r>
            <a:r>
              <a:rPr lang="ru-RU" sz="2200" b="1" dirty="0">
                <a:solidFill>
                  <a:srgbClr val="000066"/>
                </a:solidFill>
              </a:rPr>
              <a:t>     </a:t>
            </a:r>
          </a:p>
          <a:p>
            <a:pPr algn="l" eaLnBrk="1" hangingPunct="1"/>
            <a:r>
              <a:rPr lang="ru-RU" sz="2200" b="1" dirty="0">
                <a:solidFill>
                  <a:srgbClr val="000066"/>
                </a:solidFill>
              </a:rPr>
              <a:t>x      </a:t>
            </a:r>
            <a:endParaRPr lang="en-US" sz="2200" b="1" dirty="0">
              <a:solidFill>
                <a:srgbClr val="000066"/>
              </a:solidFill>
            </a:endParaRPr>
          </a:p>
          <a:p>
            <a:pPr algn="l" eaLnBrk="1" hangingPunct="1"/>
            <a:r>
              <a:rPr lang="en-US" sz="2200" b="1" dirty="0" err="1">
                <a:solidFill>
                  <a:srgbClr val="000066"/>
                </a:solidFill>
              </a:rPr>
              <a:t>velichina</a:t>
            </a:r>
            <a:r>
              <a:rPr lang="en-US" sz="2200" b="1" dirty="0">
                <a:solidFill>
                  <a:srgbClr val="000066"/>
                </a:solidFill>
              </a:rPr>
              <a:t>      </a:t>
            </a:r>
          </a:p>
          <a:p>
            <a:pPr algn="l" eaLnBrk="1" hangingPunct="1"/>
            <a:r>
              <a:rPr lang="en-US" sz="2200" b="1" dirty="0" err="1">
                <a:solidFill>
                  <a:srgbClr val="000066"/>
                </a:solidFill>
              </a:rPr>
              <a:t>zzz</a:t>
            </a:r>
            <a:r>
              <a:rPr lang="en-US" sz="2200" b="1" dirty="0">
                <a:solidFill>
                  <a:srgbClr val="000066"/>
                </a:solidFill>
              </a:rPr>
              <a:t>        </a:t>
            </a:r>
          </a:p>
          <a:p>
            <a:pPr algn="l" eaLnBrk="1" hangingPunct="1"/>
            <a:r>
              <a:rPr lang="en-US" sz="2200" b="1" dirty="0" err="1">
                <a:solidFill>
                  <a:srgbClr val="000066"/>
                </a:solidFill>
              </a:rPr>
              <a:t>polnaja_summa</a:t>
            </a:r>
            <a:r>
              <a:rPr lang="en-US" sz="2200" b="1" dirty="0">
                <a:solidFill>
                  <a:srgbClr val="000066"/>
                </a:solidFill>
              </a:rPr>
              <a:t>     </a:t>
            </a:r>
          </a:p>
          <a:p>
            <a:pPr algn="l" eaLnBrk="1" hangingPunct="1"/>
            <a:r>
              <a:rPr lang="en-US" sz="2200" b="1" dirty="0" err="1">
                <a:solidFill>
                  <a:srgbClr val="000066"/>
                </a:solidFill>
              </a:rPr>
              <a:t>tri_plus_dva</a:t>
            </a:r>
            <a:r>
              <a:rPr lang="en-US" sz="2200" b="1" dirty="0">
                <a:solidFill>
                  <a:srgbClr val="000066"/>
                </a:solidFill>
              </a:rPr>
              <a:t>    </a:t>
            </a:r>
            <a:endParaRPr lang="ru-RU" sz="2200" b="1" dirty="0">
              <a:solidFill>
                <a:srgbClr val="000066"/>
              </a:solidFill>
            </a:endParaRPr>
          </a:p>
          <a:p>
            <a:pPr algn="l" eaLnBrk="1" hangingPunct="1"/>
            <a:r>
              <a:rPr lang="ru-RU" sz="2200" b="1" dirty="0">
                <a:solidFill>
                  <a:srgbClr val="000066"/>
                </a:solidFill>
              </a:rPr>
              <a:t>s25    </a:t>
            </a:r>
          </a:p>
          <a:p>
            <a:pPr algn="l" eaLnBrk="1" hangingPunct="1"/>
            <a:r>
              <a:rPr lang="en-US" sz="2200" b="1" dirty="0">
                <a:solidFill>
                  <a:srgbClr val="000066"/>
                </a:solidFill>
              </a:rPr>
              <a:t>con-rod</a:t>
            </a:r>
            <a:r>
              <a:rPr lang="ru-RU" sz="2200" b="1" dirty="0">
                <a:solidFill>
                  <a:srgbClr val="000066"/>
                </a:solidFill>
              </a:rPr>
              <a:t>    </a:t>
            </a:r>
          </a:p>
          <a:p>
            <a:pPr algn="l" eaLnBrk="1" hangingPunct="1"/>
            <a:r>
              <a:rPr lang="en-US" sz="2200" b="1" dirty="0" err="1">
                <a:solidFill>
                  <a:srgbClr val="000066"/>
                </a:solidFill>
              </a:rPr>
              <a:t>KidsRooad</a:t>
            </a:r>
            <a:r>
              <a:rPr lang="ru-RU" sz="2200" b="1" dirty="0">
                <a:solidFill>
                  <a:srgbClr val="000066"/>
                </a:solidFill>
              </a:rPr>
              <a:t>    </a:t>
            </a:r>
          </a:p>
          <a:p>
            <a:pPr algn="l" eaLnBrk="1" hangingPunct="1"/>
            <a:r>
              <a:rPr lang="ru-RU" sz="2200" b="1" dirty="0" err="1">
                <a:solidFill>
                  <a:srgbClr val="000066"/>
                </a:solidFill>
              </a:rPr>
              <a:t>oshibka</a:t>
            </a:r>
            <a:r>
              <a:rPr lang="ru-RU" sz="2200" dirty="0"/>
              <a:t>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68313" y="5876925"/>
            <a:ext cx="84248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2200" b="1" dirty="0"/>
              <a:t>Имена констант прописываются прописными буквами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4140200" y="2205038"/>
            <a:ext cx="4752975" cy="3617912"/>
          </a:xfrm>
          <a:prstGeom prst="rect">
            <a:avLst/>
          </a:prstGeom>
          <a:noFill/>
          <a:ln w="9525">
            <a:solidFill>
              <a:srgbClr val="005AB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200" b="1" u="sng" dirty="0"/>
              <a:t>Неправильные имена</a:t>
            </a:r>
          </a:p>
          <a:p>
            <a:pPr algn="l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ru-RU" sz="2200" b="1" dirty="0">
                <a:solidFill>
                  <a:srgbClr val="FF0000"/>
                </a:solidFill>
              </a:rPr>
              <a:t>Ж</a:t>
            </a:r>
            <a:r>
              <a:rPr lang="ru-RU" sz="2200" b="1" dirty="0"/>
              <a:t> - </a:t>
            </a:r>
            <a:r>
              <a:rPr lang="ru-RU" sz="2200" dirty="0"/>
              <a:t>буква не латинского алфавита</a:t>
            </a: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err="1">
                <a:solidFill>
                  <a:srgbClr val="FF0000"/>
                </a:solidFill>
              </a:rPr>
              <a:t>polnaja</a:t>
            </a:r>
            <a:r>
              <a:rPr lang="ru-RU" sz="2200" b="1" dirty="0">
                <a:solidFill>
                  <a:srgbClr val="FF0000"/>
                </a:solidFill>
              </a:rPr>
              <a:t>  </a:t>
            </a:r>
            <a:r>
              <a:rPr lang="ru-RU" sz="2200" b="1" dirty="0" err="1">
                <a:solidFill>
                  <a:srgbClr val="FF0000"/>
                </a:solidFill>
              </a:rPr>
              <a:t>summa</a:t>
            </a:r>
            <a:r>
              <a:rPr lang="ru-RU" sz="2200" b="1" dirty="0"/>
              <a:t> </a:t>
            </a:r>
            <a:r>
              <a:rPr lang="ru-RU" sz="2200" dirty="0"/>
              <a:t>- содержится символ (пробел), не являющийся буквой, цифрой или знаком подчеркивания.</a:t>
            </a:r>
          </a:p>
          <a:p>
            <a:pPr algn="l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ru-RU" sz="2200" b="1" dirty="0">
                <a:solidFill>
                  <a:srgbClr val="FF0000"/>
                </a:solidFill>
              </a:rPr>
              <a:t>2as</a:t>
            </a:r>
            <a:r>
              <a:rPr lang="ru-RU" sz="2200" b="1" dirty="0"/>
              <a:t> </a:t>
            </a:r>
            <a:r>
              <a:rPr lang="ru-RU" sz="2200" dirty="0"/>
              <a:t>– </a:t>
            </a:r>
            <a:r>
              <a:rPr lang="en-US" sz="2200" dirty="0"/>
              <a:t> </a:t>
            </a:r>
            <a:r>
              <a:rPr lang="ru-RU" sz="2200" dirty="0"/>
              <a:t>цифра в начале</a:t>
            </a:r>
          </a:p>
          <a:p>
            <a:pPr algn="l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ru-RU" sz="2200" b="1" dirty="0" err="1">
                <a:solidFill>
                  <a:srgbClr val="FF0000"/>
                </a:solidFill>
              </a:rPr>
              <a:t>Domby&amp;Son</a:t>
            </a:r>
            <a:r>
              <a:rPr lang="ru-RU" sz="2200" b="1" dirty="0"/>
              <a:t> </a:t>
            </a:r>
            <a:r>
              <a:rPr lang="ru-RU" sz="2200" dirty="0"/>
              <a:t>- содержится символ &amp;, не являющийся буквой, цифрой или знаком подчеркивания</a:t>
            </a:r>
          </a:p>
        </p:txBody>
      </p:sp>
      <p:pic>
        <p:nvPicPr>
          <p:cNvPr id="10247" name="Рисунок 3" descr="MC90043395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3789363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428750" y="1268760"/>
            <a:ext cx="6215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dirty="0">
                <a:latin typeface="Arial" pitchFamily="34" charset="0"/>
                <a:cs typeface="Arial" pitchFamily="34" charset="0"/>
              </a:rPr>
              <a:t>ПРОВЕРЬ СЕБЯ</a:t>
            </a:r>
          </a:p>
        </p:txBody>
      </p:sp>
      <p:sp>
        <p:nvSpPr>
          <p:cNvPr id="2" name="AutoShape 2" descr="https://yandex-images.clstorage.net/hI95AW404/ace855pOfOXi/x85J4qEnqRP901Gy5-X9qTy18HPcHNeHt9GZpvhRfA4dwscYSC64DY-I-MrMjYyF8-4jyJWT9wYhrf07z6nE0rbajdaA8vzXzHdFcpd1vF2NYXB3rdn3NsZk2WKNtPz7LbQ0ij88rt85z_roa_k5tGfaABtExQBWk3hIvghPZMBmTGgy9FYZ06uA42K2pc5PjdcglVzqVadDJ_oRGkS77luF5OlsDG5-qAz7qBopOyK2WgNLw4aipQKYOmzIHiXSdEwq0de1ivB6Y4ICVQWfXW9VcVdOC8emgEY7M-mFOGxb5EcaPc6_v_qde-rImDtix9uiiZDUMxbgm1isiLxEECZ_aEPlNPnzaSJTgkTHjbzPBgK2H_oWBdJGuYFYZboseGd2-qysTY76nApqOBq7s4bb8uniJrDnQ4voHFnflsB1vygSpzdrwBgSA4NmpozMz8Uzl4ypxJWRBCujSkc7flqWRUpuTj99ukzLGksq--CmaTC4kgTDdEG6eP3YTXZSd6yaM9flibFboeDDBfbsHI6FcUZue6aX45YIo9glig94NFdpP10PTZq8eYmbydux1GjBKeBUwKTg67t8qQ7GYKfMefDnpYsCO3NDkmcVHQz8doNX7LnUV2OEKjDIxOsOu7cniv_cbI2Z7cpKKbnY0ebIIzmhRPA1AbmbzlmvdjBmn2qwtfRI0kpC4fEWNv8-7OVj1_0J1hcCZ-nzOjUL_akFlvgObgyt-077CinK6rJGCdOYw6QgdILr2dwLv3WixF0ac2Sla8Dok6IxJ9UurHzUofWfyAQ3cQYIENhWC_14R3RI_76vb0ltGEl6ipvyV2nQiIH2ETaxScqcap2V4FS8KFMGpHhAKyHw8RS0rW39xUPn3dnXtmOWm0HZBti8eLaX6R0enWy6XhgLy6hYwxX6cbhz9PK0gxipfovOx7KlHWiCBLcqA0nDoOLnxOwMntQCJAzoFpWidpiR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yandex-images.clstorage.net/hI95AW404/ace855pOfOXi/x85J4qEnqRP901Gy5-X9qTy18HPcHNeHt9GZpvhRfA4dwscYSC64DY-I-MrMjYyF8-4jyJWT9wYhrf07z6nE0rbajdaA8vzXzHdFcpd1vF2NYXB3rdn3NsZk2WKNtPz7LbQ0ij88rt85z_roa_k5tGfaABtExQBWk3hIvghPZMBmTGgy9FYZ06uA42K2pc5PjdcglVzqVadDJ_oRGkS77luF5OlsDG5-qAz7qBopOyK2WgNLw4aipQKYOmzIHiXSdEwq0de1ivB6Y4ICVQWfXW9VcVdOC8emgEY7M-mFOGxb5EcaPc6_v_qde-rImDtix9uiiZDUMxbgm1isiLxEECZ_aEPlNPnzaSJTgkTHjbzPBgK2H_oWBdJGuYFYZboseGd2-qysTY76nApqOBq7s4bb8uniJrDnQ4voHFnflsB1vygSpzdrwBgSA4NmpozMz8Uzl4ypxJWRBCujSkc7flqWRUpuTj99ukzLGksq--CmaTC4kgTDdEG6eP3YTXZSd6yaM9flibFboeDDBfbsHI6FcUZue6aX45YIo9glig94NFdpP10PTZq8eYmbydux1GjBKeBUwKTg67t8qQ7GYKfMefDnpYsCO3NDkmcVHQz8doNX7LnUV2OEKjDIxOsOu7cniv_cbI2Z7cpKKbnY0ebIIzmhRPA1AbmbzlmvdjBmn2qwtfRI0kpC4fEWNv8-7OVj1_0J1hcCZ-nzOjUL_akFlvgObgyt-077CinK6rJGCdOYw6QgdILr2dwLv3WixF0ac2Sla8Dok6IxJ9UurHzUofWfyAQ3cQYIENhWC_14R3RI_76vb0ltGEl6ipvyV2nQiIH2ETaxScqcap2V4FS8KFMGpHhAKyHw8RS0rW39xUPn3dnXtmOWm0HZBti8eLaX6R0enWy6XhgLy6hYwxX6cbhz9PK0gxipfovOx7KlHWiCBLcqA0nDoOLnxOwMntQCJAzoFpWidpiRQ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https://yandex-images.clstorage.net/hI95AW404/ace855pOfOXi/x85J4qEnqRP901Gy5-X9qTy18HPcHNeHt9GZpvhRfA4dwscYSC64DY-I-MrMjYyF8-4jyJWT9wYhrf07z6nE0rbajdaA8vzXzHdFcpd1vF2NYXB3rdn3NsZk2WKNtPz7LbQ0ij88rt85z_roa_k5tGfaABtExQBWk3hIvghPZMBmTGgy9FYZ06uA42K2pc5PjdcglVzqVadDJ_oRGkS77luF5OlsDG5-qAz7qBopOyK2WgNLw4aipQKYOmzIHiXSdEwq0de1ivB6Y4ICVQWfXW9VcVdOC8emgEY7M-mFOGxb5EcaPc6_v_qde-rImDtix9uiiZDUMxbgm1isiLxEECZ_aEPlNPnzaSJTgkTHjbzPBgK2H_oWBdJGuYFYZboseGd2-qysTY76nApqOBq7s4bb8uniJrDnQ4voHFnflsB1vygSpzdrwBgSA4NmpozMz8Uzl4ypxJWRBCujSkc7flqWRUpuTj99ukzLGksq--CmaTC4kgTDdEG6eP3YTXZSd6yaM9flibFboeDDBfbsHI6FcUZue6aX45YIo9glig94NFdpP10PTZq8eYmbydux1GjBKeBUwKTg67t8qQ7GYKfMefDnpYsCO3NDkmcVHQz8doNX7LnUV2OEKjDIxOsOu7cniv_cbI2Z7cpKKbnY0ebIIzmhRPA1AbmbzlmvdjBmn2qwtfRI0kpC4fEWNv8-7OVj1_0J1hcCZ-nzOjUL_akFlvgObgyt-077CinK6rJGCdOYw6QgdILr2dwLv3WixF0ac2Sla8Dok6IxJ9UurHzUofWfyAQ3cQYIENhWC_14R3RI_76vb0ltGEl6ipvyV2nQiIH2ETaxScqcap2V4FS8KFMGpHhAKyHw8RS0rW39xUPn3dnXtmOWm0HZBti8eLaX6R0enWy6XhgLy6hYwxX6cbhz9PK0gxipfovOx7KlHWiCBLcqA0nDoOLnxOwMntQCJAzoFpWidpiRQ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https://yandex-images.clstorage.net/hI95AW404/ace855pOfOXi/x85J4qEnqRP901Gy5-X9qTy18HPcHNeHt9GZpvhRfA4dwscYSC64DY-I-MrMjYyF8-4jyJWT9wYhrf07z6nE0rbajdaA8vzXzHdFcpd1vF2NYXB3rdn3NsZk2WKNtPz7LbQ0ij88rt85z_roa_k5tGfaABtExQBWk3hIvghPZMBmTGgy9FYZ06uA42K2pc5PjdcglVzqVadDJ_oRGkS77luF5OlsDG5-qAz7qBopOyK2WgNLw4aipQKYOmzIHiXSdEwq0de1ivB6Y4ICVQWfXW9VcVdOC8emgEY7M-mFOGxb5EcaPc6_v_qde-rImDtix9uiiZDUMxbgm1isiLxEECZ_aEPlNPnzaSJTgkTHjbzPBgK2H_oWBdJGuYFYZboseGd2-qysTY76nApqOBq7s4bb8uniJrDnQ4voHFnflsB1vygSpzdrwBgSA4NmpozMz8Uzl4ypxJWRBCujSkc7flqWRUpuTj99ukzLGksq--CmaTC4kgTDdEG6eP3YTXZSd6yaM9flibFboeDDBfbsHI6FcUZue6aX45YIo9glig94NFdpP10PTZq8eYmbydux1GjBKeBUwKTg67t8qQ7GYKfMefDnpYsCO3NDkmcVHQz8doNX7LnUV2OEKjDIxOsOu7cniv_cbI2Z7cpKKbnY0ebIIzmhRPA1AbmbzlmvdjBmn2qwtfRI0kpC4fEWNv8-7OVj1_0J1hcCZ-nzOjUL_akFlvgObgyt-077CinK6rJGCdOYw6QgdILr2dwLv3WixF0ac2Sla8Dok6IxJ9UurHzUofWfyAQ3cQYIENhWC_14R3RI_76vb0ltGEl6ipvyV2nQiIH2ETaxScqcap2V4FS8KFMGpHhAKyHw8RS0rW39xUPn3dnXtmOWm0HZBti8eLaX6R0enWy6XhgLy6hYwxX6cbhz9PK0gxipfovOx7KlHWiCBLcqA0nDoOLnxOwMntQCJAzoFpWidpiRQ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36" name="Picture 16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924944"/>
            <a:ext cx="5484292" cy="405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22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571500" y="571500"/>
            <a:ext cx="7786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Franklin Gothic Book" pitchFamily="34" charset="0"/>
              </a:rPr>
              <a:t>1.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Какое значение должно быть у переменной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чтобы при выполнении программы на языке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Python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был получен ответ “да”: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3447711" y="2077105"/>
            <a:ext cx="485775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 = int(input())</a:t>
            </a:r>
          </a:p>
          <a:p>
            <a:pPr algn="l"/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if x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 =1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l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print (‘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’) </a:t>
            </a:r>
          </a:p>
          <a:p>
            <a:pPr algn="l"/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else: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print (‘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’)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428624" y="4869160"/>
            <a:ext cx="842962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А)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                      Б)4                   В) 5                              Г) 6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571500" y="571500"/>
            <a:ext cx="7786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Franklin Gothic Book" pitchFamily="34" charset="0"/>
              </a:rPr>
              <a:t>1.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Какое значение должно быть у переменной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чтобы при выполнении программы на языке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Python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был получен ответ “да”: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3447711" y="2060848"/>
            <a:ext cx="485775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 = int(input()) </a:t>
            </a:r>
          </a:p>
          <a:p>
            <a:pPr algn="l"/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if x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 =1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l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print (‘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’) </a:t>
            </a:r>
          </a:p>
          <a:p>
            <a:pPr algn="l"/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else: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print (‘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’)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428624" y="4869160"/>
            <a:ext cx="842962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А)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ru-RU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Б)4    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             В) 5                              Г) 6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48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1"/>
          <p:cNvSpPr txBox="1">
            <a:spLocks noChangeArrowheads="1"/>
          </p:cNvSpPr>
          <p:nvPr/>
        </p:nvSpPr>
        <p:spPr bwMode="auto">
          <a:xfrm>
            <a:off x="357188" y="571500"/>
            <a:ext cx="82153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Franklin Gothic Book" pitchFamily="34" charset="0"/>
              </a:rPr>
              <a:t>3.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Значение выражения  (47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//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5)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*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6  равно:</a:t>
            </a:r>
          </a:p>
          <a:p>
            <a:endParaRPr lang="ru-RU" dirty="0">
              <a:latin typeface="Franklin Gothic Book" pitchFamily="34" charset="0"/>
            </a:endParaRPr>
          </a:p>
          <a:p>
            <a:endParaRPr lang="ru-RU" dirty="0">
              <a:latin typeface="Franklin Gothic Book" pitchFamily="34" charset="0"/>
            </a:endParaRPr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3500438" y="1785938"/>
            <a:ext cx="500062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А) 9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Б) 8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В) 7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Г) 6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1"/>
          <p:cNvSpPr txBox="1">
            <a:spLocks noChangeArrowheads="1"/>
          </p:cNvSpPr>
          <p:nvPr/>
        </p:nvSpPr>
        <p:spPr bwMode="auto">
          <a:xfrm>
            <a:off x="357188" y="571500"/>
            <a:ext cx="82153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Franklin Gothic Book" pitchFamily="34" charset="0"/>
              </a:rPr>
              <a:t>3.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Значение выражения (47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//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5)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*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6  равно: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Franklin Gothic Book" pitchFamily="34" charset="0"/>
            </a:endParaRP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3500437" y="1753962"/>
            <a:ext cx="500062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 dirty="0">
                <a:latin typeface="Franklin Gothic Book" pitchFamily="34" charset="0"/>
              </a:rPr>
              <a:t>А)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9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Б) 8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В) 7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Г) 6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6E612A9-38DD-4219-B694-5E5A4F4D7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205" y="7520"/>
            <a:ext cx="2591025" cy="2309060"/>
          </a:xfrm>
          <a:prstGeom prst="rect">
            <a:avLst/>
          </a:prstGeom>
        </p:spPr>
      </p:pic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556793"/>
            <a:ext cx="8229600" cy="129614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Напишите программ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ы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для решения выражений и выполните их при заданных значениях переменных: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</a:t>
            </a:r>
            <a:b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(решение выражений) </a:t>
            </a: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922223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8E63306-1548-4346-9919-5002C5379810}"/>
              </a:ext>
            </a:extLst>
          </p:cNvPr>
          <p:cNvSpPr txBox="1"/>
          <p:nvPr/>
        </p:nvSpPr>
        <p:spPr>
          <a:xfrm>
            <a:off x="611560" y="594928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hlinkClick r:id="rId4" action="ppaction://hlinksldjump"/>
              </a:rPr>
              <a:t>Проверка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hlinkClick r:id="rId4" action="ppaction://hlinksldjump"/>
              </a:rPr>
              <a:t>a)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FBC4952-88ED-460A-8592-F239B336D45F}"/>
              </a:ext>
            </a:extLst>
          </p:cNvPr>
          <p:cNvSpPr txBox="1"/>
          <p:nvPr/>
        </p:nvSpPr>
        <p:spPr>
          <a:xfrm>
            <a:off x="5499563" y="594928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>
                    <a:lumMod val="50000"/>
                  </a:schemeClr>
                </a:solidFill>
                <a:hlinkClick r:id="rId5" action="ppaction://hlinksldjump"/>
              </a:rPr>
              <a:t>Проверка б)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1719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Примеры линейных программ </a:t>
            </a:r>
            <a:endParaRPr lang="en-US" sz="4000" b="1" dirty="0">
              <a:solidFill>
                <a:srgbClr val="C00000"/>
              </a:solidFill>
            </a:endParaRPr>
          </a:p>
          <a:p>
            <a:r>
              <a:rPr lang="ru-RU" sz="4000" b="1" dirty="0">
                <a:solidFill>
                  <a:srgbClr val="C00000"/>
                </a:solidFill>
              </a:rPr>
              <a:t>на языке </a:t>
            </a:r>
            <a:r>
              <a:rPr lang="en-US" sz="4000" b="1" dirty="0">
                <a:solidFill>
                  <a:srgbClr val="C00000"/>
                </a:solidFill>
              </a:rPr>
              <a:t>Python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726" y="1556792"/>
            <a:ext cx="61725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print ("</a:t>
            </a:r>
            <a:r>
              <a:rPr lang="ru-RU" sz="3200" dirty="0">
                <a:solidFill>
                  <a:schemeClr val="tx2"/>
                </a:solidFill>
              </a:rPr>
              <a:t>Введите первое число")</a:t>
            </a:r>
          </a:p>
          <a:p>
            <a:pPr algn="l"/>
            <a:r>
              <a:rPr lang="en-US" sz="3200" dirty="0">
                <a:solidFill>
                  <a:schemeClr val="tx2"/>
                </a:solidFill>
              </a:rPr>
              <a:t>a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=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int(input())</a:t>
            </a:r>
          </a:p>
          <a:p>
            <a:pPr algn="l"/>
            <a:r>
              <a:rPr lang="en-US" sz="3200" dirty="0">
                <a:solidFill>
                  <a:schemeClr val="tx2"/>
                </a:solidFill>
              </a:rPr>
              <a:t>print ("</a:t>
            </a:r>
            <a:r>
              <a:rPr lang="ru-RU" sz="3200" dirty="0">
                <a:solidFill>
                  <a:schemeClr val="tx2"/>
                </a:solidFill>
              </a:rPr>
              <a:t>Введите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ru-RU" sz="3200" dirty="0">
                <a:solidFill>
                  <a:schemeClr val="tx2"/>
                </a:solidFill>
              </a:rPr>
              <a:t>второе число")</a:t>
            </a:r>
          </a:p>
          <a:p>
            <a:pPr algn="l"/>
            <a:r>
              <a:rPr lang="en-US" sz="3200" dirty="0">
                <a:solidFill>
                  <a:schemeClr val="tx2"/>
                </a:solidFill>
              </a:rPr>
              <a:t>b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=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int(input())</a:t>
            </a:r>
          </a:p>
          <a:p>
            <a:pPr algn="l"/>
            <a:r>
              <a:rPr lang="en-US" sz="3200" dirty="0" err="1">
                <a:solidFill>
                  <a:schemeClr val="tx2"/>
                </a:solidFill>
              </a:rPr>
              <a:t>itog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=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str(a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+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b)</a:t>
            </a:r>
          </a:p>
          <a:p>
            <a:pPr algn="l"/>
            <a:r>
              <a:rPr lang="en-US" sz="3200" dirty="0">
                <a:solidFill>
                  <a:schemeClr val="tx2"/>
                </a:solidFill>
              </a:rPr>
              <a:t>print ("</a:t>
            </a:r>
            <a:r>
              <a:rPr lang="ru-RU" sz="3200" dirty="0">
                <a:solidFill>
                  <a:schemeClr val="tx2"/>
                </a:solidFill>
              </a:rPr>
              <a:t>Сумма равна " + </a:t>
            </a:r>
            <a:r>
              <a:rPr lang="en-US" sz="3200" dirty="0" err="1">
                <a:solidFill>
                  <a:schemeClr val="tx2"/>
                </a:solidFill>
              </a:rPr>
              <a:t>itog</a:t>
            </a:r>
            <a:r>
              <a:rPr lang="en-US" sz="3200" dirty="0">
                <a:solidFill>
                  <a:schemeClr val="tx2"/>
                </a:solidFill>
              </a:rPr>
              <a:t>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39754" y="4797152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Обратите внимание что для проведения конкатенации необходимо преобразовать переменную типа </a:t>
            </a:r>
            <a:r>
              <a:rPr lang="en-US" sz="2400" dirty="0"/>
              <a:t>integer</a:t>
            </a:r>
            <a:r>
              <a:rPr lang="ru-RU" sz="2400" dirty="0"/>
              <a:t>, которая получится при сложении двух чисел, в переменную типа </a:t>
            </a:r>
            <a:r>
              <a:rPr lang="en-US" sz="2400" dirty="0"/>
              <a:t>string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5860302" y="3756234"/>
            <a:ext cx="5447645" cy="18466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Сложени</a:t>
            </a:r>
            <a:r>
              <a:rPr lang="ru-RU" b="1" dirty="0">
                <a:solidFill>
                  <a:srgbClr val="C00000"/>
                </a:solidFill>
              </a:rPr>
              <a:t> е  </a:t>
            </a:r>
          </a:p>
          <a:p>
            <a:endParaRPr lang="ru-RU" b="1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двух </a:t>
            </a:r>
          </a:p>
          <a:p>
            <a:endParaRPr lang="ru-RU" b="1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чисел</a:t>
            </a:r>
          </a:p>
        </p:txBody>
      </p:sp>
    </p:spTree>
    <p:extLst>
      <p:ext uri="{BB962C8B-B14F-4D97-AF65-F5344CB8AC3E}">
        <p14:creationId xmlns:p14="http://schemas.microsoft.com/office/powerpoint/2010/main" val="152728971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1719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Примеры линейных программ </a:t>
            </a:r>
            <a:endParaRPr lang="en-US" sz="4000" b="1" dirty="0">
              <a:solidFill>
                <a:srgbClr val="C00000"/>
              </a:solidFill>
            </a:endParaRPr>
          </a:p>
          <a:p>
            <a:r>
              <a:rPr lang="ru-RU" sz="4000" b="1" dirty="0">
                <a:solidFill>
                  <a:srgbClr val="C00000"/>
                </a:solidFill>
              </a:rPr>
              <a:t>на языке </a:t>
            </a:r>
            <a:r>
              <a:rPr lang="en-US" sz="4000" b="1" dirty="0">
                <a:solidFill>
                  <a:srgbClr val="C00000"/>
                </a:solidFill>
              </a:rPr>
              <a:t>Python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017" y="1662036"/>
            <a:ext cx="36688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import math</a:t>
            </a:r>
          </a:p>
          <a:p>
            <a:pPr algn="l"/>
            <a:r>
              <a:rPr lang="en-US" sz="3200" dirty="0"/>
              <a:t>a = float(input())</a:t>
            </a:r>
          </a:p>
          <a:p>
            <a:pPr algn="l"/>
            <a:r>
              <a:rPr lang="en-US" sz="3200" dirty="0"/>
              <a:t>b = float(input())</a:t>
            </a:r>
          </a:p>
          <a:p>
            <a:pPr algn="l"/>
            <a:r>
              <a:rPr lang="en-US" sz="3200" dirty="0"/>
              <a:t>d = </a:t>
            </a:r>
            <a:r>
              <a:rPr lang="en-US" sz="3200" dirty="0" err="1"/>
              <a:t>math.sqrt</a:t>
            </a:r>
            <a:r>
              <a:rPr lang="en-US" sz="3200" dirty="0"/>
              <a:t>(a * b)</a:t>
            </a:r>
          </a:p>
          <a:p>
            <a:pPr algn="l"/>
            <a:r>
              <a:rPr lang="en-US" sz="3200" dirty="0"/>
              <a:t>print (d)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5447161" y="3381280"/>
            <a:ext cx="6278642" cy="18466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Среднее </a:t>
            </a:r>
          </a:p>
          <a:p>
            <a:endParaRPr lang="ru-RU" b="1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геометрическое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99160" y="3645024"/>
            <a:ext cx="34722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a = float(input())</a:t>
            </a:r>
          </a:p>
          <a:p>
            <a:pPr algn="l"/>
            <a:r>
              <a:rPr lang="en-US" sz="3200" dirty="0"/>
              <a:t>b = float(input())</a:t>
            </a:r>
          </a:p>
          <a:p>
            <a:pPr algn="l"/>
            <a:r>
              <a:rPr lang="en-US" sz="3200" dirty="0"/>
              <a:t>c = (a * b)</a:t>
            </a:r>
          </a:p>
          <a:p>
            <a:pPr algn="l"/>
            <a:r>
              <a:rPr lang="en-US" sz="3200" dirty="0"/>
              <a:t>d = (c ** 0.5)</a:t>
            </a:r>
          </a:p>
          <a:p>
            <a:pPr algn="l"/>
            <a:r>
              <a:rPr lang="en-US" sz="3200" dirty="0"/>
              <a:t>print (d)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6713771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6E612A9-38DD-4219-B694-5E5A4F4D7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205" y="7520"/>
            <a:ext cx="2591025" cy="2309060"/>
          </a:xfrm>
          <a:prstGeom prst="rect">
            <a:avLst/>
          </a:prstGeom>
        </p:spPr>
      </p:pic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556793"/>
            <a:ext cx="8229600" cy="1296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Напишите </a:t>
            </a:r>
            <a:r>
              <a:rPr lang="ru-RU" dirty="0"/>
              <a:t>программу для решения следующей задачи:</a:t>
            </a:r>
          </a:p>
          <a:p>
            <a:pPr marL="0" indent="0">
              <a:buNone/>
            </a:pPr>
            <a:r>
              <a:rPr lang="ru-RU" i="1" dirty="0" smtClean="0"/>
              <a:t>В </a:t>
            </a:r>
            <a:r>
              <a:rPr lang="ru-RU" i="1" dirty="0"/>
              <a:t>квадратной комнате шириной </a:t>
            </a:r>
            <a:r>
              <a:rPr lang="en-US" i="1" dirty="0"/>
              <a:t>a </a:t>
            </a:r>
            <a:r>
              <a:rPr lang="ru-RU" i="1" dirty="0"/>
              <a:t>и высотой </a:t>
            </a:r>
            <a:r>
              <a:rPr lang="en-US" i="1" dirty="0"/>
              <a:t>b</a:t>
            </a:r>
            <a:r>
              <a:rPr lang="ru-RU" i="1" dirty="0"/>
              <a:t> есть окно размерами </a:t>
            </a:r>
            <a:r>
              <a:rPr lang="en-US" i="1" dirty="0"/>
              <a:t>c </a:t>
            </a:r>
            <a:r>
              <a:rPr lang="ru-RU" i="1" dirty="0"/>
              <a:t>и </a:t>
            </a:r>
            <a:r>
              <a:rPr lang="en-US" i="1" dirty="0"/>
              <a:t>d </a:t>
            </a:r>
            <a:r>
              <a:rPr lang="ru-RU" i="1" dirty="0"/>
              <a:t>и дверь размерами </a:t>
            </a:r>
            <a:r>
              <a:rPr lang="en-US" i="1" dirty="0"/>
              <a:t>m </a:t>
            </a:r>
            <a:r>
              <a:rPr lang="ru-RU" i="1" dirty="0"/>
              <a:t>и </a:t>
            </a:r>
            <a:r>
              <a:rPr lang="en-US" i="1" dirty="0"/>
              <a:t>n</a:t>
            </a:r>
            <a:r>
              <a:rPr lang="ru-RU" i="1" dirty="0"/>
              <a:t>.  Вычислите площадь стен для оклеивания их обоями.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</a:t>
            </a:r>
            <a:b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(линейные программы) 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6784" y="4797152"/>
            <a:ext cx="6461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ru-RU" dirty="0"/>
              <a:t>При выполнении программы введите следующие данные:</a:t>
            </a:r>
          </a:p>
          <a:p>
            <a:pPr marL="0" indent="0" algn="l">
              <a:buNone/>
            </a:pPr>
            <a:endParaRPr lang="ru-RU" dirty="0" smtClean="0"/>
          </a:p>
          <a:p>
            <a:pPr marL="0" indent="0" algn="l">
              <a:buNone/>
            </a:pPr>
            <a:r>
              <a:rPr lang="en-US" dirty="0" smtClean="0"/>
              <a:t>a </a:t>
            </a:r>
            <a:r>
              <a:rPr lang="en-US" dirty="0"/>
              <a:t>= </a:t>
            </a:r>
            <a:r>
              <a:rPr lang="ru-RU" dirty="0"/>
              <a:t>365</a:t>
            </a:r>
            <a:r>
              <a:rPr lang="en-US" dirty="0"/>
              <a:t>; b=250; c=140; d=180; m=85; n=200</a:t>
            </a:r>
            <a:endParaRPr lang="ru-RU" dirty="0"/>
          </a:p>
          <a:p>
            <a:pPr algn="l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85128" y="5705093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hlinkClick r:id="rId3" action="ppaction://hlinksldjump"/>
              </a:rPr>
              <a:t>Проверка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2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Заголовок 2"/>
          <p:cNvSpPr>
            <a:spLocks/>
          </p:cNvSpPr>
          <p:nvPr/>
        </p:nvSpPr>
        <p:spPr bwMode="auto">
          <a:xfrm>
            <a:off x="611188" y="188913"/>
            <a:ext cx="80756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Условный оператор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42486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2200" dirty="0"/>
              <a:t>Используется тогда, когда в программе необходимо записать выбор действий в зависимости от условия. Реализует алгоритмическую структуру ветвление</a:t>
            </a:r>
            <a:endParaRPr lang="en-US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2771800" y="3140968"/>
            <a:ext cx="34196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if (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условие)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l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действие 1</a:t>
            </a:r>
          </a:p>
          <a:p>
            <a:pPr algn="l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else:</a:t>
            </a:r>
          </a:p>
          <a:p>
            <a:pPr algn="l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действие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8368" y="2348880"/>
            <a:ext cx="7921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Общий вид оператора: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8368" y="5517232"/>
            <a:ext cx="7772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При записи условного оператора является необходимым соблюдение отступов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827584" y="3645024"/>
            <a:ext cx="2448272" cy="4038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827584" y="4552965"/>
            <a:ext cx="2448272" cy="4038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" grpId="0"/>
      <p:bldP spid="3" grpId="0"/>
      <p:bldP spid="4" grpId="0"/>
      <p:bldP spid="5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Заголовок 2"/>
          <p:cNvSpPr>
            <a:spLocks/>
          </p:cNvSpPr>
          <p:nvPr/>
        </p:nvSpPr>
        <p:spPr bwMode="auto">
          <a:xfrm>
            <a:off x="611188" y="188913"/>
            <a:ext cx="80756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Типы данных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608" y="3356992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 sz="2800" dirty="0"/>
          </a:p>
        </p:txBody>
      </p:sp>
      <p:graphicFrame>
        <p:nvGraphicFramePr>
          <p:cNvPr id="8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544443"/>
              </p:ext>
            </p:extLst>
          </p:nvPr>
        </p:nvGraphicFramePr>
        <p:xfrm>
          <a:off x="436562" y="1412776"/>
          <a:ext cx="8424863" cy="4067876"/>
        </p:xfrm>
        <a:graphic>
          <a:graphicData uri="http://schemas.openxmlformats.org/drawingml/2006/table">
            <a:tbl>
              <a:tblPr/>
              <a:tblGrid>
                <a:gridCol w="22938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56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119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947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Полное обозначение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Обозначение в программе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57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Строка символов</a:t>
                      </a:r>
                    </a:p>
                  </a:txBody>
                  <a:tcPr marT="45714" marB="45714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string</a:t>
                      </a:r>
                      <a:endParaRPr kumimoji="0" lang="ru-RU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“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Привет!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”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‘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Привет!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’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57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Целое число</a:t>
                      </a:r>
                    </a:p>
                  </a:txBody>
                  <a:tcPr marT="45714" marB="45714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integer </a:t>
                      </a:r>
                      <a:endParaRPr kumimoji="0" lang="ru-RU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768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1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Рациональное (вещественное) число</a:t>
                      </a:r>
                    </a:p>
                  </a:txBody>
                  <a:tcPr marT="45714" marB="45714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float </a:t>
                      </a:r>
                      <a:endParaRPr kumimoji="0" lang="ru-RU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float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34.9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236.87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65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Логические данные</a:t>
                      </a:r>
                    </a:p>
                  </a:txBody>
                  <a:tcPr marT="45714" marB="45714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boolean </a:t>
                      </a:r>
                      <a:endParaRPr kumimoji="0" lang="ru-RU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bool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1719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Примеры программ с условным оператором</a:t>
            </a:r>
          </a:p>
          <a:p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2200711"/>
            <a:ext cx="61725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print ('</a:t>
            </a:r>
            <a:r>
              <a:rPr lang="ru-RU" sz="3200" dirty="0">
                <a:solidFill>
                  <a:schemeClr val="tx2"/>
                </a:solidFill>
              </a:rPr>
              <a:t>Введите целое число')</a:t>
            </a:r>
          </a:p>
          <a:p>
            <a:pPr algn="l"/>
            <a:r>
              <a:rPr lang="en-US" sz="3200" dirty="0">
                <a:solidFill>
                  <a:schemeClr val="tx2"/>
                </a:solidFill>
              </a:rPr>
              <a:t>x = </a:t>
            </a:r>
            <a:r>
              <a:rPr lang="en-US" sz="3200" dirty="0" err="1">
                <a:solidFill>
                  <a:schemeClr val="tx2"/>
                </a:solidFill>
              </a:rPr>
              <a:t>int</a:t>
            </a:r>
            <a:r>
              <a:rPr lang="en-US" sz="3200" dirty="0">
                <a:solidFill>
                  <a:schemeClr val="tx2"/>
                </a:solidFill>
              </a:rPr>
              <a:t>(input())</a:t>
            </a:r>
            <a:endParaRPr lang="ru-RU" sz="3200" dirty="0">
              <a:solidFill>
                <a:schemeClr val="tx2"/>
              </a:solidFill>
            </a:endParaRPr>
          </a:p>
          <a:p>
            <a:pPr algn="l"/>
            <a:r>
              <a:rPr lang="en-US" sz="3200" dirty="0">
                <a:solidFill>
                  <a:schemeClr val="tx2"/>
                </a:solidFill>
              </a:rPr>
              <a:t>if x % 2 == 0:    </a:t>
            </a:r>
            <a:endParaRPr lang="ru-RU" sz="3200" dirty="0">
              <a:solidFill>
                <a:schemeClr val="tx2"/>
              </a:solidFill>
            </a:endParaRPr>
          </a:p>
          <a:p>
            <a:pPr algn="l"/>
            <a:r>
              <a:rPr lang="ru-RU" sz="3200" dirty="0">
                <a:solidFill>
                  <a:schemeClr val="tx2"/>
                </a:solidFill>
              </a:rPr>
              <a:t>	</a:t>
            </a:r>
            <a:r>
              <a:rPr lang="en-US" sz="3200" dirty="0">
                <a:solidFill>
                  <a:schemeClr val="tx2"/>
                </a:solidFill>
              </a:rPr>
              <a:t>print ('</a:t>
            </a:r>
            <a:r>
              <a:rPr lang="ru-RU" sz="3200" dirty="0">
                <a:solidFill>
                  <a:schemeClr val="tx2"/>
                </a:solidFill>
              </a:rPr>
              <a:t>Число четное')</a:t>
            </a:r>
          </a:p>
          <a:p>
            <a:pPr algn="l"/>
            <a:r>
              <a:rPr lang="en-US" sz="3200" dirty="0">
                <a:solidFill>
                  <a:schemeClr val="tx2"/>
                </a:solidFill>
              </a:rPr>
              <a:t>else:    </a:t>
            </a:r>
            <a:endParaRPr lang="ru-RU" sz="3200" dirty="0">
              <a:solidFill>
                <a:schemeClr val="tx2"/>
              </a:solidFill>
            </a:endParaRPr>
          </a:p>
          <a:p>
            <a:pPr algn="l"/>
            <a:r>
              <a:rPr lang="ru-RU" sz="3200" dirty="0">
                <a:solidFill>
                  <a:schemeClr val="tx2"/>
                </a:solidFill>
              </a:rPr>
              <a:t>	</a:t>
            </a:r>
            <a:r>
              <a:rPr lang="en-US" sz="3200" dirty="0">
                <a:solidFill>
                  <a:schemeClr val="tx2"/>
                </a:solidFill>
              </a:rPr>
              <a:t>print ('</a:t>
            </a:r>
            <a:r>
              <a:rPr lang="ru-RU" sz="3200" dirty="0">
                <a:solidFill>
                  <a:schemeClr val="tx2"/>
                </a:solidFill>
              </a:rPr>
              <a:t>Число нечетное')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5315523" y="3427168"/>
            <a:ext cx="5724644" cy="18466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Определение </a:t>
            </a:r>
          </a:p>
          <a:p>
            <a:endParaRPr lang="ru-RU" b="1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четности 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7891626" y="3427169"/>
            <a:ext cx="1569660" cy="18466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числа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5517232"/>
            <a:ext cx="7056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Если при несоблюдении условия никаких действий выполнять не надо, то часть с </a:t>
            </a:r>
            <a:r>
              <a:rPr lang="en-US" sz="2000" dirty="0"/>
              <a:t>else</a:t>
            </a:r>
            <a:r>
              <a:rPr lang="ru-RU" sz="2000" dirty="0"/>
              <a:t> в операторе отсутствует</a:t>
            </a:r>
          </a:p>
        </p:txBody>
      </p:sp>
    </p:spTree>
    <p:extLst>
      <p:ext uri="{BB962C8B-B14F-4D97-AF65-F5344CB8AC3E}">
        <p14:creationId xmlns:p14="http://schemas.microsoft.com/office/powerpoint/2010/main" val="100024952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Заголовок 2"/>
          <p:cNvSpPr>
            <a:spLocks/>
          </p:cNvSpPr>
          <p:nvPr/>
        </p:nvSpPr>
        <p:spPr bwMode="auto">
          <a:xfrm>
            <a:off x="611188" y="188913"/>
            <a:ext cx="80756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Счетчик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61969" y="869945"/>
            <a:ext cx="842486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2200" dirty="0"/>
              <a:t>Счетчик – это переменная, которая используется в программе, чтобы производить подсчет определенных событий. </a:t>
            </a:r>
          </a:p>
          <a:p>
            <a:pPr algn="just" eaLnBrk="1" hangingPunct="1"/>
            <a:r>
              <a:rPr lang="ru-RU" sz="2200" dirty="0"/>
              <a:t>Переменной присваивается начальное значение, которое увеличивается на 1 при каждом совершении события, например, соблюдении заданного условия</a:t>
            </a:r>
            <a:endParaRPr lang="en-US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3131840" y="3717032"/>
            <a:ext cx="34196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n = 0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if (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условие)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l"/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	n = n +1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29417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829" y="142605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Примеры программ </a:t>
            </a:r>
          </a:p>
          <a:p>
            <a:r>
              <a:rPr lang="ru-RU" sz="4000" b="1" dirty="0">
                <a:solidFill>
                  <a:srgbClr val="C00000"/>
                </a:solidFill>
              </a:rPr>
              <a:t>со счетчиком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85655" y="1421251"/>
            <a:ext cx="61725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tx2"/>
                </a:solidFill>
              </a:rPr>
              <a:t>n = 0</a:t>
            </a: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print ('</a:t>
            </a:r>
            <a:r>
              <a:rPr lang="ru-RU" sz="2400" dirty="0">
                <a:solidFill>
                  <a:schemeClr val="tx2"/>
                </a:solidFill>
              </a:rPr>
              <a:t>Введите первое число’)</a:t>
            </a:r>
            <a:endParaRPr lang="en-US" sz="2400" dirty="0">
              <a:solidFill>
                <a:schemeClr val="tx2"/>
              </a:solidFill>
            </a:endParaRP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a = int(input())</a:t>
            </a: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if a &gt; 0:    </a:t>
            </a: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	n = n + 1</a:t>
            </a: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print ('</a:t>
            </a:r>
            <a:r>
              <a:rPr lang="ru-RU" sz="2400" dirty="0">
                <a:solidFill>
                  <a:schemeClr val="tx2"/>
                </a:solidFill>
              </a:rPr>
              <a:t>Введите второе число’)</a:t>
            </a:r>
            <a:endParaRPr lang="en-US" sz="2400" dirty="0">
              <a:solidFill>
                <a:schemeClr val="tx2"/>
              </a:solidFill>
            </a:endParaRP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b = int(input())</a:t>
            </a: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if b &gt; 0:    </a:t>
            </a: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	n = n + 1  </a:t>
            </a: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print ('</a:t>
            </a:r>
            <a:r>
              <a:rPr lang="ru-RU" sz="2400" dirty="0">
                <a:solidFill>
                  <a:schemeClr val="tx2"/>
                </a:solidFill>
              </a:rPr>
              <a:t>Введите третье число’)</a:t>
            </a:r>
            <a:endParaRPr lang="en-US" sz="2400" dirty="0">
              <a:solidFill>
                <a:schemeClr val="tx2"/>
              </a:solidFill>
            </a:endParaRP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c = int(input())</a:t>
            </a: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if c &gt; 0:    </a:t>
            </a: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	n = n + 1</a:t>
            </a:r>
          </a:p>
          <a:p>
            <a:pPr algn="l"/>
            <a:r>
              <a:rPr lang="en-US" sz="2400" dirty="0">
                <a:solidFill>
                  <a:schemeClr val="tx2"/>
                </a:solidFill>
              </a:rPr>
              <a:t>print (n)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5177032" y="3427168"/>
            <a:ext cx="6001643" cy="18466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Подсчет </a:t>
            </a:r>
          </a:p>
          <a:p>
            <a:endParaRPr lang="ru-RU" b="1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положительных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7891627" y="3427169"/>
            <a:ext cx="1569660" cy="18466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чисел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FE98D9F-8744-4F04-BB1D-5B9C091C7A4B}"/>
              </a:ext>
            </a:extLst>
          </p:cNvPr>
          <p:cNvSpPr txBox="1"/>
          <p:nvPr/>
        </p:nvSpPr>
        <p:spPr>
          <a:xfrm>
            <a:off x="585839" y="2630584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Какие  изменения необходимо внести в программу, чтобы она считала не количество положительных чисел, а их сумму?</a:t>
            </a:r>
          </a:p>
        </p:txBody>
      </p:sp>
    </p:spTree>
    <p:extLst>
      <p:ext uri="{BB962C8B-B14F-4D97-AF65-F5344CB8AC3E}">
        <p14:creationId xmlns:p14="http://schemas.microsoft.com/office/powerpoint/2010/main" val="219938593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  <p:bldP spid="6" grpId="0"/>
      <p:bldP spid="6" grpId="1"/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1719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Признаки числа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E3CB82E-D3E4-4AD7-A24E-9C54A06B0774}"/>
              </a:ext>
            </a:extLst>
          </p:cNvPr>
          <p:cNvSpPr txBox="1"/>
          <p:nvPr/>
        </p:nvSpPr>
        <p:spPr>
          <a:xfrm>
            <a:off x="1979712" y="1767900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</a:t>
            </a:r>
            <a:r>
              <a:rPr lang="ru-RU" sz="3200" dirty="0"/>
              <a:t>% 2 = </a:t>
            </a:r>
            <a:r>
              <a:rPr lang="en-US" sz="3200" dirty="0"/>
              <a:t>0 - </a:t>
            </a:r>
            <a:r>
              <a:rPr lang="ru-RU" sz="3200" dirty="0"/>
              <a:t>четное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6B58474-4DE9-4C6C-B97A-9D8E99BAD066}"/>
              </a:ext>
            </a:extLst>
          </p:cNvPr>
          <p:cNvSpPr txBox="1"/>
          <p:nvPr/>
        </p:nvSpPr>
        <p:spPr>
          <a:xfrm>
            <a:off x="2051619" y="2680375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</a:t>
            </a:r>
            <a:r>
              <a:rPr lang="ru-RU" sz="3200" dirty="0"/>
              <a:t>% 2 = </a:t>
            </a:r>
            <a:r>
              <a:rPr lang="en-US" sz="3200" dirty="0"/>
              <a:t>1 - </a:t>
            </a:r>
            <a:r>
              <a:rPr lang="ru-RU" sz="3200" dirty="0"/>
              <a:t>нечетное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25C5B89-B766-487C-A7B3-9296BEC7B999}"/>
              </a:ext>
            </a:extLst>
          </p:cNvPr>
          <p:cNvSpPr txBox="1"/>
          <p:nvPr/>
        </p:nvSpPr>
        <p:spPr>
          <a:xfrm>
            <a:off x="2015716" y="3592850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</a:t>
            </a:r>
            <a:r>
              <a:rPr lang="ru-RU" sz="3200" dirty="0"/>
              <a:t>% 5 = 0</a:t>
            </a:r>
            <a:r>
              <a:rPr lang="en-US" sz="3200" dirty="0"/>
              <a:t> – </a:t>
            </a:r>
            <a:r>
              <a:rPr lang="ru-RU" sz="3200" dirty="0"/>
              <a:t>кратное 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9F7A032-795C-4B70-9E08-AEF9299E138A}"/>
              </a:ext>
            </a:extLst>
          </p:cNvPr>
          <p:cNvSpPr txBox="1"/>
          <p:nvPr/>
        </p:nvSpPr>
        <p:spPr>
          <a:xfrm>
            <a:off x="1547664" y="4712078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</a:t>
            </a:r>
            <a:r>
              <a:rPr lang="ru-RU" sz="3200" dirty="0"/>
              <a:t>% 10 = 7</a:t>
            </a:r>
            <a:r>
              <a:rPr lang="en-US" sz="3200" dirty="0"/>
              <a:t> – </a:t>
            </a:r>
            <a:r>
              <a:rPr lang="ru-RU" sz="3200" dirty="0"/>
              <a:t>оканчивается на 7</a:t>
            </a:r>
          </a:p>
        </p:txBody>
      </p:sp>
    </p:spTree>
    <p:extLst>
      <p:ext uri="{BB962C8B-B14F-4D97-AF65-F5344CB8AC3E}">
        <p14:creationId xmlns:p14="http://schemas.microsoft.com/office/powerpoint/2010/main" val="262511748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1719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Признаки числа</a:t>
            </a:r>
          </a:p>
          <a:p>
            <a:r>
              <a:rPr lang="ru-RU" sz="4000" b="1" dirty="0">
                <a:solidFill>
                  <a:srgbClr val="C00000"/>
                </a:solidFill>
              </a:rPr>
              <a:t>(сложные условия)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E3CB82E-D3E4-4AD7-A24E-9C54A06B0774}"/>
              </a:ext>
            </a:extLst>
          </p:cNvPr>
          <p:cNvSpPr txBox="1"/>
          <p:nvPr/>
        </p:nvSpPr>
        <p:spPr>
          <a:xfrm>
            <a:off x="539552" y="1767900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(</a:t>
            </a:r>
            <a:r>
              <a:rPr lang="en-US" sz="3200" dirty="0"/>
              <a:t>a </a:t>
            </a:r>
            <a:r>
              <a:rPr lang="ru-RU" sz="3200" dirty="0"/>
              <a:t>% 2 = 0) </a:t>
            </a:r>
            <a:r>
              <a:rPr lang="en-US" sz="3200" dirty="0"/>
              <a:t>or (a % 10 = 5)</a:t>
            </a:r>
            <a:r>
              <a:rPr lang="ru-RU" sz="3200" dirty="0"/>
              <a:t>  </a:t>
            </a:r>
            <a:r>
              <a:rPr lang="en-US" sz="3200" dirty="0"/>
              <a:t>- </a:t>
            </a:r>
            <a:r>
              <a:rPr lang="ru-RU" sz="3200" dirty="0"/>
              <a:t>четное или оканчивается на 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25C5B89-B766-487C-A7B3-9296BEC7B999}"/>
              </a:ext>
            </a:extLst>
          </p:cNvPr>
          <p:cNvSpPr txBox="1"/>
          <p:nvPr/>
        </p:nvSpPr>
        <p:spPr>
          <a:xfrm>
            <a:off x="379106" y="3258769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(</a:t>
            </a:r>
            <a:r>
              <a:rPr lang="en-US" sz="3200" dirty="0"/>
              <a:t>a </a:t>
            </a:r>
            <a:r>
              <a:rPr lang="ru-RU" sz="3200" dirty="0"/>
              <a:t>% 5 = 0)</a:t>
            </a:r>
            <a:r>
              <a:rPr lang="en-US" sz="3200" dirty="0"/>
              <a:t> </a:t>
            </a:r>
            <a:r>
              <a:rPr lang="ru-RU" sz="3200" dirty="0"/>
              <a:t> </a:t>
            </a:r>
            <a:r>
              <a:rPr lang="en-US" sz="3200" dirty="0"/>
              <a:t>or (a % 7 = 0</a:t>
            </a:r>
            <a:r>
              <a:rPr lang="ru-RU" sz="3200" dirty="0"/>
              <a:t>)</a:t>
            </a:r>
            <a:r>
              <a:rPr lang="en-US" sz="3200" dirty="0"/>
              <a:t> – </a:t>
            </a:r>
            <a:r>
              <a:rPr lang="ru-RU" sz="3200" dirty="0"/>
              <a:t>кратное 5</a:t>
            </a:r>
            <a:r>
              <a:rPr lang="en-US" sz="3200" dirty="0"/>
              <a:t> </a:t>
            </a:r>
            <a:r>
              <a:rPr lang="ru-RU" sz="3200" dirty="0"/>
              <a:t>или кратное 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9F7A032-795C-4B70-9E08-AEF9299E138A}"/>
              </a:ext>
            </a:extLst>
          </p:cNvPr>
          <p:cNvSpPr txBox="1"/>
          <p:nvPr/>
        </p:nvSpPr>
        <p:spPr>
          <a:xfrm>
            <a:off x="395536" y="4712078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(</a:t>
            </a:r>
            <a:r>
              <a:rPr lang="en-US" sz="3200" dirty="0"/>
              <a:t>a % 2 = 1) and (a </a:t>
            </a:r>
            <a:r>
              <a:rPr lang="ru-RU" sz="3200" dirty="0"/>
              <a:t>% 10 = 7</a:t>
            </a:r>
            <a:r>
              <a:rPr lang="en-US" sz="3200" dirty="0"/>
              <a:t>) – </a:t>
            </a:r>
            <a:r>
              <a:rPr lang="ru-RU" sz="3200" dirty="0"/>
              <a:t>нечетное и оканчивается на 7</a:t>
            </a:r>
          </a:p>
        </p:txBody>
      </p:sp>
    </p:spTree>
    <p:extLst>
      <p:ext uri="{BB962C8B-B14F-4D97-AF65-F5344CB8AC3E}">
        <p14:creationId xmlns:p14="http://schemas.microsoft.com/office/powerpoint/2010/main" val="265963895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AED5E93F-E1F2-4783-90C2-994B7B1C7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0423"/>
            <a:ext cx="2591025" cy="2309060"/>
          </a:xfrm>
          <a:prstGeom prst="rect">
            <a:avLst/>
          </a:prstGeom>
        </p:spPr>
      </p:pic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535780" y="278586"/>
            <a:ext cx="80724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</a:t>
            </a:r>
          </a:p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(признаки числа)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5575" y="1860240"/>
            <a:ext cx="7745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400" dirty="0"/>
              <a:t>1. Напишите программу, которая среди трех чисел, введенный с клавиатуры, считает количество чисел нечетных или оканчивающихся на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64DE6D0-E44B-46C8-A2FD-B638FCD05F79}"/>
              </a:ext>
            </a:extLst>
          </p:cNvPr>
          <p:cNvSpPr txBox="1"/>
          <p:nvPr/>
        </p:nvSpPr>
        <p:spPr>
          <a:xfrm>
            <a:off x="739145" y="3197267"/>
            <a:ext cx="7745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400" dirty="0"/>
              <a:t>2. Напишите программу, которая среди трех чисел, введенных с клавиатуры, считает количество чисел оканчивающихся на 6 или оканчивающихся на 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A152364-7656-49C2-850C-989371AF061F}"/>
              </a:ext>
            </a:extLst>
          </p:cNvPr>
          <p:cNvSpPr txBox="1"/>
          <p:nvPr/>
        </p:nvSpPr>
        <p:spPr>
          <a:xfrm>
            <a:off x="739144" y="4606129"/>
            <a:ext cx="7745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400" dirty="0"/>
              <a:t>3. Напишите программу, которая среди трех чисел, введенный с клавиатуры, считает количество чисел кратных 5 и оканчивающихся на 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7A7AFC4-BE67-4D25-910E-D4FFE1FD1827}"/>
              </a:ext>
            </a:extLst>
          </p:cNvPr>
          <p:cNvSpPr txBox="1"/>
          <p:nvPr/>
        </p:nvSpPr>
        <p:spPr>
          <a:xfrm>
            <a:off x="5940152" y="5826452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hlinkClick r:id="rId3" action="ppaction://hlinksldjump"/>
              </a:rPr>
              <a:t>Проверка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85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916832"/>
            <a:ext cx="9144000" cy="2520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5556" y="62068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ОСНОВЫ ПРОГРАММИРОВАНИЯ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16832"/>
            <a:ext cx="4752528" cy="254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000" y="4293096"/>
            <a:ext cx="2161917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380312" y="2207476"/>
            <a:ext cx="104067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ru-RU" sz="1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556566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B38BB716-B0F9-407B-BA9F-61C2FD2C9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C207B13-9B4C-4956-8AC3-8889E3BB2F8C}"/>
              </a:ext>
            </a:extLst>
          </p:cNvPr>
          <p:cNvSpPr/>
          <p:nvPr/>
        </p:nvSpPr>
        <p:spPr>
          <a:xfrm>
            <a:off x="434956" y="717957"/>
            <a:ext cx="4061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/>
              <a:t>print</a:t>
            </a:r>
            <a:r>
              <a:rPr lang="ru-RU" sz="3200" dirty="0"/>
              <a:t> ("Привет, мир!")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0067068-02ED-4DBB-A249-7AFBC0488E6C}"/>
              </a:ext>
            </a:extLst>
          </p:cNvPr>
          <p:cNvSpPr/>
          <p:nvPr/>
        </p:nvSpPr>
        <p:spPr>
          <a:xfrm>
            <a:off x="5076056" y="734368"/>
            <a:ext cx="29251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200" dirty="0"/>
              <a:t>a = </a:t>
            </a:r>
            <a:r>
              <a:rPr lang="ru-RU" sz="3200" dirty="0" err="1"/>
              <a:t>int</a:t>
            </a:r>
            <a:r>
              <a:rPr lang="ru-RU" sz="3200" dirty="0"/>
              <a:t>(</a:t>
            </a:r>
            <a:r>
              <a:rPr lang="ru-RU" sz="3200" dirty="0" err="1"/>
              <a:t>input</a:t>
            </a:r>
            <a:r>
              <a:rPr lang="ru-RU" sz="3200" dirty="0"/>
              <a:t>())</a:t>
            </a:r>
          </a:p>
          <a:p>
            <a:pPr algn="l"/>
            <a:r>
              <a:rPr lang="ru-RU" sz="3200" dirty="0"/>
              <a:t>b = </a:t>
            </a:r>
            <a:r>
              <a:rPr lang="ru-RU" sz="3200" dirty="0" err="1"/>
              <a:t>int</a:t>
            </a:r>
            <a:r>
              <a:rPr lang="ru-RU" sz="3200" dirty="0"/>
              <a:t>(</a:t>
            </a:r>
            <a:r>
              <a:rPr lang="ru-RU" sz="3200" dirty="0" err="1"/>
              <a:t>input</a:t>
            </a:r>
            <a:r>
              <a:rPr lang="ru-RU" sz="3200" dirty="0"/>
              <a:t>())</a:t>
            </a:r>
            <a:endParaRPr lang="en-US" sz="3200" dirty="0"/>
          </a:p>
          <a:p>
            <a:pPr algn="l"/>
            <a:r>
              <a:rPr lang="ru-RU" sz="3200" dirty="0" err="1"/>
              <a:t>print</a:t>
            </a:r>
            <a:r>
              <a:rPr lang="ru-RU" sz="3200" dirty="0"/>
              <a:t> (a + b)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2D2879A-6CE3-4E7E-BEBF-0328291C63E8}"/>
              </a:ext>
            </a:extLst>
          </p:cNvPr>
          <p:cNvSpPr/>
          <p:nvPr/>
        </p:nvSpPr>
        <p:spPr>
          <a:xfrm>
            <a:off x="434956" y="2180538"/>
            <a:ext cx="33843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200" dirty="0"/>
              <a:t>a = </a:t>
            </a:r>
            <a:r>
              <a:rPr lang="ru-RU" sz="3200" dirty="0" err="1"/>
              <a:t>int</a:t>
            </a:r>
            <a:r>
              <a:rPr lang="ru-RU" sz="3200" dirty="0"/>
              <a:t>(</a:t>
            </a:r>
            <a:r>
              <a:rPr lang="ru-RU" sz="3200" dirty="0" err="1"/>
              <a:t>input</a:t>
            </a:r>
            <a:r>
              <a:rPr lang="ru-RU" sz="3200" dirty="0"/>
              <a:t>())</a:t>
            </a:r>
          </a:p>
          <a:p>
            <a:pPr algn="l"/>
            <a:r>
              <a:rPr lang="ru-RU" sz="3200" dirty="0"/>
              <a:t>b = </a:t>
            </a:r>
            <a:r>
              <a:rPr lang="ru-RU" sz="3200" dirty="0" err="1"/>
              <a:t>int</a:t>
            </a:r>
            <a:r>
              <a:rPr lang="ru-RU" sz="3200" dirty="0"/>
              <a:t>(</a:t>
            </a:r>
            <a:r>
              <a:rPr lang="ru-RU" sz="3200" dirty="0" err="1"/>
              <a:t>input</a:t>
            </a:r>
            <a:r>
              <a:rPr lang="ru-RU" sz="3200" dirty="0"/>
              <a:t>())</a:t>
            </a:r>
          </a:p>
          <a:p>
            <a:pPr algn="l"/>
            <a:r>
              <a:rPr lang="ru-RU" sz="3200" dirty="0" err="1"/>
              <a:t>print</a:t>
            </a:r>
            <a:r>
              <a:rPr lang="ru-RU" sz="3200" dirty="0"/>
              <a:t> (a + b)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51CC7EC-30B9-4165-B4D3-FFDBE13DFF7C}"/>
              </a:ext>
            </a:extLst>
          </p:cNvPr>
          <p:cNvSpPr/>
          <p:nvPr/>
        </p:nvSpPr>
        <p:spPr>
          <a:xfrm>
            <a:off x="288032" y="431865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ru-RU" sz="3200" dirty="0" err="1"/>
              <a:t>print</a:t>
            </a:r>
            <a:r>
              <a:rPr lang="ru-RU" sz="3200" dirty="0"/>
              <a:t> ('Как тебя зовут?’)</a:t>
            </a:r>
            <a:endParaRPr lang="en-US" sz="3200" dirty="0"/>
          </a:p>
          <a:p>
            <a:pPr algn="l"/>
            <a:r>
              <a:rPr lang="ru-RU" sz="3200" dirty="0"/>
              <a:t>a = </a:t>
            </a:r>
            <a:r>
              <a:rPr lang="ru-RU" sz="3200" dirty="0" err="1"/>
              <a:t>str</a:t>
            </a:r>
            <a:r>
              <a:rPr lang="ru-RU" sz="3200" dirty="0"/>
              <a:t>(</a:t>
            </a:r>
            <a:r>
              <a:rPr lang="ru-RU" sz="3200" dirty="0" err="1"/>
              <a:t>input</a:t>
            </a:r>
            <a:r>
              <a:rPr lang="ru-RU" sz="3200" dirty="0"/>
              <a:t>())</a:t>
            </a:r>
            <a:endParaRPr lang="en-US" sz="3200" dirty="0"/>
          </a:p>
          <a:p>
            <a:pPr algn="l"/>
            <a:r>
              <a:rPr lang="ru-RU" sz="3200" dirty="0" err="1"/>
              <a:t>print</a:t>
            </a:r>
            <a:r>
              <a:rPr lang="ru-RU" sz="3200" dirty="0"/>
              <a:t> ('Привет, ' + a)</a:t>
            </a:r>
          </a:p>
        </p:txBody>
      </p:sp>
      <p:sp>
        <p:nvSpPr>
          <p:cNvPr id="7" name="Стрелка: изогнутая вверх 6">
            <a:hlinkClick r:id="rId2" action="ppaction://hlinksldjump"/>
            <a:extLst>
              <a:ext uri="{FF2B5EF4-FFF2-40B4-BE49-F238E27FC236}">
                <a16:creationId xmlns="" xmlns:a16="http://schemas.microsoft.com/office/drawing/2014/main" id="{27FABC2F-4104-474A-AA97-92C65FFAD548}"/>
              </a:ext>
            </a:extLst>
          </p:cNvPr>
          <p:cNvSpPr/>
          <p:nvPr/>
        </p:nvSpPr>
        <p:spPr>
          <a:xfrm>
            <a:off x="7713208" y="4251419"/>
            <a:ext cx="1008112" cy="58477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E51CC7EC-30B9-4165-B4D3-FFDBE13DFF7C}"/>
              </a:ext>
            </a:extLst>
          </p:cNvPr>
          <p:cNvSpPr/>
          <p:nvPr/>
        </p:nvSpPr>
        <p:spPr>
          <a:xfrm>
            <a:off x="5076056" y="2492896"/>
            <a:ext cx="2987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dirty="0"/>
              <a:t>a = </a:t>
            </a:r>
            <a:r>
              <a:rPr lang="en-US" sz="3200" dirty="0" smtClean="0"/>
              <a:t>0</a:t>
            </a:r>
          </a:p>
          <a:p>
            <a:pPr algn="l"/>
            <a:r>
              <a:rPr lang="en-US" sz="3200" dirty="0" smtClean="0"/>
              <a:t>b </a:t>
            </a:r>
            <a:r>
              <a:rPr lang="en-US" sz="3200" dirty="0"/>
              <a:t>= </a:t>
            </a:r>
            <a:r>
              <a:rPr lang="en-US" sz="3200" dirty="0" smtClean="0"/>
              <a:t>1</a:t>
            </a:r>
          </a:p>
          <a:p>
            <a:pPr algn="l"/>
            <a:r>
              <a:rPr lang="en-US" sz="3200" dirty="0" smtClean="0"/>
              <a:t>c = 2</a:t>
            </a:r>
          </a:p>
          <a:p>
            <a:pPr algn="l"/>
            <a:r>
              <a:rPr lang="en-US" sz="3200" dirty="0" smtClean="0"/>
              <a:t>d </a:t>
            </a:r>
            <a:r>
              <a:rPr lang="en-US" sz="3200" dirty="0"/>
              <a:t>= </a:t>
            </a:r>
            <a:r>
              <a:rPr lang="en-US" sz="3200" dirty="0" smtClean="0"/>
              <a:t>3</a:t>
            </a:r>
          </a:p>
          <a:p>
            <a:pPr algn="l"/>
            <a:r>
              <a:rPr lang="en-US" sz="3200" dirty="0" smtClean="0"/>
              <a:t>e </a:t>
            </a:r>
            <a:r>
              <a:rPr lang="en-US" sz="3200" dirty="0"/>
              <a:t>= 4 </a:t>
            </a:r>
            <a:endParaRPr lang="en-US" sz="3200" dirty="0" smtClean="0"/>
          </a:p>
          <a:p>
            <a:pPr algn="l"/>
            <a:r>
              <a:rPr lang="en-US" sz="3200" dirty="0"/>
              <a:t>f</a:t>
            </a:r>
            <a:r>
              <a:rPr lang="en-US" sz="3200" dirty="0" smtClean="0"/>
              <a:t> = 5</a:t>
            </a:r>
          </a:p>
          <a:p>
            <a:pPr algn="l"/>
            <a:r>
              <a:rPr lang="en-US" sz="3200" dirty="0" smtClean="0"/>
              <a:t>print </a:t>
            </a:r>
            <a:r>
              <a:rPr lang="en-US" sz="3200" dirty="0"/>
              <a:t>(c, a, c, e)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4548608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EF8B8A96-608C-4819-8C94-DFE57E9C1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3BBB3B8-27A6-48A9-9F5C-07EE44E6DAF5}"/>
              </a:ext>
            </a:extLst>
          </p:cNvPr>
          <p:cNvSpPr/>
          <p:nvPr/>
        </p:nvSpPr>
        <p:spPr>
          <a:xfrm>
            <a:off x="241792" y="1047534"/>
            <a:ext cx="43652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/>
              <a:t>print</a:t>
            </a:r>
            <a:r>
              <a:rPr lang="ru-RU" sz="3600" dirty="0"/>
              <a:t> ("</a:t>
            </a:r>
            <a:r>
              <a:rPr lang="ru-RU" sz="3600" dirty="0" err="1"/>
              <a:t>good</a:t>
            </a:r>
            <a:r>
              <a:rPr lang="ru-RU" sz="3600" dirty="0"/>
              <a:t>" + "</a:t>
            </a:r>
            <a:r>
              <a:rPr lang="ru-RU" sz="3600" dirty="0" err="1"/>
              <a:t>will</a:t>
            </a:r>
            <a:r>
              <a:rPr lang="ru-RU" sz="3600" dirty="0"/>
              <a:t>")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22E73BAC-2480-4733-B4F4-6308A26B2602}"/>
              </a:ext>
            </a:extLst>
          </p:cNvPr>
          <p:cNvSpPr/>
          <p:nvPr/>
        </p:nvSpPr>
        <p:spPr>
          <a:xfrm>
            <a:off x="5580112" y="836712"/>
            <a:ext cx="255711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sz="3600" dirty="0"/>
              <a:t>a = '</a:t>
            </a:r>
            <a:r>
              <a:rPr lang="ru-RU" sz="3600" dirty="0" err="1"/>
              <a:t>kings</a:t>
            </a:r>
            <a:r>
              <a:rPr lang="ru-RU" sz="3600" dirty="0"/>
              <a:t>’</a:t>
            </a:r>
            <a:endParaRPr lang="en-US" sz="3600" dirty="0"/>
          </a:p>
          <a:p>
            <a:pPr algn="l"/>
            <a:r>
              <a:rPr lang="ru-RU" sz="3600" dirty="0"/>
              <a:t>b = '</a:t>
            </a:r>
            <a:r>
              <a:rPr lang="ru-RU" sz="3600" dirty="0" err="1"/>
              <a:t>road</a:t>
            </a:r>
            <a:r>
              <a:rPr lang="ru-RU" sz="3600" dirty="0"/>
              <a:t>’</a:t>
            </a:r>
            <a:endParaRPr lang="en-US" sz="3600" dirty="0"/>
          </a:p>
          <a:p>
            <a:pPr algn="l"/>
            <a:r>
              <a:rPr lang="ru-RU" sz="3600" dirty="0" err="1"/>
              <a:t>print</a:t>
            </a:r>
            <a:r>
              <a:rPr lang="ru-RU" sz="3600" dirty="0"/>
              <a:t> (a + b)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5CBB250-716D-42C7-8990-8898072FD9C6}"/>
              </a:ext>
            </a:extLst>
          </p:cNvPr>
          <p:cNvSpPr/>
          <p:nvPr/>
        </p:nvSpPr>
        <p:spPr>
          <a:xfrm>
            <a:off x="2069569" y="2420888"/>
            <a:ext cx="2988639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sz="3600" dirty="0"/>
              <a:t>a = '</a:t>
            </a:r>
            <a:r>
              <a:rPr lang="ru-RU" sz="3600" dirty="0" err="1"/>
              <a:t>back</a:t>
            </a:r>
            <a:r>
              <a:rPr lang="ru-RU" sz="3600" dirty="0"/>
              <a:t>’</a:t>
            </a:r>
            <a:endParaRPr lang="en-US" sz="3600" dirty="0"/>
          </a:p>
          <a:p>
            <a:pPr algn="l"/>
            <a:r>
              <a:rPr lang="ru-RU" sz="3600" dirty="0"/>
              <a:t>b = '</a:t>
            </a:r>
            <a:r>
              <a:rPr lang="ru-RU" sz="3600" dirty="0" err="1"/>
              <a:t>space</a:t>
            </a:r>
            <a:r>
              <a:rPr lang="ru-RU" sz="3600" dirty="0"/>
              <a:t>’</a:t>
            </a:r>
            <a:endParaRPr lang="en-US" sz="3600" dirty="0"/>
          </a:p>
          <a:p>
            <a:pPr algn="l"/>
            <a:r>
              <a:rPr lang="ru-RU" sz="3600" dirty="0" err="1"/>
              <a:t>print</a:t>
            </a:r>
            <a:r>
              <a:rPr lang="ru-RU" sz="3600" dirty="0"/>
              <a:t> (f</a:t>
            </a:r>
            <a:r>
              <a:rPr lang="en-US" sz="3600" dirty="0"/>
              <a:t>’</a:t>
            </a:r>
            <a:r>
              <a:rPr lang="ru-RU" sz="3600" dirty="0"/>
              <a:t>{a}{b}</a:t>
            </a:r>
            <a:r>
              <a:rPr lang="en-US" sz="3600" dirty="0"/>
              <a:t>’</a:t>
            </a:r>
            <a:r>
              <a:rPr lang="ru-RU" sz="3600" dirty="0"/>
              <a:t>)</a:t>
            </a:r>
          </a:p>
        </p:txBody>
      </p:sp>
      <p:sp>
        <p:nvSpPr>
          <p:cNvPr id="6" name="Стрелка: изогнутая вверх 5">
            <a:hlinkClick r:id="rId2" action="ppaction://hlinksldjump"/>
            <a:extLst>
              <a:ext uri="{FF2B5EF4-FFF2-40B4-BE49-F238E27FC236}">
                <a16:creationId xmlns="" xmlns:a16="http://schemas.microsoft.com/office/drawing/2014/main" id="{FCD7DE8E-A61E-4862-A30A-6D07E715EBF0}"/>
              </a:ext>
            </a:extLst>
          </p:cNvPr>
          <p:cNvSpPr/>
          <p:nvPr/>
        </p:nvSpPr>
        <p:spPr>
          <a:xfrm>
            <a:off x="6019800" y="5157192"/>
            <a:ext cx="1360512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06330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1F42D3E9-5895-4F1E-A3B4-CCD0D0B02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EB3AE30-4573-4C43-B391-4F11CF475DB7}"/>
              </a:ext>
            </a:extLst>
          </p:cNvPr>
          <p:cNvSpPr/>
          <p:nvPr/>
        </p:nvSpPr>
        <p:spPr>
          <a:xfrm>
            <a:off x="601688" y="514128"/>
            <a:ext cx="47525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800" dirty="0"/>
              <a:t>a = 'Ольга’</a:t>
            </a:r>
            <a:endParaRPr lang="en-US" sz="2800" dirty="0"/>
          </a:p>
          <a:p>
            <a:pPr algn="l"/>
            <a:r>
              <a:rPr lang="ru-RU" sz="2800" dirty="0"/>
              <a:t>b = 'Петровна’</a:t>
            </a:r>
            <a:endParaRPr lang="en-US" sz="2800" dirty="0"/>
          </a:p>
          <a:p>
            <a:pPr algn="l"/>
            <a:r>
              <a:rPr lang="ru-RU" sz="2800" dirty="0"/>
              <a:t>c = 'Кузнецова’</a:t>
            </a:r>
            <a:endParaRPr lang="en-US" sz="2800" dirty="0"/>
          </a:p>
          <a:p>
            <a:pPr algn="l"/>
            <a:r>
              <a:rPr lang="ru-RU" sz="2800" dirty="0"/>
              <a:t>d = (f'{a[0]}.{b[0]}.{c}’)</a:t>
            </a:r>
            <a:endParaRPr lang="en-US" sz="2800" dirty="0"/>
          </a:p>
          <a:p>
            <a:pPr algn="l"/>
            <a:r>
              <a:rPr lang="ru-RU" sz="2800" dirty="0" err="1"/>
              <a:t>print</a:t>
            </a:r>
            <a:r>
              <a:rPr lang="ru-RU" sz="2800" dirty="0"/>
              <a:t> (d)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273FEEA7-8343-4AD3-9C36-60B25105EF01}"/>
              </a:ext>
            </a:extLst>
          </p:cNvPr>
          <p:cNvSpPr/>
          <p:nvPr/>
        </p:nvSpPr>
        <p:spPr>
          <a:xfrm>
            <a:off x="4716016" y="404664"/>
            <a:ext cx="41582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800" dirty="0"/>
              <a:t>a = 'высшее’</a:t>
            </a:r>
            <a:endParaRPr lang="en-US" sz="2800" dirty="0"/>
          </a:p>
          <a:p>
            <a:pPr algn="l"/>
            <a:r>
              <a:rPr lang="ru-RU" sz="2800" dirty="0"/>
              <a:t>b = 'учебное’</a:t>
            </a:r>
            <a:endParaRPr lang="en-US" sz="2800" dirty="0"/>
          </a:p>
          <a:p>
            <a:pPr algn="l"/>
            <a:r>
              <a:rPr lang="ru-RU" sz="2800" dirty="0"/>
              <a:t>c = 'заведение’</a:t>
            </a:r>
            <a:endParaRPr lang="en-US" sz="2800" dirty="0"/>
          </a:p>
          <a:p>
            <a:pPr algn="l"/>
            <a:r>
              <a:rPr lang="ru-RU" sz="2800" dirty="0"/>
              <a:t>d = (f'{a[0]}{b[0]}{c[0]}’)</a:t>
            </a:r>
            <a:endParaRPr lang="en-US" sz="2800" dirty="0"/>
          </a:p>
          <a:p>
            <a:pPr algn="l"/>
            <a:r>
              <a:rPr lang="ru-RU" sz="2800" dirty="0" err="1"/>
              <a:t>print</a:t>
            </a:r>
            <a:r>
              <a:rPr lang="ru-RU" sz="2800" dirty="0"/>
              <a:t> (d)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A4EBC4F7-C353-4446-B76C-1BB13A7B1752}"/>
              </a:ext>
            </a:extLst>
          </p:cNvPr>
          <p:cNvSpPr/>
          <p:nvPr/>
        </p:nvSpPr>
        <p:spPr>
          <a:xfrm>
            <a:off x="590802" y="3212976"/>
            <a:ext cx="76995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/>
              <a:t>date = "10-10-2024"</a:t>
            </a:r>
          </a:p>
          <a:p>
            <a:pPr algn="l"/>
            <a:r>
              <a:rPr lang="en-US" sz="2800" dirty="0"/>
              <a:t>year = (date[6] + date[7] + date[8] + date[9])</a:t>
            </a:r>
          </a:p>
          <a:p>
            <a:pPr algn="l"/>
            <a:r>
              <a:rPr lang="en-US" sz="2800" dirty="0"/>
              <a:t>print (year)</a:t>
            </a:r>
            <a:endParaRPr lang="ru-RU" sz="2800" dirty="0"/>
          </a:p>
        </p:txBody>
      </p:sp>
      <p:sp>
        <p:nvSpPr>
          <p:cNvPr id="6" name="Стрелка: изогнутая вверх 5">
            <a:hlinkClick r:id="rId2" action="ppaction://hlinksldjump"/>
            <a:extLst>
              <a:ext uri="{FF2B5EF4-FFF2-40B4-BE49-F238E27FC236}">
                <a16:creationId xmlns="" xmlns:a16="http://schemas.microsoft.com/office/drawing/2014/main" id="{C0634FB7-9280-496B-AEC9-5B254DE40417}"/>
              </a:ext>
            </a:extLst>
          </p:cNvPr>
          <p:cNvSpPr/>
          <p:nvPr/>
        </p:nvSpPr>
        <p:spPr>
          <a:xfrm>
            <a:off x="5508104" y="5229200"/>
            <a:ext cx="1440160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32881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avatars.mds.yandex.net/i?id=d24446748ca400e6060489689856dafbaa8fd92a-4344598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825821"/>
            <a:ext cx="38862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" name="Заголовок 2"/>
          <p:cNvSpPr>
            <a:spLocks/>
          </p:cNvSpPr>
          <p:nvPr/>
        </p:nvSpPr>
        <p:spPr bwMode="auto">
          <a:xfrm>
            <a:off x="611188" y="188913"/>
            <a:ext cx="80756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Значения данных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354165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dirty="0"/>
              <a:t>Например,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1188" y="1268760"/>
            <a:ext cx="79932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Значения данным присваиваются в программе с помощью </a:t>
            </a:r>
            <a:endParaRPr lang="en-US" dirty="0"/>
          </a:p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оператора присваивания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“=”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939" y="4293096"/>
            <a:ext cx="4552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a = 5 		# </a:t>
            </a:r>
            <a:r>
              <a:rPr lang="ru-RU" dirty="0"/>
              <a:t>целое число</a:t>
            </a:r>
          </a:p>
          <a:p>
            <a:pPr algn="l"/>
            <a:r>
              <a:rPr lang="en-US" dirty="0"/>
              <a:t>b = 68.5		# </a:t>
            </a:r>
            <a:r>
              <a:rPr lang="ru-RU" dirty="0"/>
              <a:t>вещественное число</a:t>
            </a:r>
          </a:p>
          <a:p>
            <a:pPr algn="l"/>
            <a:r>
              <a:rPr lang="en-US" dirty="0"/>
              <a:t>c = “Hello!”	# </a:t>
            </a:r>
            <a:r>
              <a:rPr lang="ru-RU" dirty="0"/>
              <a:t>строка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3919" y="2204864"/>
            <a:ext cx="79932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Присваивание данным значения называется их «определением». Все данные необходимо определить ДО использования их в программе. Тип данных программа определяет автоматически.</a:t>
            </a:r>
          </a:p>
        </p:txBody>
      </p:sp>
    </p:spTree>
    <p:extLst>
      <p:ext uri="{BB962C8B-B14F-4D97-AF65-F5344CB8AC3E}">
        <p14:creationId xmlns:p14="http://schemas.microsoft.com/office/powerpoint/2010/main" val="401004542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6FA66B9A-74C6-4CE3-8704-F714C5858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5BC3A64-364B-48DA-8F9D-46A977B9C072}"/>
              </a:ext>
            </a:extLst>
          </p:cNvPr>
          <p:cNvSpPr txBox="1"/>
          <p:nvPr/>
        </p:nvSpPr>
        <p:spPr>
          <a:xfrm>
            <a:off x="323528" y="826264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/>
              <a:t>a = float(input())</a:t>
            </a:r>
          </a:p>
          <a:p>
            <a:pPr algn="l"/>
            <a:r>
              <a:rPr lang="pt-BR" sz="4800" dirty="0"/>
              <a:t>b = a - (pow(a,3) - 15 * a - 4) / (a ** 2 -16)</a:t>
            </a:r>
          </a:p>
          <a:p>
            <a:pPr algn="l"/>
            <a:r>
              <a:rPr lang="en-US" sz="4800" dirty="0"/>
              <a:t>print (b)</a:t>
            </a:r>
            <a:endParaRPr lang="ru-RU" sz="48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2030414-F0AA-4198-9927-422F20973590}"/>
              </a:ext>
            </a:extLst>
          </p:cNvPr>
          <p:cNvSpPr txBox="1"/>
          <p:nvPr/>
        </p:nvSpPr>
        <p:spPr>
          <a:xfrm>
            <a:off x="1475656" y="4365104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sz="5400" dirty="0">
                <a:solidFill>
                  <a:srgbClr val="C00000"/>
                </a:solidFill>
              </a:rPr>
              <a:t>результат </a:t>
            </a:r>
            <a:r>
              <a:rPr lang="en-US" sz="5400" dirty="0">
                <a:solidFill>
                  <a:srgbClr val="C00000"/>
                </a:solidFill>
              </a:rPr>
              <a:t>== &gt; 2.0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5" name="Стрелка: изогнутая вверх 4">
            <a:hlinkClick r:id="rId2" action="ppaction://hlinksldjump"/>
            <a:extLst>
              <a:ext uri="{FF2B5EF4-FFF2-40B4-BE49-F238E27FC236}">
                <a16:creationId xmlns="" xmlns:a16="http://schemas.microsoft.com/office/drawing/2014/main" id="{9C3F6F91-CE7D-4B4E-B0AF-A917FB6C66D0}"/>
              </a:ext>
            </a:extLst>
          </p:cNvPr>
          <p:cNvSpPr/>
          <p:nvPr/>
        </p:nvSpPr>
        <p:spPr>
          <a:xfrm>
            <a:off x="6732240" y="5630468"/>
            <a:ext cx="1512168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82431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6FA66B9A-74C6-4CE3-8704-F714C5858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5BC3A64-364B-48DA-8F9D-46A977B9C072}"/>
              </a:ext>
            </a:extLst>
          </p:cNvPr>
          <p:cNvSpPr txBox="1"/>
          <p:nvPr/>
        </p:nvSpPr>
        <p:spPr>
          <a:xfrm>
            <a:off x="503548" y="1052736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/>
              <a:t>b = float(input())</a:t>
            </a:r>
          </a:p>
          <a:p>
            <a:pPr algn="l"/>
            <a:r>
              <a:rPr lang="en-US" sz="3600" dirty="0"/>
              <a:t>b = (b ** 2 - 16 * b + 12) / (pow(b,3) + 8) + (3 * b + 2) / (b ** 2 - 2 * b + 4) - 3 / (b + 2)</a:t>
            </a:r>
          </a:p>
          <a:p>
            <a:pPr algn="l"/>
            <a:r>
              <a:rPr lang="en-US" sz="3600" dirty="0"/>
              <a:t>print (b)</a:t>
            </a:r>
            <a:endParaRPr lang="ru-RU" sz="36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2030414-F0AA-4198-9927-422F20973590}"/>
              </a:ext>
            </a:extLst>
          </p:cNvPr>
          <p:cNvSpPr txBox="1"/>
          <p:nvPr/>
        </p:nvSpPr>
        <p:spPr>
          <a:xfrm>
            <a:off x="683568" y="450912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sz="5400" dirty="0">
                <a:solidFill>
                  <a:srgbClr val="C00000"/>
                </a:solidFill>
              </a:rPr>
              <a:t>результат </a:t>
            </a:r>
            <a:r>
              <a:rPr lang="en-US" sz="5400" dirty="0">
                <a:solidFill>
                  <a:srgbClr val="C00000"/>
                </a:solidFill>
              </a:rPr>
              <a:t>== &gt; 9.99999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5" name="Стрелка: изогнутая вверх 4">
            <a:hlinkClick r:id="rId2" action="ppaction://hlinksldjump"/>
            <a:extLst>
              <a:ext uri="{FF2B5EF4-FFF2-40B4-BE49-F238E27FC236}">
                <a16:creationId xmlns="" xmlns:a16="http://schemas.microsoft.com/office/drawing/2014/main" id="{58491B1A-F125-4F95-963E-0D1F93E4813B}"/>
              </a:ext>
            </a:extLst>
          </p:cNvPr>
          <p:cNvSpPr/>
          <p:nvPr/>
        </p:nvSpPr>
        <p:spPr>
          <a:xfrm>
            <a:off x="6732240" y="5630468"/>
            <a:ext cx="1512168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68852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75656" y="404663"/>
            <a:ext cx="54726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print ('</a:t>
            </a:r>
            <a:r>
              <a:rPr lang="ru-RU" sz="2400" dirty="0"/>
              <a:t>Введите ширину комнаты</a:t>
            </a:r>
            <a:r>
              <a:rPr lang="ru-RU" sz="2400" dirty="0" smtClean="0"/>
              <a:t>')</a:t>
            </a:r>
          </a:p>
          <a:p>
            <a:pPr algn="l"/>
            <a:r>
              <a:rPr lang="en-US" sz="2400" dirty="0" smtClean="0"/>
              <a:t>a </a:t>
            </a:r>
            <a:r>
              <a:rPr lang="en-US" sz="2400" dirty="0"/>
              <a:t>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())</a:t>
            </a:r>
            <a:endParaRPr lang="ru-RU" sz="2400" dirty="0" smtClean="0"/>
          </a:p>
          <a:p>
            <a:pPr algn="l"/>
            <a:r>
              <a:rPr lang="en-US" sz="2400" dirty="0" smtClean="0"/>
              <a:t>print </a:t>
            </a:r>
            <a:r>
              <a:rPr lang="en-US" sz="2400" dirty="0"/>
              <a:t>('</a:t>
            </a:r>
            <a:r>
              <a:rPr lang="ru-RU" sz="2400" dirty="0"/>
              <a:t>Введите высоту комнаты</a:t>
            </a:r>
            <a:r>
              <a:rPr lang="ru-RU" sz="2400" dirty="0" smtClean="0"/>
              <a:t>')</a:t>
            </a:r>
          </a:p>
          <a:p>
            <a:pPr algn="l"/>
            <a:r>
              <a:rPr lang="en-US" sz="2400" dirty="0" smtClean="0"/>
              <a:t>b </a:t>
            </a:r>
            <a:r>
              <a:rPr lang="en-US" sz="2400" dirty="0"/>
              <a:t>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())</a:t>
            </a:r>
            <a:endParaRPr lang="ru-RU" sz="2400" dirty="0" smtClean="0"/>
          </a:p>
          <a:p>
            <a:pPr algn="l"/>
            <a:r>
              <a:rPr lang="en-US" sz="2400" dirty="0" smtClean="0"/>
              <a:t>print </a:t>
            </a:r>
            <a:r>
              <a:rPr lang="en-US" sz="2400" dirty="0"/>
              <a:t>('</a:t>
            </a:r>
            <a:r>
              <a:rPr lang="ru-RU" sz="2400" dirty="0"/>
              <a:t>Введите ширину окна</a:t>
            </a:r>
            <a:r>
              <a:rPr lang="ru-RU" sz="2400" dirty="0" smtClean="0"/>
              <a:t>')</a:t>
            </a:r>
          </a:p>
          <a:p>
            <a:pPr algn="l"/>
            <a:r>
              <a:rPr lang="en-US" sz="2400" dirty="0" smtClean="0"/>
              <a:t>c </a:t>
            </a:r>
            <a:r>
              <a:rPr lang="en-US" sz="2400" dirty="0"/>
              <a:t>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())</a:t>
            </a:r>
            <a:endParaRPr lang="ru-RU" sz="2400" dirty="0" smtClean="0"/>
          </a:p>
          <a:p>
            <a:pPr algn="l"/>
            <a:r>
              <a:rPr lang="en-US" sz="2400" dirty="0" smtClean="0"/>
              <a:t>print </a:t>
            </a:r>
            <a:r>
              <a:rPr lang="en-US" sz="2400" dirty="0"/>
              <a:t>('</a:t>
            </a:r>
            <a:r>
              <a:rPr lang="ru-RU" sz="2400" dirty="0"/>
              <a:t>Введите высоту окна</a:t>
            </a:r>
            <a:r>
              <a:rPr lang="ru-RU" sz="2400" dirty="0" smtClean="0"/>
              <a:t>')</a:t>
            </a:r>
          </a:p>
          <a:p>
            <a:pPr algn="l"/>
            <a:r>
              <a:rPr lang="en-US" sz="2400" dirty="0" smtClean="0"/>
              <a:t>d </a:t>
            </a:r>
            <a:r>
              <a:rPr lang="en-US" sz="2400" dirty="0"/>
              <a:t>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())</a:t>
            </a:r>
            <a:endParaRPr lang="ru-RU" sz="2400" dirty="0" smtClean="0"/>
          </a:p>
          <a:p>
            <a:pPr algn="l"/>
            <a:r>
              <a:rPr lang="en-US" sz="2400" dirty="0" smtClean="0"/>
              <a:t>print </a:t>
            </a:r>
            <a:r>
              <a:rPr lang="en-US" sz="2400" dirty="0"/>
              <a:t>('</a:t>
            </a:r>
            <a:r>
              <a:rPr lang="ru-RU" sz="2400" dirty="0"/>
              <a:t>Введите ширину двери</a:t>
            </a:r>
            <a:r>
              <a:rPr lang="ru-RU" sz="2400" dirty="0" smtClean="0"/>
              <a:t>')</a:t>
            </a:r>
          </a:p>
          <a:p>
            <a:pPr algn="l"/>
            <a:r>
              <a:rPr lang="en-US" sz="2400" dirty="0" smtClean="0"/>
              <a:t>m </a:t>
            </a:r>
            <a:r>
              <a:rPr lang="en-US" sz="2400" dirty="0"/>
              <a:t>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())</a:t>
            </a:r>
            <a:endParaRPr lang="ru-RU" sz="2400" dirty="0" smtClean="0"/>
          </a:p>
          <a:p>
            <a:pPr algn="l"/>
            <a:r>
              <a:rPr lang="en-US" sz="2400" dirty="0" smtClean="0"/>
              <a:t>print </a:t>
            </a:r>
            <a:r>
              <a:rPr lang="en-US" sz="2400" dirty="0"/>
              <a:t>('</a:t>
            </a:r>
            <a:r>
              <a:rPr lang="ru-RU" sz="2400" dirty="0"/>
              <a:t>Введите высоту двери</a:t>
            </a:r>
            <a:r>
              <a:rPr lang="ru-RU" sz="2400" dirty="0" smtClean="0"/>
              <a:t>')</a:t>
            </a:r>
          </a:p>
          <a:p>
            <a:pPr algn="l"/>
            <a:r>
              <a:rPr lang="en-US" sz="2400" dirty="0" smtClean="0"/>
              <a:t>n </a:t>
            </a:r>
            <a:r>
              <a:rPr lang="en-US" sz="2400" dirty="0"/>
              <a:t>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())</a:t>
            </a:r>
            <a:endParaRPr lang="ru-RU" sz="2400" dirty="0" smtClean="0"/>
          </a:p>
          <a:p>
            <a:pPr algn="l"/>
            <a:r>
              <a:rPr lang="en-US" sz="2400" dirty="0" smtClean="0"/>
              <a:t>z </a:t>
            </a:r>
            <a:r>
              <a:rPr lang="en-US" sz="2400" dirty="0"/>
              <a:t>= </a:t>
            </a:r>
            <a:r>
              <a:rPr lang="en-US" sz="2400" dirty="0" err="1"/>
              <a:t>str</a:t>
            </a:r>
            <a:r>
              <a:rPr lang="en-US" sz="2400" dirty="0"/>
              <a:t>(a * b * 4 - c * d - m * n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pPr algn="l"/>
            <a:r>
              <a:rPr lang="en-US" sz="2400" dirty="0" smtClean="0"/>
              <a:t>print </a:t>
            </a:r>
            <a:r>
              <a:rPr lang="en-US" sz="2400" dirty="0"/>
              <a:t>('</a:t>
            </a:r>
            <a:r>
              <a:rPr lang="ru-RU" sz="2400" dirty="0"/>
              <a:t>Площадь оклейки равна ' + </a:t>
            </a:r>
            <a:r>
              <a:rPr lang="en-US" sz="2400" dirty="0"/>
              <a:t>z)</a:t>
            </a:r>
            <a:endParaRPr lang="ru-RU" sz="2400" dirty="0"/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452320" y="5667642"/>
            <a:ext cx="1008112" cy="64167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5877272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Ре</a:t>
            </a:r>
            <a:r>
              <a:rPr lang="ru-RU" sz="3200" dirty="0">
                <a:solidFill>
                  <a:srgbClr val="C00000"/>
                </a:solidFill>
              </a:rPr>
              <a:t>з</a:t>
            </a:r>
            <a:r>
              <a:rPr lang="ru-RU" sz="3200" dirty="0" smtClean="0">
                <a:solidFill>
                  <a:srgbClr val="C00000"/>
                </a:solidFill>
              </a:rPr>
              <a:t>ультат ==</a:t>
            </a:r>
            <a:r>
              <a:rPr lang="en-US" sz="3200" dirty="0" smtClean="0">
                <a:solidFill>
                  <a:srgbClr val="C00000"/>
                </a:solidFill>
              </a:rPr>
              <a:t>&gt; 322800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5711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3CD0D310-6E71-442D-B1D8-9D1BB8C12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F11AA13-1C35-4C9F-9A76-BB27CE3BA15F}"/>
              </a:ext>
            </a:extLst>
          </p:cNvPr>
          <p:cNvSpPr/>
          <p:nvPr/>
        </p:nvSpPr>
        <p:spPr>
          <a:xfrm>
            <a:off x="2483768" y="404664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ru-RU" sz="2400" dirty="0"/>
              <a:t>n = 0</a:t>
            </a:r>
          </a:p>
          <a:p>
            <a:pPr algn="l"/>
            <a:r>
              <a:rPr lang="ru-RU" sz="2400" dirty="0" err="1"/>
              <a:t>print</a:t>
            </a:r>
            <a:r>
              <a:rPr lang="ru-RU" sz="2400" dirty="0"/>
              <a:t> ('Введите первое число’)</a:t>
            </a:r>
          </a:p>
          <a:p>
            <a:pPr algn="l"/>
            <a:r>
              <a:rPr lang="ru-RU" sz="2400" dirty="0"/>
              <a:t>a = </a:t>
            </a:r>
            <a:r>
              <a:rPr lang="ru-RU" sz="2400" dirty="0" err="1"/>
              <a:t>int</a:t>
            </a:r>
            <a:r>
              <a:rPr lang="ru-RU" sz="2400" dirty="0"/>
              <a:t>(</a:t>
            </a:r>
            <a:r>
              <a:rPr lang="ru-RU" sz="2400" dirty="0" err="1"/>
              <a:t>input</a:t>
            </a:r>
            <a:r>
              <a:rPr lang="ru-RU" sz="2400" dirty="0"/>
              <a:t>())</a:t>
            </a:r>
          </a:p>
          <a:p>
            <a:pPr algn="l"/>
            <a:r>
              <a:rPr lang="ru-RU" sz="2400" dirty="0" err="1"/>
              <a:t>if</a:t>
            </a:r>
            <a:r>
              <a:rPr lang="ru-RU" sz="2400" dirty="0"/>
              <a:t> (a % 2 == 1) </a:t>
            </a:r>
            <a:r>
              <a:rPr lang="ru-RU" sz="2400" dirty="0" err="1"/>
              <a:t>or</a:t>
            </a:r>
            <a:r>
              <a:rPr lang="ru-RU" sz="2400" dirty="0"/>
              <a:t> (a % 10 == 2):    </a:t>
            </a:r>
          </a:p>
          <a:p>
            <a:pPr algn="l"/>
            <a:r>
              <a:rPr lang="ru-RU" sz="2400" dirty="0"/>
              <a:t>	n = n + 1</a:t>
            </a:r>
          </a:p>
          <a:p>
            <a:pPr algn="l"/>
            <a:r>
              <a:rPr lang="ru-RU" sz="2400" dirty="0" err="1"/>
              <a:t>print</a:t>
            </a:r>
            <a:r>
              <a:rPr lang="ru-RU" sz="2400" dirty="0"/>
              <a:t> ('Введите первое число’)</a:t>
            </a:r>
          </a:p>
          <a:p>
            <a:pPr algn="l"/>
            <a:r>
              <a:rPr lang="ru-RU" sz="2400" dirty="0"/>
              <a:t>b = </a:t>
            </a:r>
            <a:r>
              <a:rPr lang="ru-RU" sz="2400" dirty="0" err="1"/>
              <a:t>int</a:t>
            </a:r>
            <a:r>
              <a:rPr lang="ru-RU" sz="2400" dirty="0"/>
              <a:t>(</a:t>
            </a:r>
            <a:r>
              <a:rPr lang="ru-RU" sz="2400" dirty="0" err="1"/>
              <a:t>input</a:t>
            </a:r>
            <a:r>
              <a:rPr lang="ru-RU" sz="2400" dirty="0"/>
              <a:t>())</a:t>
            </a:r>
          </a:p>
          <a:p>
            <a:pPr algn="l"/>
            <a:r>
              <a:rPr lang="ru-RU" sz="2400" dirty="0" err="1"/>
              <a:t>if</a:t>
            </a:r>
            <a:r>
              <a:rPr lang="ru-RU" sz="2400" dirty="0"/>
              <a:t> (b % 2 == 1) </a:t>
            </a:r>
            <a:r>
              <a:rPr lang="ru-RU" sz="2400" dirty="0" err="1"/>
              <a:t>or</a:t>
            </a:r>
            <a:r>
              <a:rPr lang="ru-RU" sz="2400" dirty="0"/>
              <a:t> (b % 10 == 2):    </a:t>
            </a:r>
          </a:p>
          <a:p>
            <a:pPr algn="l"/>
            <a:r>
              <a:rPr lang="ru-RU" sz="2400" dirty="0"/>
              <a:t>	n = n + 1 </a:t>
            </a:r>
          </a:p>
          <a:p>
            <a:pPr algn="l"/>
            <a:r>
              <a:rPr lang="ru-RU" sz="2400" dirty="0" err="1"/>
              <a:t>print</a:t>
            </a:r>
            <a:r>
              <a:rPr lang="ru-RU" sz="2400" dirty="0"/>
              <a:t> ('Введите первое число’)</a:t>
            </a:r>
          </a:p>
          <a:p>
            <a:pPr algn="l"/>
            <a:r>
              <a:rPr lang="ru-RU" sz="2400" dirty="0"/>
              <a:t>c = </a:t>
            </a:r>
            <a:r>
              <a:rPr lang="ru-RU" sz="2400" dirty="0" err="1"/>
              <a:t>int</a:t>
            </a:r>
            <a:r>
              <a:rPr lang="ru-RU" sz="2400" dirty="0"/>
              <a:t>(</a:t>
            </a:r>
            <a:r>
              <a:rPr lang="ru-RU" sz="2400" dirty="0" err="1"/>
              <a:t>input</a:t>
            </a:r>
            <a:r>
              <a:rPr lang="ru-RU" sz="2400" dirty="0"/>
              <a:t>())</a:t>
            </a:r>
          </a:p>
          <a:p>
            <a:pPr algn="l"/>
            <a:r>
              <a:rPr lang="ru-RU" sz="2400" dirty="0" err="1"/>
              <a:t>if</a:t>
            </a:r>
            <a:r>
              <a:rPr lang="ru-RU" sz="2400" dirty="0"/>
              <a:t> (c % 2 == 1) </a:t>
            </a:r>
            <a:r>
              <a:rPr lang="ru-RU" sz="2400" dirty="0" err="1"/>
              <a:t>or</a:t>
            </a:r>
            <a:r>
              <a:rPr lang="ru-RU" sz="2400" dirty="0"/>
              <a:t> (c % 10 == 2):    </a:t>
            </a:r>
          </a:p>
          <a:p>
            <a:pPr algn="l"/>
            <a:r>
              <a:rPr lang="ru-RU" sz="2400" dirty="0"/>
              <a:t>	n = n + 1</a:t>
            </a:r>
          </a:p>
          <a:p>
            <a:pPr algn="l"/>
            <a:r>
              <a:rPr lang="ru-RU" sz="2400" dirty="0" err="1"/>
              <a:t>print</a:t>
            </a:r>
            <a:r>
              <a:rPr lang="ru-RU" sz="2400" dirty="0"/>
              <a:t> (n)</a:t>
            </a:r>
          </a:p>
        </p:txBody>
      </p:sp>
      <p:sp>
        <p:nvSpPr>
          <p:cNvPr id="4" name="Стрелка: изогнутая вверх 3">
            <a:hlinkClick r:id="rId2" action="ppaction://hlinksldjump"/>
            <a:extLst>
              <a:ext uri="{FF2B5EF4-FFF2-40B4-BE49-F238E27FC236}">
                <a16:creationId xmlns="" xmlns:a16="http://schemas.microsoft.com/office/drawing/2014/main" id="{7DB293C6-72D5-415B-B254-A61E87C31DAF}"/>
              </a:ext>
            </a:extLst>
          </p:cNvPr>
          <p:cNvSpPr/>
          <p:nvPr/>
        </p:nvSpPr>
        <p:spPr>
          <a:xfrm>
            <a:off x="7372672" y="5469626"/>
            <a:ext cx="1008112" cy="70018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46820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428750" y="1268760"/>
            <a:ext cx="6215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dirty="0">
                <a:latin typeface="Arial" pitchFamily="34" charset="0"/>
                <a:cs typeface="Arial" pitchFamily="34" charset="0"/>
              </a:rPr>
              <a:t>ПРОВЕРЬ СЕБЯ</a:t>
            </a:r>
          </a:p>
        </p:txBody>
      </p:sp>
      <p:sp>
        <p:nvSpPr>
          <p:cNvPr id="2" name="AutoShape 2" descr="https://yandex-images.clstorage.net/hI95AW404/ace855pOfOXi/x85J4qEnqRP901Gy5-X9qTy18HPcHNeHt9GZpvhRfA4dwscYSC64DY-I-MrMjYyF8-4jyJWT9wYhrf07z6nE0rbajdaA8vzXzHdFcpd1vF2NYXB3rdn3NsZk2WKNtPz7LbQ0ij88rt85z_roa_k5tGfaABtExQBWk3hIvghPZMBmTGgy9FYZ06uA42K2pc5PjdcglVzqVadDJ_oRGkS77luF5OlsDG5-qAz7qBopOyK2WgNLw4aipQKYOmzIHiXSdEwq0de1ivB6Y4ICVQWfXW9VcVdOC8emgEY7M-mFOGxb5EcaPc6_v_qde-rImDtix9uiiZDUMxbgm1isiLxEECZ_aEPlNPnzaSJTgkTHjbzPBgK2H_oWBdJGuYFYZboseGd2-qysTY76nApqOBq7s4bb8uniJrDnQ4voHFnflsB1vygSpzdrwBgSA4NmpozMz8Uzl4ypxJWRBCujSkc7flqWRUpuTj99ukzLGksq--CmaTC4kgTDdEG6eP3YTXZSd6yaM9flibFboeDDBfbsHI6FcUZue6aX45YIo9glig94NFdpP10PTZq8eYmbydux1GjBKeBUwKTg67t8qQ7GYKfMefDnpYsCO3NDkmcVHQz8doNX7LnUV2OEKjDIxOsOu7cniv_cbI2Z7cpKKbnY0ebIIzmhRPA1AbmbzlmvdjBmn2qwtfRI0kpC4fEWNv8-7OVj1_0J1hcCZ-nzOjUL_akFlvgObgyt-077CinK6rJGCdOYw6QgdILr2dwLv3WixF0ac2Sla8Dok6IxJ9UurHzUofWfyAQ3cQYIENhWC_14R3RI_76vb0ltGEl6ipvyV2nQiIH2ETaxScqcap2V4FS8KFMGpHhAKyHw8RS0rW39xUPn3dnXtmOWm0HZBti8eLaX6R0enWy6XhgLy6hYwxX6cbhz9PK0gxipfovOx7KlHWiCBLcqA0nDoOLnxOwMntQCJAzoFpWidpiR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yandex-images.clstorage.net/hI95AW404/ace855pOfOXi/x85J4qEnqRP901Gy5-X9qTy18HPcHNeHt9GZpvhRfA4dwscYSC64DY-I-MrMjYyF8-4jyJWT9wYhrf07z6nE0rbajdaA8vzXzHdFcpd1vF2NYXB3rdn3NsZk2WKNtPz7LbQ0ij88rt85z_roa_k5tGfaABtExQBWk3hIvghPZMBmTGgy9FYZ06uA42K2pc5PjdcglVzqVadDJ_oRGkS77luF5OlsDG5-qAz7qBopOyK2WgNLw4aipQKYOmzIHiXSdEwq0de1ivB6Y4ICVQWfXW9VcVdOC8emgEY7M-mFOGxb5EcaPc6_v_qde-rImDtix9uiiZDUMxbgm1isiLxEECZ_aEPlNPnzaSJTgkTHjbzPBgK2H_oWBdJGuYFYZboseGd2-qysTY76nApqOBq7s4bb8uniJrDnQ4voHFnflsB1vygSpzdrwBgSA4NmpozMz8Uzl4ypxJWRBCujSkc7flqWRUpuTj99ukzLGksq--CmaTC4kgTDdEG6eP3YTXZSd6yaM9flibFboeDDBfbsHI6FcUZue6aX45YIo9glig94NFdpP10PTZq8eYmbydux1GjBKeBUwKTg67t8qQ7GYKfMefDnpYsCO3NDkmcVHQz8doNX7LnUV2OEKjDIxOsOu7cniv_cbI2Z7cpKKbnY0ebIIzmhRPA1AbmbzlmvdjBmn2qwtfRI0kpC4fEWNv8-7OVj1_0J1hcCZ-nzOjUL_akFlvgObgyt-077CinK6rJGCdOYw6QgdILr2dwLv3WixF0ac2Sla8Dok6IxJ9UurHzUofWfyAQ3cQYIENhWC_14R3RI_76vb0ltGEl6ipvyV2nQiIH2ETaxScqcap2V4FS8KFMGpHhAKyHw8RS0rW39xUPn3dnXtmOWm0HZBti8eLaX6R0enWy6XhgLy6hYwxX6cbhz9PK0gxipfovOx7KlHWiCBLcqA0nDoOLnxOwMntQCJAzoFpWidpiRQ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https://yandex-images.clstorage.net/hI95AW404/ace855pOfOXi/x85J4qEnqRP901Gy5-X9qTy18HPcHNeHt9GZpvhRfA4dwscYSC64DY-I-MrMjYyF8-4jyJWT9wYhrf07z6nE0rbajdaA8vzXzHdFcpd1vF2NYXB3rdn3NsZk2WKNtPz7LbQ0ij88rt85z_roa_k5tGfaABtExQBWk3hIvghPZMBmTGgy9FYZ06uA42K2pc5PjdcglVzqVadDJ_oRGkS77luF5OlsDG5-qAz7qBopOyK2WgNLw4aipQKYOmzIHiXSdEwq0de1ivB6Y4ICVQWfXW9VcVdOC8emgEY7M-mFOGxb5EcaPc6_v_qde-rImDtix9uiiZDUMxbgm1isiLxEECZ_aEPlNPnzaSJTgkTHjbzPBgK2H_oWBdJGuYFYZboseGd2-qysTY76nApqOBq7s4bb8uniJrDnQ4voHFnflsB1vygSpzdrwBgSA4NmpozMz8Uzl4ypxJWRBCujSkc7flqWRUpuTj99ukzLGksq--CmaTC4kgTDdEG6eP3YTXZSd6yaM9flibFboeDDBfbsHI6FcUZue6aX45YIo9glig94NFdpP10PTZq8eYmbydux1GjBKeBUwKTg67t8qQ7GYKfMefDnpYsCO3NDkmcVHQz8doNX7LnUV2OEKjDIxOsOu7cniv_cbI2Z7cpKKbnY0ebIIzmhRPA1AbmbzlmvdjBmn2qwtfRI0kpC4fEWNv8-7OVj1_0J1hcCZ-nzOjUL_akFlvgObgyt-077CinK6rJGCdOYw6QgdILr2dwLv3WixF0ac2Sla8Dok6IxJ9UurHzUofWfyAQ3cQYIENhWC_14R3RI_76vb0ltGEl6ipvyV2nQiIH2ETaxScqcap2V4FS8KFMGpHhAKyHw8RS0rW39xUPn3dnXtmOWm0HZBti8eLaX6R0enWy6XhgLy6hYwxX6cbhz9PK0gxipfovOx7KlHWiCBLcqA0nDoOLnxOwMntQCJAzoFpWidpiRQ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https://yandex-images.clstorage.net/hI95AW404/ace855pOfOXi/x85J4qEnqRP901Gy5-X9qTy18HPcHNeHt9GZpvhRfA4dwscYSC64DY-I-MrMjYyF8-4jyJWT9wYhrf07z6nE0rbajdaA8vzXzHdFcpd1vF2NYXB3rdn3NsZk2WKNtPz7LbQ0ij88rt85z_roa_k5tGfaABtExQBWk3hIvghPZMBmTGgy9FYZ06uA42K2pc5PjdcglVzqVadDJ_oRGkS77luF5OlsDG5-qAz7qBopOyK2WgNLw4aipQKYOmzIHiXSdEwq0de1ivB6Y4ICVQWfXW9VcVdOC8emgEY7M-mFOGxb5EcaPc6_v_qde-rImDtix9uiiZDUMxbgm1isiLxEECZ_aEPlNPnzaSJTgkTHjbzPBgK2H_oWBdJGuYFYZboseGd2-qysTY76nApqOBq7s4bb8uniJrDnQ4voHFnflsB1vygSpzdrwBgSA4NmpozMz8Uzl4ypxJWRBCujSkc7flqWRUpuTj99ukzLGksq--CmaTC4kgTDdEG6eP3YTXZSd6yaM9flibFboeDDBfbsHI6FcUZue6aX45YIo9glig94NFdpP10PTZq8eYmbydux1GjBKeBUwKTg67t8qQ7GYKfMefDnpYsCO3NDkmcVHQz8doNX7LnUV2OEKjDIxOsOu7cniv_cbI2Z7cpKKbnY0ebIIzmhRPA1AbmbzlmvdjBmn2qwtfRI0kpC4fEWNv8-7OVj1_0J1hcCZ-nzOjUL_akFlvgObgyt-077CinK6rJGCdOYw6QgdILr2dwLv3WixF0ac2Sla8Dok6IxJ9UurHzUofWfyAQ3cQYIENhWC_14R3RI_76vb0ltGEl6ipvyV2nQiIH2ETaxScqcap2V4FS8KFMGpHhAKyHw8RS0rW39xUPn3dnXtmOWm0HZBti8eLaX6R0enWy6XhgLy6hYwxX6cbhz9PK0gxipfovOx7KlHWiCBLcqA0nDoOLnxOwMntQCJAzoFpWidpiRQ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36" name="Picture 16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924944"/>
            <a:ext cx="5484292" cy="405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428625" y="714375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Franklin Gothic Book" pitchFamily="34" charset="0"/>
              </a:rPr>
              <a:t>1.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Переменная в программировании полностью характеризуется: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2071688" y="2214563"/>
            <a:ext cx="61436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 dirty="0">
                <a:latin typeface="Franklin Gothic Book" pitchFamily="34" charset="0"/>
              </a:rPr>
              <a:t>А)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именем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Б) именем и значением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В) именем, значением и типом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Г) именем и всеми возможными значениями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428625" y="714375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Franklin Gothic Book" pitchFamily="34" charset="0"/>
              </a:rPr>
              <a:t>1.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Переменная в программировании полностью характеризуется: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2071688" y="2214563"/>
            <a:ext cx="61436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А) именем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Б) именем и значением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В) именем, значением и типом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Г) именем и всеми возможными значениями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28625" y="692696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400" dirty="0">
                <a:latin typeface="Franklin Gothic Book" pitchFamily="34" charset="0"/>
              </a:rPr>
              <a:t>2.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какой строке имя переменной записано неправильно?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274838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ru-RU" sz="2800" i="1" dirty="0">
                <a:latin typeface="Arial" pitchFamily="34" charset="0"/>
                <a:cs typeface="Arial" pitchFamily="34" charset="0"/>
              </a:rPr>
              <a:t>А)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hot-dog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i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800" i="1" dirty="0">
                <a:latin typeface="Arial" pitchFamily="34" charset="0"/>
                <a:cs typeface="Arial" pitchFamily="34" charset="0"/>
              </a:rPr>
              <a:t>Б)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kit_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i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800" i="1" dirty="0">
                <a:latin typeface="Arial" pitchFamily="34" charset="0"/>
                <a:cs typeface="Arial" pitchFamily="34" charset="0"/>
              </a:rPr>
              <a:t>В)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MailTo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i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800" i="1" dirty="0">
                <a:latin typeface="Arial" pitchFamily="34" charset="0"/>
                <a:cs typeface="Arial" pitchFamily="34" charset="0"/>
              </a:rPr>
              <a:t>Г) 10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son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27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</TotalTime>
  <Words>2696</Words>
  <Application>Microsoft Office PowerPoint</Application>
  <PresentationFormat>Экран (4:3)</PresentationFormat>
  <Paragraphs>524</Paragraphs>
  <Slides>53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Оператор присваивания</vt:lpstr>
      <vt:lpstr>Презентация PowerPoint</vt:lpstr>
      <vt:lpstr>Оператор вывода данных</vt:lpstr>
      <vt:lpstr>Оператор ввода данных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ЗАДАНИЕ  (решение выражений) </vt:lpstr>
      <vt:lpstr>Презентация PowerPoint</vt:lpstr>
      <vt:lpstr>Презентация PowerPoint</vt:lpstr>
      <vt:lpstr>ЗАДАНИЕ  (линейные программы)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Школа 332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Кручко Г.В.</dc:creator>
  <cp:lastModifiedBy>Кручко Г.В.</cp:lastModifiedBy>
  <cp:revision>108</cp:revision>
  <dcterms:created xsi:type="dcterms:W3CDTF">2020-09-17T08:43:16Z</dcterms:created>
  <dcterms:modified xsi:type="dcterms:W3CDTF">2024-10-17T11:10:22Z</dcterms:modified>
</cp:coreProperties>
</file>