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yandex.ru/" TargetMode="External"/><Relationship Id="rId2" Type="http://schemas.openxmlformats.org/officeDocument/2006/relationships/hyperlink" Target="http://www.4oge.ru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ipi.ru/" TargetMode="External"/><Relationship Id="rId4" Type="http://schemas.openxmlformats.org/officeDocument/2006/relationships/hyperlink" Target="http://www.edu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882869"/>
            <a:ext cx="10903443" cy="2774731"/>
          </a:xfrm>
        </p:spPr>
        <p:txBody>
          <a:bodyPr/>
          <a:lstStyle/>
          <a:p>
            <a:r>
              <a:rPr lang="ru-RU" u="sng" dirty="0" smtClean="0">
                <a:latin typeface="Comic Sans MS" panose="030F0702030302020204" pitchFamily="66" charset="0"/>
              </a:rPr>
              <a:t>ОГЭ по английскому     языку</a:t>
            </a:r>
            <a:endParaRPr lang="ru-RU" u="sng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>
                <a:latin typeface="Comic Sans MS" panose="030F0702030302020204" pitchFamily="66" charset="0"/>
              </a:rPr>
              <a:t>Устая</a:t>
            </a:r>
            <a:r>
              <a:rPr lang="ru-RU" sz="4400" dirty="0" smtClean="0">
                <a:latin typeface="Comic Sans MS" panose="030F0702030302020204" pitchFamily="66" charset="0"/>
              </a:rPr>
              <a:t> Часть</a:t>
            </a:r>
            <a:endParaRPr lang="ru-RU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17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919209" cy="55888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10. Страна/Страны изучаемого языка и родная страна. Их культурные особенности (национальные праздники, знаменательные даты, традиции, обычаи)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11. Выдающиеся люди родной страны и стран изучаемого языка, их вклад в науку и мировую культуру.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12. Путешествие по странам изучаемого языка и по России.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13. Технический прогресс.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14. Глобальные проблемы современности.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15. Средства массовой информации( пресса, телевидение, радио, Интернет)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16. Природа и проблемы экологии. Здоровый образ жизни.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83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36029"/>
            <a:ext cx="8534401" cy="129277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Полезные сайты для подготовки обучающихся к ОГЭ по английскому языку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2414751"/>
            <a:ext cx="8534400" cy="3686503"/>
          </a:xfrm>
        </p:spPr>
        <p:txBody>
          <a:bodyPr>
            <a:normAutofit/>
          </a:bodyPr>
          <a:lstStyle/>
          <a:p>
            <a:r>
              <a:rPr lang="en-US" sz="3600" dirty="0" smtClean="0">
                <a:hlinkClick r:id="rId2"/>
              </a:rPr>
              <a:t>www.4oge.ru</a:t>
            </a:r>
            <a:endParaRPr lang="en-US" sz="3600" dirty="0" smtClean="0"/>
          </a:p>
          <a:p>
            <a:r>
              <a:rPr lang="en-US" sz="3600" dirty="0" smtClean="0">
                <a:hlinkClick r:id="rId3"/>
              </a:rPr>
              <a:t>www.ege.yandex.ru</a:t>
            </a:r>
            <a:endParaRPr lang="en-US" sz="3600" dirty="0" smtClean="0"/>
          </a:p>
          <a:p>
            <a:r>
              <a:rPr lang="en-US" sz="3600" dirty="0" smtClean="0">
                <a:hlinkClick r:id="rId4"/>
              </a:rPr>
              <a:t>www.edu.ru</a:t>
            </a:r>
            <a:endParaRPr lang="en-US" sz="3600" dirty="0" smtClean="0"/>
          </a:p>
          <a:p>
            <a:r>
              <a:rPr lang="en-US" sz="3600" dirty="0" smtClean="0">
                <a:hlinkClick r:id="rId5"/>
              </a:rPr>
              <a:t>www.fipi.ru</a:t>
            </a:r>
            <a:endParaRPr lang="en-US" sz="3600" dirty="0" smtClean="0"/>
          </a:p>
          <a:p>
            <a:r>
              <a:rPr lang="en-US" sz="3600" dirty="0" smtClean="0"/>
              <a:t>www.macmillan.ru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46236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2869" y="1355834"/>
            <a:ext cx="9585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</a:t>
            </a:r>
            <a:r>
              <a:rPr lang="ru-RU" sz="2800" b="1" dirty="0" smtClean="0">
                <a:latin typeface="Comic Sans MS" panose="030F0702030302020204" pitchFamily="66" charset="0"/>
              </a:rPr>
              <a:t>Задание 1</a:t>
            </a:r>
          </a:p>
          <a:p>
            <a:r>
              <a:rPr lang="ru-RU" sz="2800" b="1" dirty="0" smtClean="0">
                <a:latin typeface="Comic Sans MS" panose="030F0702030302020204" pitchFamily="66" charset="0"/>
              </a:rPr>
              <a:t> Чтение </a:t>
            </a:r>
            <a:r>
              <a:rPr lang="ru-RU" sz="2800" b="1" dirty="0">
                <a:latin typeface="Comic Sans MS" panose="030F0702030302020204" pitchFamily="66" charset="0"/>
              </a:rPr>
              <a:t>текста </a:t>
            </a:r>
            <a:r>
              <a:rPr lang="ru-RU" sz="2800" b="1" dirty="0" smtClean="0">
                <a:latin typeface="Comic Sans MS" panose="030F0702030302020204" pitchFamily="66" charset="0"/>
              </a:rPr>
              <a:t>вслух– </a:t>
            </a:r>
            <a:r>
              <a:rPr lang="ru-RU" sz="2800" b="1" dirty="0">
                <a:latin typeface="Comic Sans MS" panose="030F0702030302020204" pitchFamily="66" charset="0"/>
              </a:rPr>
              <a:t>максимум 2 </a:t>
            </a:r>
            <a:r>
              <a:rPr lang="ru-RU" sz="2800" b="1" dirty="0" err="1">
                <a:latin typeface="Comic Sans MS" panose="030F0702030302020204" pitchFamily="66" charset="0"/>
              </a:rPr>
              <a:t>баллa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228" y="2490952"/>
            <a:ext cx="91282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Задание 2 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r>
              <a:rPr lang="ru-RU" sz="2800" b="1" dirty="0">
                <a:latin typeface="Comic Sans MS" panose="030F0702030302020204" pitchFamily="66" charset="0"/>
              </a:rPr>
              <a:t>У</a:t>
            </a:r>
            <a:r>
              <a:rPr lang="ru-RU" sz="2800" b="1" dirty="0" smtClean="0">
                <a:latin typeface="Comic Sans MS" panose="030F0702030302020204" pitchFamily="66" charset="0"/>
              </a:rPr>
              <a:t>частие </a:t>
            </a:r>
            <a:r>
              <a:rPr lang="ru-RU" sz="2800" b="1" dirty="0">
                <a:latin typeface="Comic Sans MS" panose="030F0702030302020204" pitchFamily="66" charset="0"/>
              </a:rPr>
              <a:t>в условном </a:t>
            </a:r>
            <a:r>
              <a:rPr lang="ru-RU" sz="2800" b="1" dirty="0" smtClean="0">
                <a:latin typeface="Comic Sans MS" panose="030F0702030302020204" pitchFamily="66" charset="0"/>
              </a:rPr>
              <a:t>диалоге-расспросе– </a:t>
            </a:r>
            <a:r>
              <a:rPr lang="ru-RU" sz="2800" b="1" dirty="0">
                <a:latin typeface="Comic Sans MS" panose="030F0702030302020204" pitchFamily="66" charset="0"/>
              </a:rPr>
              <a:t>максимум  6 баллов. Оценивается отдельно каждый из шести </a:t>
            </a:r>
            <a:r>
              <a:rPr lang="ru-RU" sz="2800" b="1" dirty="0" smtClean="0">
                <a:latin typeface="Comic Sans MS" panose="030F0702030302020204" pitchFamily="66" charset="0"/>
              </a:rPr>
              <a:t>ответов</a:t>
            </a:r>
          </a:p>
          <a:p>
            <a:endParaRPr lang="ru-RU" sz="2800" b="1" dirty="0"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latin typeface="Comic Sans MS" panose="030F0702030302020204" pitchFamily="66" charset="0"/>
              </a:rPr>
              <a:t>Задание 3</a:t>
            </a:r>
          </a:p>
          <a:p>
            <a:r>
              <a:rPr lang="ru-RU" sz="2800" b="1" dirty="0">
                <a:latin typeface="Comic Sans MS" panose="030F0702030302020204" pitchFamily="66" charset="0"/>
              </a:rPr>
              <a:t>Т</a:t>
            </a:r>
            <a:r>
              <a:rPr lang="ru-RU" sz="2800" b="1" dirty="0" smtClean="0">
                <a:latin typeface="Comic Sans MS" panose="030F0702030302020204" pitchFamily="66" charset="0"/>
              </a:rPr>
              <a:t>ематическое </a:t>
            </a:r>
            <a:r>
              <a:rPr lang="ru-RU" sz="2800" b="1" dirty="0">
                <a:latin typeface="Comic Sans MS" panose="030F0702030302020204" pitchFamily="66" charset="0"/>
              </a:rPr>
              <a:t>монологическое </a:t>
            </a:r>
            <a:r>
              <a:rPr lang="ru-RU" sz="2800" b="1" dirty="0" smtClean="0">
                <a:latin typeface="Comic Sans MS" panose="030F0702030302020204" pitchFamily="66" charset="0"/>
              </a:rPr>
              <a:t>высказывание </a:t>
            </a:r>
            <a:r>
              <a:rPr lang="ru-RU" sz="2800" b="1" dirty="0">
                <a:latin typeface="Comic Sans MS" panose="030F0702030302020204" pitchFamily="66" charset="0"/>
              </a:rPr>
              <a:t>– </a:t>
            </a:r>
            <a:endParaRPr lang="ru-RU" sz="2800" dirty="0">
              <a:latin typeface="Comic Sans MS" panose="030F0702030302020204" pitchFamily="66" charset="0"/>
            </a:endParaRPr>
          </a:p>
          <a:p>
            <a:r>
              <a:rPr lang="ru-RU" sz="2800" b="1" dirty="0">
                <a:latin typeface="Comic Sans MS" panose="030F0702030302020204" pitchFamily="66" charset="0"/>
              </a:rPr>
              <a:t>максимум 7 баллов.</a:t>
            </a:r>
            <a:endParaRPr lang="ru-RU" sz="2800" dirty="0">
              <a:latin typeface="Comic Sans MS" panose="030F0702030302020204" pitchFamily="66" charset="0"/>
            </a:endParaRP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501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919942"/>
              </p:ext>
            </p:extLst>
          </p:nvPr>
        </p:nvGraphicFramePr>
        <p:xfrm>
          <a:off x="173421" y="1020985"/>
          <a:ext cx="10625958" cy="5537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409"/>
                <a:gridCol w="10090549"/>
              </a:tblGrid>
              <a:tr h="779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Фонетическая сторона речи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85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Речь воспринимается легко: необоснованные паузы отсутствуют; фразовое ударение и интонационные контуры, произношение слов практически без нарушений нормы; допускается </a:t>
                      </a:r>
                      <a:r>
                        <a:rPr lang="ru-RU" sz="2000" b="1" dirty="0">
                          <a:effectLst/>
                        </a:rPr>
                        <a:t>не более пяти фонетических ошибок</a:t>
                      </a:r>
                      <a:r>
                        <a:rPr lang="ru-RU" sz="2000" dirty="0">
                          <a:effectLst/>
                        </a:rPr>
                        <a:t>, в том числе одна-две ошибки, искажающие смысл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85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Речь воспринимается достаточно легко, однако присутствуют необоснованные паузы; фразовое ударение и интонационные контуры практически без нарушений нормы; допускается </a:t>
                      </a:r>
                      <a:r>
                        <a:rPr lang="ru-RU" sz="2000" b="1" dirty="0">
                          <a:effectLst/>
                        </a:rPr>
                        <a:t>не более семи фонетических ошибок</a:t>
                      </a:r>
                      <a:r>
                        <a:rPr lang="ru-RU" sz="2000" dirty="0">
                          <a:effectLst/>
                        </a:rPr>
                        <a:t>, в том числе три ошибки, искажающие смысл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85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Речь воспринимается с трудом из-за значительного количества неестественных пауз, запинок, неверной расстановки ударений и ошибок в произношении слов, ИЛИ </a:t>
                      </a:r>
                      <a:r>
                        <a:rPr lang="ru-RU" sz="2000" b="1" dirty="0">
                          <a:effectLst/>
                        </a:rPr>
                        <a:t>допущено более семи фонетических ошибок</a:t>
                      </a:r>
                      <a:r>
                        <a:rPr lang="ru-RU" sz="2000" dirty="0">
                          <a:effectLst/>
                        </a:rPr>
                        <a:t>, ИЛИ сделано четыре и более фонетические ошибки, искажающие смысл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87962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NewRomanPS-BoldMT"/>
              </a:rPr>
              <a:t>Задание 1 (чтение текста вслух) – максимум 2 </a:t>
            </a: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NewRomanPS-BoldMT"/>
              </a:rPr>
              <a:t>баллa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32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422" y="986779"/>
            <a:ext cx="13761105" cy="66638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2" y="346841"/>
            <a:ext cx="10704787" cy="618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956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740752"/>
              </p:ext>
            </p:extLst>
          </p:nvPr>
        </p:nvGraphicFramePr>
        <p:xfrm>
          <a:off x="573854" y="1261241"/>
          <a:ext cx="10462008" cy="5459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974"/>
                <a:gridCol w="4442169"/>
                <a:gridCol w="4525865"/>
              </a:tblGrid>
              <a:tr h="439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68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 на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вопросы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1–6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балл.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Дан полный ответ на поставленный вопрос;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допущенные отдельные фонетические, лексические и грамматические погрешности не затрудняют понимания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 баллов.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Ответ на вопрос не дан,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ИЛИ ответ не соответствует заданному вопросу,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ИЛИ ответ дан в виде слова или словосочетания,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И/ИЛИ допущены фонетические и лексические и грамматические ошибки, препятствующие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пониманию ответа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10360" y="-103550"/>
            <a:ext cx="149457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 (участие в условном диалоге-расспросе) – максимум  6 баллов. Оценивается отдельно каждый из шести ответов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25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509305" cy="61722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Task 2. </a:t>
            </a:r>
            <a:endParaRPr lang="ru-RU" u="sng" dirty="0"/>
          </a:p>
          <a:p>
            <a:r>
              <a:rPr lang="en-US" u="sng" dirty="0"/>
              <a:t>You are going to take part in a telephone survey. You have to answer six questions. Give full answers to the questions.</a:t>
            </a:r>
            <a:endParaRPr lang="ru-RU" u="sng" dirty="0"/>
          </a:p>
          <a:p>
            <a:r>
              <a:rPr lang="en-GB" u="sng" dirty="0"/>
              <a:t>Remember that you have 40 seconds to answer each question.</a:t>
            </a:r>
            <a:endParaRPr lang="ru-RU" u="sng" dirty="0"/>
          </a:p>
          <a:p>
            <a:pPr lvl="0"/>
            <a:r>
              <a:rPr lang="en-US" sz="3300" dirty="0"/>
              <a:t>How long have you had </a:t>
            </a:r>
            <a:r>
              <a:rPr lang="ru-RU" sz="3300" dirty="0" err="1"/>
              <a:t>уо</a:t>
            </a:r>
            <a:r>
              <a:rPr lang="en-US" sz="3300" dirty="0" err="1"/>
              <a:t>ur</a:t>
            </a:r>
            <a:r>
              <a:rPr lang="en-US" sz="3300" dirty="0"/>
              <a:t> mobile phone?</a:t>
            </a:r>
            <a:endParaRPr lang="ru-RU" sz="3300" dirty="0"/>
          </a:p>
          <a:p>
            <a:pPr lvl="0"/>
            <a:r>
              <a:rPr lang="en-US" sz="3300" dirty="0"/>
              <a:t>What do you use your mobile phone for?</a:t>
            </a:r>
            <a:endParaRPr lang="ru-RU" sz="3300" dirty="0"/>
          </a:p>
          <a:p>
            <a:pPr lvl="0"/>
            <a:r>
              <a:rPr lang="en-US" sz="3300" dirty="0"/>
              <a:t>In what public places do you normally turn off the sound of your mobile phone?</a:t>
            </a:r>
            <a:endParaRPr lang="ru-RU" sz="3300" dirty="0"/>
          </a:p>
          <a:p>
            <a:pPr lvl="0"/>
            <a:r>
              <a:rPr lang="en-US" sz="3300" dirty="0"/>
              <a:t>What other features of mobile phones do you find useful?</a:t>
            </a:r>
            <a:endParaRPr lang="ru-RU" sz="3300" dirty="0"/>
          </a:p>
          <a:p>
            <a:pPr lvl="0"/>
            <a:r>
              <a:rPr lang="en-US" sz="3300" dirty="0"/>
              <a:t>What would you miss most if you had to do without your mobile phone?</a:t>
            </a:r>
            <a:endParaRPr lang="ru-RU" sz="3300" dirty="0"/>
          </a:p>
          <a:p>
            <a:pPr lvl="0"/>
            <a:r>
              <a:rPr lang="en-US" sz="3300" dirty="0"/>
              <a:t>How can people use a mobile phone to improve their language skills?</a:t>
            </a:r>
            <a:endParaRPr lang="ru-RU" sz="3300" dirty="0"/>
          </a:p>
          <a:p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3823985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943" y="1190296"/>
            <a:ext cx="13329800" cy="716594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• </a:t>
            </a:r>
            <a:r>
              <a:rPr lang="en-US" sz="2800" b="1" dirty="0"/>
              <a:t>what your home town is like;</a:t>
            </a:r>
            <a:endParaRPr lang="ru-RU" sz="2800" b="1" dirty="0"/>
          </a:p>
          <a:p>
            <a:r>
              <a:rPr lang="en-US" sz="2800" b="1" dirty="0"/>
              <a:t>• what is it famous for;</a:t>
            </a:r>
            <a:endParaRPr lang="ru-RU" sz="2800" b="1" dirty="0"/>
          </a:p>
          <a:p>
            <a:r>
              <a:rPr lang="en-US" sz="2800" b="1" dirty="0" smtClean="0"/>
              <a:t>• </a:t>
            </a:r>
            <a:r>
              <a:rPr lang="en-US" sz="2800" b="1" dirty="0"/>
              <a:t>what place in your home town you like most, why.</a:t>
            </a:r>
            <a:endParaRPr lang="ru-RU" sz="2800" b="1" dirty="0"/>
          </a:p>
          <a:p>
            <a:r>
              <a:rPr lang="en-US" sz="2800" b="1" dirty="0"/>
              <a:t>You have to talk continuously</a:t>
            </a:r>
            <a:endParaRPr lang="ru-RU" sz="28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8731" y="256043"/>
            <a:ext cx="190425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Task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56" y="1231001"/>
            <a:ext cx="4894536" cy="374135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8731" y="692392"/>
            <a:ext cx="1904257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are going to give a talk about your home town. You will have to start in 1.5 minutes and speak for not more than 2 minutes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80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367949"/>
              </p:ext>
            </p:extLst>
          </p:nvPr>
        </p:nvGraphicFramePr>
        <p:xfrm>
          <a:off x="684211" y="4"/>
          <a:ext cx="11250286" cy="7017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3372"/>
                <a:gridCol w="3184908"/>
                <a:gridCol w="3885270"/>
                <a:gridCol w="736736"/>
              </a:tblGrid>
              <a:tr h="572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Решение коммуникативной задачи (К5)</a:t>
                      </a: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Организация высказывания (К6)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Языковое оформление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высказывания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(К7)</a:t>
                      </a:r>
                      <a:endParaRPr lang="ru-RU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Бал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лы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</a:tr>
              <a:tr h="1353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Задание выполнено полностью: цель общения достигнута; тема раскрыта 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полном объёме (полно, точно и развернуто раскрыты все аспекты, указанные в задании).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Объём высказывания: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10–12 фраз</a:t>
                      </a: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</a:tr>
              <a:tr h="1549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Задание выполнено: цель общения достигнута; но тема раскрыта не в полном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объёме (один аспект раскрыт не полностью).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Объём высказывания: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8-9 фраз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Высказывание логично и имеет завершённый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характер; имеются вступительная и заключительная фразы, соответствующие теме.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Средства логической связи используются правильно</a:t>
                      </a: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Использованный словарный запас, грамматические структуры,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фонетическое оформление высказывания соответствуют поставленной задаче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(допускается не более четырёх негрубых лексико-грамматических ошибок  И/ИЛИ не более трёх негрубых фонетических ошибок)</a:t>
                      </a: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</a:tr>
              <a:tr h="174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Задание выполнено частично: цель общения достигнута частично; тема раскрыта в ограниченном объёме (один аспект не раскрыт, ИЛИ все аспекты задания раскрыты неполно, ИЛИ два аспекта раскрыты не в полном объёме, третий аспект дан полно и точно).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Объём высказывания: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6-7 фраз</a:t>
                      </a:r>
                      <a:endParaRPr lang="ru-RU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Высказывание в основном логично и имеет достаточно завершённый характер,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НО отсутствует вступительная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ИЛИ заключительная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фраза, имеются одно-два нарушения в использовании средств логической связи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Использованный словарный запас, грамматические структуры,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фонетическое оформление высказывания соответствуют поставленной задаче (допускается не более пяти негрубых лексико-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грамматических ошибок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И/ИЛИ не более четырёх негрубых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фонетических ошибок)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</a:tr>
              <a:tr h="1353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Задание не выполнено: цель общения не достигнута: два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аспекта содержания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не раскрыты*.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Объём высказывания: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5 и менее фраз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Высказывание нелогично, вступительная и заключительная фразы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отсутствуют;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средства логической связи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практически не используются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Понимание высказывания затруднено из-за многочисленных лексико-грамматических 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фонетических ошибок (шесть и более лексико-грамматических ошибок  И/ИЛИ пять и более фонетических ошибок) ИЛИ более трёх грубых ошибок</a:t>
                      </a: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6" marR="3115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0369361" y="-225370"/>
            <a:ext cx="34932963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838" algn="l"/>
                <a:tab pos="3322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838" algn="l"/>
                <a:tab pos="3322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838" algn="l"/>
                <a:tab pos="3322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838" algn="l"/>
                <a:tab pos="3322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838" algn="l"/>
                <a:tab pos="3322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838" algn="l"/>
                <a:tab pos="3322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838" algn="l"/>
                <a:tab pos="3322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838" algn="l"/>
                <a:tab pos="3322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838" algn="l"/>
                <a:tab pos="3322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838" algn="l"/>
                <a:tab pos="3322638" algn="ctr"/>
              </a:tabLst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-BoldMT"/>
              </a:rPr>
              <a:t>Критерии оценивания 	задания 3 (тематическое монологическое высказывание) – </a:t>
            </a: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838" algn="l"/>
                <a:tab pos="3322638" algn="ctr"/>
              </a:tabLst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-BoldMT"/>
              </a:rPr>
              <a:t>максимум 7 баллов.</a:t>
            </a: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838" algn="l"/>
                <a:tab pos="3322638" algn="ctr"/>
              </a:tabLst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-BoldMT"/>
              </a:rPr>
              <a:t>* Примечание. 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При получении участником ОГЭ 0 баллов по критерию 0 «Решение коммуникативной задачи» всё задание оценивается в 0 баллов.</a:t>
            </a: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838" algn="l"/>
                <a:tab pos="3322638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61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799"/>
            <a:ext cx="11187222" cy="588842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i="1" u="sng" dirty="0" smtClean="0">
                <a:latin typeface="Comic Sans MS" panose="030F0702030302020204" pitchFamily="66" charset="0"/>
              </a:rPr>
              <a:t>Предметное содержание речи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latin typeface="Comic Sans MS" panose="030F0702030302020204" pitchFamily="66" charset="0"/>
              </a:rPr>
              <a:t>Взаимоотношения в семье.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latin typeface="Comic Sans MS" panose="030F0702030302020204" pitchFamily="66" charset="0"/>
              </a:rPr>
              <a:t>Взаимоотношения с друзьями и в школе.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latin typeface="Comic Sans MS" panose="030F0702030302020204" pitchFamily="66" charset="0"/>
              </a:rPr>
              <a:t>Внешность и характеристики человека.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latin typeface="Comic Sans MS" panose="030F0702030302020204" pitchFamily="66" charset="0"/>
              </a:rPr>
              <a:t>Досуг и увлечения( спорт, музыка, чтение, посещение театра, кинотеатра, кафе. Молодёжная мода.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latin typeface="Comic Sans MS" panose="030F0702030302020204" pitchFamily="66" charset="0"/>
              </a:rPr>
              <a:t>Покупки. Карманные деньги.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latin typeface="Comic Sans MS" panose="030F0702030302020204" pitchFamily="66" charset="0"/>
              </a:rPr>
              <a:t>Переписка.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latin typeface="Comic Sans MS" panose="030F0702030302020204" pitchFamily="66" charset="0"/>
              </a:rPr>
              <a:t>Школьная жизнь. Изучаемые предметы и отношение к ним. Каникулы. Школьные обмены.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latin typeface="Comic Sans MS" panose="030F0702030302020204" pitchFamily="66" charset="0"/>
              </a:rPr>
              <a:t>Проблемы выбора профессии и роль иностранного языка.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latin typeface="Comic Sans MS" panose="030F0702030302020204" pitchFamily="66" charset="0"/>
              </a:rPr>
              <a:t>Страна/Страны изучаемого языка и родная страна. Их географическое положение, климат, население, города и сёла, достопримечательности.</a:t>
            </a:r>
          </a:p>
          <a:p>
            <a:pPr marL="457200" indent="-457200">
              <a:buAutoNum type="arabicPeriod"/>
            </a:pPr>
            <a:endParaRPr lang="ru-RU" sz="2600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37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179</TotalTime>
  <Words>894</Words>
  <Application>Microsoft Office PowerPoint</Application>
  <PresentationFormat>Широкоэкранный</PresentationFormat>
  <Paragraphs>138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Comic Sans MS</vt:lpstr>
      <vt:lpstr>Times New Roman</vt:lpstr>
      <vt:lpstr>TimesNewRomanPS-BoldMT</vt:lpstr>
      <vt:lpstr>TimesNewRomanPSMT</vt:lpstr>
      <vt:lpstr>Wingdings 3</vt:lpstr>
      <vt:lpstr>Сектор</vt:lpstr>
      <vt:lpstr>ОГЭ по английскому     языку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сайты для подготовки обучающихся к ОГЭ по английскому языку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T-43</dc:creator>
  <cp:lastModifiedBy>T-43</cp:lastModifiedBy>
  <cp:revision>10</cp:revision>
  <dcterms:created xsi:type="dcterms:W3CDTF">2016-04-18T07:41:40Z</dcterms:created>
  <dcterms:modified xsi:type="dcterms:W3CDTF">2016-04-18T10:40:56Z</dcterms:modified>
</cp:coreProperties>
</file>