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2" r:id="rId3"/>
    <p:sldId id="263" r:id="rId4"/>
    <p:sldId id="258" r:id="rId5"/>
    <p:sldId id="259" r:id="rId6"/>
    <p:sldId id="267" r:id="rId7"/>
    <p:sldId id="269" r:id="rId8"/>
    <p:sldId id="270" r:id="rId9"/>
    <p:sldId id="257" r:id="rId10"/>
    <p:sldId id="260" r:id="rId11"/>
    <p:sldId id="261" r:id="rId12"/>
    <p:sldId id="265" r:id="rId13"/>
    <p:sldId id="26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993559832798675E-2"/>
          <c:y val="3.1154032854444458E-2"/>
          <c:w val="0.80036988432001555"/>
          <c:h val="0.91258037239809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обучащиеся полусетившие 3-4 мастер- класса</c:v>
                </c:pt>
              </c:strCache>
            </c:strRef>
          </c:tx>
          <c:invertIfNegative val="0"/>
          <c:cat>
            <c:strRef>
              <c:f>Лист1!$A$2:$A$26</c:f>
              <c:strCache>
                <c:ptCount val="25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2В</c:v>
                </c:pt>
                <c:pt idx="5">
                  <c:v>3А</c:v>
                </c:pt>
                <c:pt idx="6">
                  <c:v>3Б</c:v>
                </c:pt>
                <c:pt idx="7">
                  <c:v>3В</c:v>
                </c:pt>
                <c:pt idx="8">
                  <c:v>3Г</c:v>
                </c:pt>
                <c:pt idx="9">
                  <c:v>4а</c:v>
                </c:pt>
                <c:pt idx="10">
                  <c:v>4В</c:v>
                </c:pt>
                <c:pt idx="11">
                  <c:v>5А</c:v>
                </c:pt>
                <c:pt idx="12">
                  <c:v>5Б</c:v>
                </c:pt>
                <c:pt idx="13">
                  <c:v>5В</c:v>
                </c:pt>
                <c:pt idx="14">
                  <c:v>5Г</c:v>
                </c:pt>
                <c:pt idx="15">
                  <c:v>6А</c:v>
                </c:pt>
                <c:pt idx="16">
                  <c:v>6Б</c:v>
                </c:pt>
                <c:pt idx="17">
                  <c:v>6В</c:v>
                </c:pt>
                <c:pt idx="18">
                  <c:v>7Б</c:v>
                </c:pt>
                <c:pt idx="19">
                  <c:v>7Г</c:v>
                </c:pt>
                <c:pt idx="20">
                  <c:v>8А</c:v>
                </c:pt>
                <c:pt idx="21">
                  <c:v>8В</c:v>
                </c:pt>
                <c:pt idx="22">
                  <c:v>8Б</c:v>
                </c:pt>
                <c:pt idx="23">
                  <c:v>9Г</c:v>
                </c:pt>
                <c:pt idx="24">
                  <c:v>11Б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обучающиеся ,посетившие 2 мастер-класса</c:v>
                </c:pt>
              </c:strCache>
            </c:strRef>
          </c:tx>
          <c:invertIfNegative val="0"/>
          <c:cat>
            <c:strRef>
              <c:f>Лист1!$A$2:$A$26</c:f>
              <c:strCache>
                <c:ptCount val="25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2В</c:v>
                </c:pt>
                <c:pt idx="5">
                  <c:v>3А</c:v>
                </c:pt>
                <c:pt idx="6">
                  <c:v>3Б</c:v>
                </c:pt>
                <c:pt idx="7">
                  <c:v>3В</c:v>
                </c:pt>
                <c:pt idx="8">
                  <c:v>3Г</c:v>
                </c:pt>
                <c:pt idx="9">
                  <c:v>4а</c:v>
                </c:pt>
                <c:pt idx="10">
                  <c:v>4В</c:v>
                </c:pt>
                <c:pt idx="11">
                  <c:v>5А</c:v>
                </c:pt>
                <c:pt idx="12">
                  <c:v>5Б</c:v>
                </c:pt>
                <c:pt idx="13">
                  <c:v>5В</c:v>
                </c:pt>
                <c:pt idx="14">
                  <c:v>5Г</c:v>
                </c:pt>
                <c:pt idx="15">
                  <c:v>6А</c:v>
                </c:pt>
                <c:pt idx="16">
                  <c:v>6Б</c:v>
                </c:pt>
                <c:pt idx="17">
                  <c:v>6В</c:v>
                </c:pt>
                <c:pt idx="18">
                  <c:v>7Б</c:v>
                </c:pt>
                <c:pt idx="19">
                  <c:v>7Г</c:v>
                </c:pt>
                <c:pt idx="20">
                  <c:v>8А</c:v>
                </c:pt>
                <c:pt idx="21">
                  <c:v>8В</c:v>
                </c:pt>
                <c:pt idx="22">
                  <c:v>8Б</c:v>
                </c:pt>
                <c:pt idx="23">
                  <c:v>9Г</c:v>
                </c:pt>
                <c:pt idx="24">
                  <c:v>11Б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Лист1!$A$2:$A$26</c:f>
              <c:strCache>
                <c:ptCount val="25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2В</c:v>
                </c:pt>
                <c:pt idx="5">
                  <c:v>3А</c:v>
                </c:pt>
                <c:pt idx="6">
                  <c:v>3Б</c:v>
                </c:pt>
                <c:pt idx="7">
                  <c:v>3В</c:v>
                </c:pt>
                <c:pt idx="8">
                  <c:v>3Г</c:v>
                </c:pt>
                <c:pt idx="9">
                  <c:v>4а</c:v>
                </c:pt>
                <c:pt idx="10">
                  <c:v>4В</c:v>
                </c:pt>
                <c:pt idx="11">
                  <c:v>5А</c:v>
                </c:pt>
                <c:pt idx="12">
                  <c:v>5Б</c:v>
                </c:pt>
                <c:pt idx="13">
                  <c:v>5В</c:v>
                </c:pt>
                <c:pt idx="14">
                  <c:v>5Г</c:v>
                </c:pt>
                <c:pt idx="15">
                  <c:v>6А</c:v>
                </c:pt>
                <c:pt idx="16">
                  <c:v>6Б</c:v>
                </c:pt>
                <c:pt idx="17">
                  <c:v>6В</c:v>
                </c:pt>
                <c:pt idx="18">
                  <c:v>7Б</c:v>
                </c:pt>
                <c:pt idx="19">
                  <c:v>7Г</c:v>
                </c:pt>
                <c:pt idx="20">
                  <c:v>8А</c:v>
                </c:pt>
                <c:pt idx="21">
                  <c:v>8В</c:v>
                </c:pt>
                <c:pt idx="22">
                  <c:v>8Б</c:v>
                </c:pt>
                <c:pt idx="23">
                  <c:v>9Г</c:v>
                </c:pt>
                <c:pt idx="24">
                  <c:v>11Б</c:v>
                </c:pt>
              </c:strCache>
            </c:strRef>
          </c:cat>
          <c:val>
            <c:numRef>
              <c:f>Лист1!$D$2:$D$26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обучающиеся ,посетившие 1 мастер-класс</c:v>
                </c:pt>
              </c:strCache>
            </c:strRef>
          </c:tx>
          <c:invertIfNegative val="0"/>
          <c:cat>
            <c:strRef>
              <c:f>Лист1!$A$2:$A$26</c:f>
              <c:strCache>
                <c:ptCount val="25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2В</c:v>
                </c:pt>
                <c:pt idx="5">
                  <c:v>3А</c:v>
                </c:pt>
                <c:pt idx="6">
                  <c:v>3Б</c:v>
                </c:pt>
                <c:pt idx="7">
                  <c:v>3В</c:v>
                </c:pt>
                <c:pt idx="8">
                  <c:v>3Г</c:v>
                </c:pt>
                <c:pt idx="9">
                  <c:v>4а</c:v>
                </c:pt>
                <c:pt idx="10">
                  <c:v>4В</c:v>
                </c:pt>
                <c:pt idx="11">
                  <c:v>5А</c:v>
                </c:pt>
                <c:pt idx="12">
                  <c:v>5Б</c:v>
                </c:pt>
                <c:pt idx="13">
                  <c:v>5В</c:v>
                </c:pt>
                <c:pt idx="14">
                  <c:v>5Г</c:v>
                </c:pt>
                <c:pt idx="15">
                  <c:v>6А</c:v>
                </c:pt>
                <c:pt idx="16">
                  <c:v>6Б</c:v>
                </c:pt>
                <c:pt idx="17">
                  <c:v>6В</c:v>
                </c:pt>
                <c:pt idx="18">
                  <c:v>7Б</c:v>
                </c:pt>
                <c:pt idx="19">
                  <c:v>7Г</c:v>
                </c:pt>
                <c:pt idx="20">
                  <c:v>8А</c:v>
                </c:pt>
                <c:pt idx="21">
                  <c:v>8В</c:v>
                </c:pt>
                <c:pt idx="22">
                  <c:v>8Б</c:v>
                </c:pt>
                <c:pt idx="23">
                  <c:v>9Г</c:v>
                </c:pt>
                <c:pt idx="24">
                  <c:v>11Б</c:v>
                </c:pt>
              </c:strCache>
            </c:strRef>
          </c:cat>
          <c:val>
            <c:numRef>
              <c:f>Лист1!$E$2:$E$26</c:f>
              <c:numCache>
                <c:formatCode>General</c:formatCode>
                <c:ptCount val="25"/>
                <c:pt idx="0">
                  <c:v>2</c:v>
                </c:pt>
                <c:pt idx="1">
                  <c:v>1</c:v>
                </c:pt>
                <c:pt idx="2">
                  <c:v>8</c:v>
                </c:pt>
                <c:pt idx="3">
                  <c:v>7</c:v>
                </c:pt>
                <c:pt idx="4">
                  <c:v>3</c:v>
                </c:pt>
                <c:pt idx="5">
                  <c:v>6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5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10</c:v>
                </c:pt>
                <c:pt idx="17">
                  <c:v>3</c:v>
                </c:pt>
                <c:pt idx="18">
                  <c:v>7</c:v>
                </c:pt>
                <c:pt idx="19">
                  <c:v>2</c:v>
                </c:pt>
                <c:pt idx="20">
                  <c:v>0</c:v>
                </c:pt>
                <c:pt idx="21">
                  <c:v>11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родитеколичество родителей ,посетивших мастер-классы и родителей-мастеров</c:v>
                </c:pt>
              </c:strCache>
            </c:strRef>
          </c:tx>
          <c:invertIfNegative val="0"/>
          <c:cat>
            <c:strRef>
              <c:f>Лист1!$A$2:$A$26</c:f>
              <c:strCache>
                <c:ptCount val="25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2В</c:v>
                </c:pt>
                <c:pt idx="5">
                  <c:v>3А</c:v>
                </c:pt>
                <c:pt idx="6">
                  <c:v>3Б</c:v>
                </c:pt>
                <c:pt idx="7">
                  <c:v>3В</c:v>
                </c:pt>
                <c:pt idx="8">
                  <c:v>3Г</c:v>
                </c:pt>
                <c:pt idx="9">
                  <c:v>4а</c:v>
                </c:pt>
                <c:pt idx="10">
                  <c:v>4В</c:v>
                </c:pt>
                <c:pt idx="11">
                  <c:v>5А</c:v>
                </c:pt>
                <c:pt idx="12">
                  <c:v>5Б</c:v>
                </c:pt>
                <c:pt idx="13">
                  <c:v>5В</c:v>
                </c:pt>
                <c:pt idx="14">
                  <c:v>5Г</c:v>
                </c:pt>
                <c:pt idx="15">
                  <c:v>6А</c:v>
                </c:pt>
                <c:pt idx="16">
                  <c:v>6Б</c:v>
                </c:pt>
                <c:pt idx="17">
                  <c:v>6В</c:v>
                </c:pt>
                <c:pt idx="18">
                  <c:v>7Б</c:v>
                </c:pt>
                <c:pt idx="19">
                  <c:v>7Г</c:v>
                </c:pt>
                <c:pt idx="20">
                  <c:v>8А</c:v>
                </c:pt>
                <c:pt idx="21">
                  <c:v>8В</c:v>
                </c:pt>
                <c:pt idx="22">
                  <c:v>8Б</c:v>
                </c:pt>
                <c:pt idx="23">
                  <c:v>9Г</c:v>
                </c:pt>
                <c:pt idx="24">
                  <c:v>11Б</c:v>
                </c:pt>
              </c:strCache>
            </c:strRef>
          </c:cat>
          <c:val>
            <c:numRef>
              <c:f>Лист1!$F$2:$F$26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963648"/>
        <c:axId val="191772288"/>
      </c:barChart>
      <c:catAx>
        <c:axId val="191963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91772288"/>
        <c:crosses val="autoZero"/>
        <c:auto val="1"/>
        <c:lblAlgn val="ctr"/>
        <c:lblOffset val="100"/>
        <c:noMultiLvlLbl val="0"/>
      </c:catAx>
      <c:valAx>
        <c:axId val="19177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96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03274456959983"/>
          <c:y val="6.7216818251425517E-2"/>
          <c:w val="0.19667359288422281"/>
          <c:h val="0.3795123822267216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BB6E-7728-498A-B97C-BEECA7AA1235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B18B5-74A8-4348-850F-1ACA55E18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18B5-74A8-4348-850F-1ACA55E1857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3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1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0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5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9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0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8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4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7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школа | Школьные идеи, Картинки, Рису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6" y="2780928"/>
            <a:ext cx="319480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772400" cy="1470025"/>
          </a:xfrm>
        </p:spPr>
        <p:txBody>
          <a:bodyPr/>
          <a:lstStyle/>
          <a:p>
            <a:r>
              <a:rPr lang="ru-RU" dirty="0" smtClean="0"/>
              <a:t>Давайте вспомним прошлый учебный год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2805476"/>
            <a:ext cx="6400800" cy="864096"/>
          </a:xfrm>
        </p:spPr>
        <p:txBody>
          <a:bodyPr/>
          <a:lstStyle/>
          <a:p>
            <a:r>
              <a:rPr lang="ru-RU" dirty="0" smtClean="0"/>
              <a:t>Итоги прошлого года </a:t>
            </a:r>
            <a:endParaRPr lang="ru-RU" dirty="0"/>
          </a:p>
        </p:txBody>
      </p:sp>
      <p:pic>
        <p:nvPicPr>
          <p:cNvPr id="3080" name="Picture 8" descr="shutterstock_188587781 [преобразованный].png | Школа, Школьны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186436" cy="34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Крышечки </a:t>
            </a:r>
            <a:r>
              <a:rPr lang="ru-RU" dirty="0" err="1" smtClean="0"/>
              <a:t>ДоброТЫ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 numCol="2"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 место 8В – 16,720кг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 место 10А – 13,695кг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 место 6В – 5,690кг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4 место 8А – 5,450кг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5 место 5Б – 5,230кг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6 место 6А – 4кг</a:t>
            </a:r>
          </a:p>
          <a:p>
            <a:r>
              <a:rPr lang="ru-RU" sz="2600" dirty="0" smtClean="0"/>
              <a:t>7 место 5Г – 1,760кг</a:t>
            </a:r>
          </a:p>
          <a:p>
            <a:r>
              <a:rPr lang="ru-RU" sz="2600" dirty="0" smtClean="0"/>
              <a:t>8 место 11А – 1,585кг</a:t>
            </a:r>
          </a:p>
          <a:p>
            <a:r>
              <a:rPr lang="ru-RU" sz="2600" dirty="0" smtClean="0"/>
              <a:t>9 место 5В – 1,500кг</a:t>
            </a:r>
          </a:p>
          <a:p>
            <a:r>
              <a:rPr lang="ru-RU" sz="2600" dirty="0" smtClean="0"/>
              <a:t>10 место 5А – 1,110кг</a:t>
            </a:r>
          </a:p>
          <a:p>
            <a:r>
              <a:rPr lang="ru-RU" sz="2600" dirty="0" smtClean="0"/>
              <a:t>11 место 10Б – 1,040кг</a:t>
            </a:r>
          </a:p>
          <a:p>
            <a:r>
              <a:rPr lang="ru-RU" sz="2600" dirty="0" smtClean="0"/>
              <a:t>12 место 9В – 0,965кг</a:t>
            </a:r>
          </a:p>
          <a:p>
            <a:r>
              <a:rPr lang="ru-RU" sz="2600" dirty="0" smtClean="0"/>
              <a:t>13 место 7Б – 0,855кг</a:t>
            </a:r>
          </a:p>
          <a:p>
            <a:r>
              <a:rPr lang="ru-RU" sz="2600" dirty="0" smtClean="0"/>
              <a:t>14 место 6Б – 0,620кг</a:t>
            </a:r>
          </a:p>
          <a:p>
            <a:r>
              <a:rPr lang="ru-RU" sz="2600" dirty="0" smtClean="0"/>
              <a:t>15 место 9Г – 0,470кг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ЛДПР покажет во что превращаются #&quot;Крышечки ДоброТЫ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38" y="5547919"/>
            <a:ext cx="2736304" cy="13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aste Plastic Bottle Caps Ready For Recycling Stock Photo, Pictur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23" y="5821330"/>
            <a:ext cx="1691679" cy="10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aste Plastic Bottle Caps Ready For Recycling Stock Photo, Pictur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2" y="5821330"/>
            <a:ext cx="1691679" cy="10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aste Plastic Bottle Caps Ready For Recycling Stock Photo, Pictur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5821330"/>
            <a:ext cx="1691679" cy="10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aste Plastic Bottle Caps Ready For Recycling Stock Photo, Pictur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156" y="5823326"/>
            <a:ext cx="1691679" cy="10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Клуб по интересам </a:t>
            </a:r>
            <a:br>
              <a:rPr lang="ru-RU" dirty="0" smtClean="0"/>
            </a:br>
            <a:r>
              <a:rPr lang="ru-RU" dirty="0" smtClean="0"/>
              <a:t>«Я могу и вас научу»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792094"/>
              </p:ext>
            </p:extLst>
          </p:nvPr>
        </p:nvGraphicFramePr>
        <p:xfrm>
          <a:off x="107504" y="1412776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31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нашей школе начало работать движение «Добровольцы РФ»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26553"/>
            <a:ext cx="4464496" cy="4525963"/>
          </a:xfrm>
        </p:spPr>
        <p:txBody>
          <a:bodyPr/>
          <a:lstStyle/>
          <a:p>
            <a:r>
              <a:rPr lang="ru-RU" dirty="0" smtClean="0"/>
              <a:t>На официальном сайте уже набрали звезды, волонтеры из:</a:t>
            </a:r>
          </a:p>
          <a:p>
            <a:r>
              <a:rPr lang="ru-RU" dirty="0" smtClean="0"/>
              <a:t>8В, 5В, 8А, 8Б, 9А, 9Г, 10А, 10Б, 11А, 11Б</a:t>
            </a:r>
          </a:p>
          <a:p>
            <a:endParaRPr lang="ru-RU" dirty="0"/>
          </a:p>
        </p:txBody>
      </p:sp>
      <p:pic>
        <p:nvPicPr>
          <p:cNvPr id="2052" name="Picture 4" descr="Добровольцы России » Волгодонской район Ростов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94" y="2053972"/>
            <a:ext cx="4240808" cy="43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нашей школе начало работать РДШ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официальном сайте уже зарегистрированы:</a:t>
            </a:r>
          </a:p>
          <a:p>
            <a:r>
              <a:rPr lang="ru-RU" dirty="0" smtClean="0"/>
              <a:t>2В – 1 человек </a:t>
            </a:r>
          </a:p>
          <a:p>
            <a:r>
              <a:rPr lang="ru-RU" dirty="0" smtClean="0"/>
              <a:t>3Г – 1 человек</a:t>
            </a:r>
          </a:p>
          <a:p>
            <a:r>
              <a:rPr lang="ru-RU" dirty="0" smtClean="0"/>
              <a:t>5В – 1 человек</a:t>
            </a:r>
          </a:p>
          <a:p>
            <a:r>
              <a:rPr lang="ru-RU" dirty="0" smtClean="0"/>
              <a:t>6А – 1 человек </a:t>
            </a:r>
          </a:p>
          <a:p>
            <a:r>
              <a:rPr lang="ru-RU" dirty="0" smtClean="0"/>
              <a:t>9Г – 1 человек </a:t>
            </a:r>
          </a:p>
          <a:p>
            <a:pPr marL="0" indent="0">
              <a:buNone/>
            </a:pPr>
            <a:r>
              <a:rPr lang="ru-RU" dirty="0" smtClean="0"/>
              <a:t>Присоединяйтесь!</a:t>
            </a:r>
            <a:endParaRPr lang="ru-RU" dirty="0"/>
          </a:p>
        </p:txBody>
      </p:sp>
      <p:pic>
        <p:nvPicPr>
          <p:cNvPr id="4098" name="Picture 2" descr="Российское движение школьников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24" y="1988840"/>
            <a:ext cx="3617882" cy="41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Самые активные классы на дистанционном обучении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4464496" cy="4896544"/>
          </a:xfrm>
        </p:spPr>
        <p:txBody>
          <a:bodyPr/>
          <a:lstStyle/>
          <a:p>
            <a:pPr algn="ctr"/>
            <a:r>
              <a:rPr lang="ru-RU" sz="6000" b="1" dirty="0" smtClean="0"/>
              <a:t>6А, 2В </a:t>
            </a:r>
            <a:r>
              <a:rPr lang="ru-RU" sz="6000" b="1" dirty="0" smtClean="0"/>
              <a:t>и 8В </a:t>
            </a:r>
          </a:p>
          <a:p>
            <a:pPr algn="ctr"/>
            <a:r>
              <a:rPr lang="ru-RU" dirty="0" smtClean="0"/>
              <a:t>Они принимали участие в школьных и районных конкурсах </a:t>
            </a:r>
            <a:endParaRPr lang="ru-RU" dirty="0"/>
          </a:p>
        </p:txBody>
      </p:sp>
      <p:pic>
        <p:nvPicPr>
          <p:cNvPr id="7170" name="Picture 2" descr="ᐈ Компьютер клипарт вектор, векторные картинки дети з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54" y="1772816"/>
            <a:ext cx="4176464" cy="38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нас 25 отличников в 5-11 классах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5А </a:t>
            </a:r>
            <a:r>
              <a:rPr lang="ru-RU" b="1" dirty="0" err="1" smtClean="0"/>
              <a:t>Кальчук</a:t>
            </a:r>
            <a:r>
              <a:rPr lang="ru-RU" b="1" dirty="0" smtClean="0"/>
              <a:t> Ярослава, Федотов Алексей, Чеботарева Ксения</a:t>
            </a:r>
          </a:p>
          <a:p>
            <a:r>
              <a:rPr lang="ru-RU" dirty="0" smtClean="0"/>
              <a:t>5Б </a:t>
            </a:r>
            <a:r>
              <a:rPr lang="ru-RU" b="1" dirty="0" smtClean="0"/>
              <a:t>Беляева Алёна, </a:t>
            </a:r>
            <a:r>
              <a:rPr lang="ru-RU" b="1" dirty="0" err="1" smtClean="0"/>
              <a:t>Захарушкина</a:t>
            </a:r>
            <a:r>
              <a:rPr lang="ru-RU" b="1" dirty="0" smtClean="0"/>
              <a:t> Татьяна </a:t>
            </a:r>
          </a:p>
          <a:p>
            <a:r>
              <a:rPr lang="ru-RU" dirty="0" smtClean="0"/>
              <a:t>5В </a:t>
            </a:r>
            <a:r>
              <a:rPr lang="ru-RU" b="1" dirty="0" smtClean="0"/>
              <a:t>Муравьева-</a:t>
            </a:r>
            <a:r>
              <a:rPr lang="ru-RU" b="1" dirty="0" err="1" smtClean="0"/>
              <a:t>Андрейчук</a:t>
            </a:r>
            <a:r>
              <a:rPr lang="ru-RU" b="1" dirty="0" smtClean="0"/>
              <a:t> Вероника, Петракова Полина </a:t>
            </a:r>
          </a:p>
          <a:p>
            <a:r>
              <a:rPr lang="ru-RU" dirty="0" smtClean="0"/>
              <a:t>5Г </a:t>
            </a:r>
            <a:r>
              <a:rPr lang="ru-RU" b="1" dirty="0" smtClean="0"/>
              <a:t>Иванова София </a:t>
            </a:r>
          </a:p>
          <a:p>
            <a:r>
              <a:rPr lang="ru-RU" dirty="0" smtClean="0"/>
              <a:t>6А </a:t>
            </a:r>
            <a:r>
              <a:rPr lang="ru-RU" b="1" dirty="0" smtClean="0"/>
              <a:t>Богданович Иван, Корженевская Ольга, Попова София, Романов Егор, Фадеева Катерина</a:t>
            </a:r>
          </a:p>
          <a:p>
            <a:r>
              <a:rPr lang="ru-RU" dirty="0" smtClean="0"/>
              <a:t>6В </a:t>
            </a:r>
            <a:r>
              <a:rPr lang="ru-RU" b="1" dirty="0" err="1" smtClean="0"/>
              <a:t>Гамидова</a:t>
            </a:r>
            <a:r>
              <a:rPr lang="ru-RU" b="1" dirty="0" smtClean="0"/>
              <a:t> Милана, Левченкова Анна, </a:t>
            </a:r>
            <a:r>
              <a:rPr lang="ru-RU" b="1" dirty="0" err="1" smtClean="0"/>
              <a:t>Лощев</a:t>
            </a:r>
            <a:r>
              <a:rPr lang="ru-RU" b="1" dirty="0" smtClean="0"/>
              <a:t> Максим</a:t>
            </a:r>
          </a:p>
        </p:txBody>
      </p:sp>
    </p:spTree>
    <p:extLst>
      <p:ext uri="{BB962C8B-B14F-4D97-AF65-F5344CB8AC3E}">
        <p14:creationId xmlns:p14="http://schemas.microsoft.com/office/powerpoint/2010/main" val="4599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 нас 25 отличников в 5-11 классах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7Б </a:t>
            </a:r>
            <a:r>
              <a:rPr lang="ru-RU" b="1" dirty="0" smtClean="0"/>
              <a:t>Левина Арина</a:t>
            </a:r>
          </a:p>
          <a:p>
            <a:r>
              <a:rPr lang="ru-RU" dirty="0" smtClean="0"/>
              <a:t>7Г </a:t>
            </a:r>
            <a:r>
              <a:rPr lang="ru-RU" b="1" dirty="0" err="1" smtClean="0"/>
              <a:t>Туркова</a:t>
            </a:r>
            <a:r>
              <a:rPr lang="ru-RU" b="1" dirty="0" smtClean="0"/>
              <a:t> Дарья </a:t>
            </a:r>
          </a:p>
          <a:p>
            <a:r>
              <a:rPr lang="ru-RU" dirty="0" smtClean="0"/>
              <a:t>8А </a:t>
            </a:r>
            <a:r>
              <a:rPr lang="ru-RU" b="1" dirty="0" err="1" smtClean="0"/>
              <a:t>Маметтохтаев</a:t>
            </a:r>
            <a:r>
              <a:rPr lang="ru-RU" b="1" dirty="0" smtClean="0"/>
              <a:t>-Че Артём</a:t>
            </a:r>
          </a:p>
          <a:p>
            <a:r>
              <a:rPr lang="ru-RU" dirty="0" smtClean="0"/>
              <a:t>9В </a:t>
            </a:r>
            <a:r>
              <a:rPr lang="ru-RU" b="1" dirty="0" smtClean="0"/>
              <a:t>Федотов Денис </a:t>
            </a:r>
          </a:p>
          <a:p>
            <a:r>
              <a:rPr lang="ru-RU" dirty="0" smtClean="0"/>
              <a:t>9Г </a:t>
            </a:r>
            <a:r>
              <a:rPr lang="ru-RU" b="1" dirty="0" smtClean="0"/>
              <a:t>Майдан Анна, Петросян Элина</a:t>
            </a:r>
          </a:p>
          <a:p>
            <a:r>
              <a:rPr lang="ru-RU" dirty="0" smtClean="0"/>
              <a:t>10А </a:t>
            </a:r>
            <a:r>
              <a:rPr lang="ru-RU" b="1" dirty="0" err="1" smtClean="0"/>
              <a:t>Клюбина</a:t>
            </a:r>
            <a:r>
              <a:rPr lang="ru-RU" b="1" dirty="0" smtClean="0"/>
              <a:t> Александра </a:t>
            </a:r>
          </a:p>
          <a:p>
            <a:r>
              <a:rPr lang="ru-RU" dirty="0" smtClean="0"/>
              <a:t>10Б </a:t>
            </a:r>
            <a:r>
              <a:rPr lang="ru-RU" b="1" dirty="0" smtClean="0"/>
              <a:t>Ненашев Кирилл, </a:t>
            </a:r>
            <a:r>
              <a:rPr lang="ru-RU" b="1" dirty="0" err="1" smtClean="0"/>
              <a:t>Туркова</a:t>
            </a:r>
            <a:r>
              <a:rPr lang="ru-RU" b="1" dirty="0" smtClean="0"/>
              <a:t> Мария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04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хорошисты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328592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5А – 14 человек </a:t>
            </a:r>
          </a:p>
          <a:p>
            <a:r>
              <a:rPr lang="ru-RU" dirty="0" smtClean="0"/>
              <a:t>5Б </a:t>
            </a:r>
            <a:r>
              <a:rPr lang="ru-RU" dirty="0"/>
              <a:t>– 11 человек</a:t>
            </a:r>
            <a:endParaRPr lang="ru-RU" dirty="0" smtClean="0"/>
          </a:p>
          <a:p>
            <a:r>
              <a:rPr lang="ru-RU" dirty="0" smtClean="0"/>
              <a:t>5В – 13 человек</a:t>
            </a:r>
          </a:p>
          <a:p>
            <a:r>
              <a:rPr lang="ru-RU" dirty="0"/>
              <a:t>5Г – 12 человек</a:t>
            </a:r>
            <a:endParaRPr lang="ru-RU" dirty="0" smtClean="0"/>
          </a:p>
          <a:p>
            <a:r>
              <a:rPr lang="ru-RU" dirty="0" smtClean="0"/>
              <a:t>6А – 9 </a:t>
            </a:r>
            <a:r>
              <a:rPr lang="ru-RU" dirty="0"/>
              <a:t>человек</a:t>
            </a:r>
            <a:endParaRPr lang="ru-RU" dirty="0" smtClean="0"/>
          </a:p>
          <a:p>
            <a:r>
              <a:rPr lang="ru-RU" dirty="0"/>
              <a:t>6Б – 12 человек</a:t>
            </a:r>
            <a:endParaRPr lang="ru-RU" dirty="0" smtClean="0"/>
          </a:p>
          <a:p>
            <a:r>
              <a:rPr lang="ru-RU" dirty="0" smtClean="0"/>
              <a:t>6В – 7 </a:t>
            </a:r>
            <a:r>
              <a:rPr lang="ru-RU" dirty="0"/>
              <a:t>человек</a:t>
            </a:r>
            <a:endParaRPr lang="ru-RU" dirty="0" smtClean="0"/>
          </a:p>
          <a:p>
            <a:r>
              <a:rPr lang="ru-RU" dirty="0"/>
              <a:t>7А – 3 человек</a:t>
            </a:r>
            <a:endParaRPr lang="ru-RU" dirty="0" smtClean="0"/>
          </a:p>
          <a:p>
            <a:r>
              <a:rPr lang="ru-RU" dirty="0" smtClean="0"/>
              <a:t>7Б – 5 </a:t>
            </a:r>
            <a:r>
              <a:rPr lang="ru-RU" dirty="0"/>
              <a:t>человек</a:t>
            </a:r>
            <a:endParaRPr lang="ru-RU" dirty="0" smtClean="0"/>
          </a:p>
          <a:p>
            <a:r>
              <a:rPr lang="ru-RU" dirty="0" smtClean="0"/>
              <a:t>7В – 4 </a:t>
            </a:r>
            <a:r>
              <a:rPr lang="ru-RU" dirty="0"/>
              <a:t>человек</a:t>
            </a:r>
            <a:endParaRPr lang="ru-RU" dirty="0" smtClean="0"/>
          </a:p>
          <a:p>
            <a:r>
              <a:rPr lang="ru-RU" dirty="0"/>
              <a:t>7Г – 10 человек</a:t>
            </a:r>
            <a:endParaRPr lang="ru-RU" dirty="0" smtClean="0"/>
          </a:p>
          <a:p>
            <a:r>
              <a:rPr lang="ru-RU" dirty="0" smtClean="0"/>
              <a:t>8А – 5 </a:t>
            </a:r>
            <a:r>
              <a:rPr lang="ru-RU" dirty="0"/>
              <a:t>человек</a:t>
            </a:r>
            <a:endParaRPr lang="ru-RU" dirty="0" smtClean="0"/>
          </a:p>
          <a:p>
            <a:r>
              <a:rPr lang="ru-RU" dirty="0"/>
              <a:t>8Б – 6 человек</a:t>
            </a:r>
            <a:endParaRPr lang="ru-RU" dirty="0" smtClean="0"/>
          </a:p>
          <a:p>
            <a:r>
              <a:rPr lang="ru-RU" dirty="0" smtClean="0"/>
              <a:t>8В – 7 </a:t>
            </a:r>
            <a:r>
              <a:rPr lang="ru-RU" dirty="0"/>
              <a:t>человек</a:t>
            </a:r>
            <a:endParaRPr lang="ru-RU" dirty="0" smtClean="0"/>
          </a:p>
          <a:p>
            <a:r>
              <a:rPr lang="ru-RU" dirty="0" smtClean="0"/>
              <a:t>10А – 11 </a:t>
            </a:r>
            <a:r>
              <a:rPr lang="ru-RU" dirty="0"/>
              <a:t>человек</a:t>
            </a:r>
            <a:endParaRPr lang="ru-RU" dirty="0" smtClean="0"/>
          </a:p>
          <a:p>
            <a:r>
              <a:rPr lang="ru-RU" dirty="0"/>
              <a:t>10Б – 4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1964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Класс лидер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04900"/>
              </p:ext>
            </p:extLst>
          </p:nvPr>
        </p:nvGraphicFramePr>
        <p:xfrm>
          <a:off x="251520" y="1196750"/>
          <a:ext cx="8712967" cy="55456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80120"/>
                <a:gridCol w="2588369"/>
                <a:gridCol w="2540161"/>
                <a:gridCol w="2504317"/>
              </a:tblGrid>
              <a:tr h="56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Среди 5-6-х классов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Среди 7-8-х классов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Среди 9-11-х классов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место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6А (492 балла)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8В (422балла)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10А (337 баллов)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место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5Б (464 балла)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7Б (381 балл)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10Б (326 баллов)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2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3-8места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место- 6В (374 балла)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 место- 5Г (335 баллов)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место-5А (332 балла)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место-5В и 6Б (320 баллов)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место- 8А (303 балла)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 место- 7А (197 баллов)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место-7Г (189 баллов)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место-8Б (180 баллов)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 место-7В (31 балл)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место- 11А(319 баллов)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 место- 9Г (266 баллов)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место-11б (181 балл)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место-9Б (138 баллов)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 место- 9 В (128 баллов)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 место-9А (107 баллов)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8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90314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Проведение 5-6 классами основных и второстепенных школьных дел 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252695"/>
              </p:ext>
            </p:extLst>
          </p:nvPr>
        </p:nvGraphicFramePr>
        <p:xfrm>
          <a:off x="179512" y="1604516"/>
          <a:ext cx="8928992" cy="5009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6104"/>
                <a:gridCol w="3888432"/>
                <a:gridCol w="4104456"/>
              </a:tblGrid>
              <a:tr h="636355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основного дела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Другие мероприятия (как участники)</a:t>
                      </a:r>
                      <a:endParaRPr lang="ru-RU" dirty="0"/>
                    </a:p>
                  </a:txBody>
                  <a:tcPr/>
                </a:tc>
              </a:tr>
              <a:tr h="636355">
                <a:tc>
                  <a:txBody>
                    <a:bodyPr/>
                    <a:lstStyle/>
                    <a:p>
                      <a:r>
                        <a:rPr lang="ru-RU" dirty="0" smtClean="0"/>
                        <a:t>5А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Мастер-классы ко Дню матери для 3-4-х классов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фестивале театральных постановок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5744">
                <a:tc>
                  <a:txBody>
                    <a:bodyPr/>
                    <a:lstStyle/>
                    <a:p>
                      <a:r>
                        <a:rPr lang="ru-RU" dirty="0" smtClean="0"/>
                        <a:t>5Б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Мастер-классы ко Дню матери для 1-2-х классов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Танцевальные перемены в начальной школе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фестивале театральных постановок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682">
                <a:tc>
                  <a:txBody>
                    <a:bodyPr/>
                    <a:lstStyle/>
                    <a:p>
                      <a:r>
                        <a:rPr lang="ru-RU" dirty="0" smtClean="0"/>
                        <a:t>5В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фестивале театральных постановок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264">
                <a:tc>
                  <a:txBody>
                    <a:bodyPr/>
                    <a:lstStyle/>
                    <a:p>
                      <a:r>
                        <a:rPr lang="ru-RU" dirty="0" smtClean="0"/>
                        <a:t>5Г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Номер на концерте ко Дню учителя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Участие в концерте для ветеранов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Участие в фестивале театральных постановок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355">
                <a:tc>
                  <a:txBody>
                    <a:bodyPr/>
                    <a:lstStyle/>
                    <a:p>
                      <a:r>
                        <a:rPr lang="ru-RU" dirty="0" smtClean="0"/>
                        <a:t>6А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Квест</a:t>
                      </a:r>
                      <a:r>
                        <a:rPr lang="ru-RU" sz="1800" kern="1200" dirty="0" smtClean="0">
                          <a:effectLst/>
                        </a:rPr>
                        <a:t> ко Дню «Конституции РФ» для 8-х классов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Участие в фестивале театральных постановок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355">
                <a:tc>
                  <a:txBody>
                    <a:bodyPr/>
                    <a:lstStyle/>
                    <a:p>
                      <a:r>
                        <a:rPr lang="ru-RU" dirty="0" smtClean="0"/>
                        <a:t>6Б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Пожарная безопасность (районный конкурс)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Участие в фестивале театральных постановок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682">
                <a:tc>
                  <a:txBody>
                    <a:bodyPr/>
                    <a:lstStyle/>
                    <a:p>
                      <a:r>
                        <a:rPr lang="ru-RU" dirty="0" smtClean="0"/>
                        <a:t>6В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Классные часы к 27.01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фестивале театральных постановок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Проведение 7-8 классами основных и второстепенных школьных дел 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933818"/>
              </p:ext>
            </p:extLst>
          </p:nvPr>
        </p:nvGraphicFramePr>
        <p:xfrm>
          <a:off x="179512" y="1247183"/>
          <a:ext cx="8712968" cy="5496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3456"/>
                <a:gridCol w="3794357"/>
                <a:gridCol w="4005155"/>
              </a:tblGrid>
              <a:tr h="646024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основного дела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Другие мероприятия (как участники)</a:t>
                      </a:r>
                      <a:endParaRPr lang="ru-RU" dirty="0"/>
                    </a:p>
                  </a:txBody>
                  <a:tcPr/>
                </a:tc>
              </a:tr>
              <a:tr h="395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7А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----------------------------------------------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----------------------------------------------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5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7Б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Литературно-музыкальная композиция «У посёлка </a:t>
                      </a:r>
                      <a:r>
                        <a:rPr lang="ru-RU" sz="1800" dirty="0" err="1">
                          <a:effectLst/>
                        </a:rPr>
                        <a:t>Синявино</a:t>
                      </a:r>
                      <a:r>
                        <a:rPr lang="ru-RU" sz="1800" dirty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Номер на концерте ко Дню учителя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Участие в фестивале театральных постановок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7В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--------------------------------------------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------------------------------------------------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7Г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Участие в фестивале театральных постановок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Новогодний квест для 5-х классов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Встреча ветеранов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5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8Б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Минута памяти «Акция солидарности в борьбе с терроризмом»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Участие в КВН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Благотворительная ярмарка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Встреча ветеранов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Викторина –лотерея в День выборов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2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Проведение 9-11 классами основных и второстепенных школьных дел 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800020"/>
              </p:ext>
            </p:extLst>
          </p:nvPr>
        </p:nvGraphicFramePr>
        <p:xfrm>
          <a:off x="179512" y="1604516"/>
          <a:ext cx="8856985" cy="47280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8555"/>
                <a:gridCol w="3857074"/>
                <a:gridCol w="4071356"/>
              </a:tblGrid>
              <a:tr h="6179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основного дела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Другие мероприятия (как участники)</a:t>
                      </a:r>
                      <a:endParaRPr lang="ru-RU" sz="1800" dirty="0"/>
                    </a:p>
                  </a:txBody>
                  <a:tcPr/>
                </a:tc>
              </a:tr>
              <a:tr h="414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-------------------------------------------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------------------------------------------------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9Б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Новогодний </a:t>
                      </a:r>
                      <a:r>
                        <a:rPr lang="ru-RU" sz="1800" dirty="0" err="1">
                          <a:effectLst/>
                        </a:rPr>
                        <a:t>квест</a:t>
                      </a:r>
                      <a:r>
                        <a:rPr lang="ru-RU" sz="1800" dirty="0">
                          <a:effectLst/>
                        </a:rPr>
                        <a:t> для 6-х классов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Участие в КВН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Акция «Ларец храбрости»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9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9Г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Концерт ко Дню учителя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Кафе ко Дню учителя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Танец на концерте для ветеранов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Новогодняя сказка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Участие в концерте для ветеранов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9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10Б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Масленица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Участие в концерте для ветеранов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«Встреча учителей» ко Дню учителя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1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Линейка 1 сентября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Ведущие на концерте для ветеранов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Дискотека, участие в КВН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рием макулатуры в Домодедово – сдать по высокой цене за кг и т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90" y="-3481"/>
            <a:ext cx="18573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 прошлый год мы собрали 7120кг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472608"/>
          </a:xfrm>
        </p:spPr>
        <p:txBody>
          <a:bodyPr numCol="2"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место 6А - 928,5кг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 место 8В – 725,5кг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 место 7А – 707кг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 место 7Б – 655кг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 место 5Б – 542кг</a:t>
            </a:r>
          </a:p>
          <a:p>
            <a:r>
              <a:rPr lang="ru-RU" sz="2400" dirty="0" smtClean="0"/>
              <a:t>6 место 6В – 494кг</a:t>
            </a:r>
          </a:p>
          <a:p>
            <a:r>
              <a:rPr lang="ru-RU" sz="2400" dirty="0" smtClean="0"/>
              <a:t>7 место 5А – 484кг</a:t>
            </a:r>
          </a:p>
          <a:p>
            <a:r>
              <a:rPr lang="ru-RU" sz="2400" dirty="0" smtClean="0"/>
              <a:t>8 место 5Г – 336кг</a:t>
            </a:r>
          </a:p>
          <a:p>
            <a:r>
              <a:rPr lang="ru-RU" sz="2400" dirty="0" smtClean="0"/>
              <a:t>9 место 10А – 303кг</a:t>
            </a:r>
          </a:p>
          <a:p>
            <a:r>
              <a:rPr lang="ru-RU" sz="2400" dirty="0" smtClean="0"/>
              <a:t>10 место 9Г – 255кг</a:t>
            </a:r>
          </a:p>
          <a:p>
            <a:r>
              <a:rPr lang="ru-RU" sz="2400" dirty="0" smtClean="0"/>
              <a:t>11 место 5В – 249кг</a:t>
            </a:r>
          </a:p>
          <a:p>
            <a:r>
              <a:rPr lang="ru-RU" sz="2400" dirty="0" smtClean="0"/>
              <a:t>12 место 7Г – 198кг</a:t>
            </a:r>
          </a:p>
          <a:p>
            <a:r>
              <a:rPr lang="ru-RU" sz="2400" dirty="0" smtClean="0"/>
              <a:t>13 место 11А – 197кг</a:t>
            </a:r>
          </a:p>
          <a:p>
            <a:r>
              <a:rPr lang="ru-RU" sz="2400" dirty="0" smtClean="0"/>
              <a:t>14 место 6Б – 183,5кг</a:t>
            </a:r>
          </a:p>
          <a:p>
            <a:r>
              <a:rPr lang="ru-RU" sz="2400" dirty="0" smtClean="0"/>
              <a:t>15 место 10Б – 180кг</a:t>
            </a:r>
          </a:p>
          <a:p>
            <a:r>
              <a:rPr lang="ru-RU" sz="2400" dirty="0" smtClean="0"/>
              <a:t>15 место </a:t>
            </a:r>
            <a:r>
              <a:rPr lang="en-US" sz="2400" dirty="0" smtClean="0"/>
              <a:t>8</a:t>
            </a:r>
            <a:r>
              <a:rPr lang="ru-RU" sz="2400" dirty="0" smtClean="0"/>
              <a:t>А – 180кг</a:t>
            </a:r>
          </a:p>
          <a:p>
            <a:r>
              <a:rPr lang="ru-RU" sz="2400" dirty="0" smtClean="0"/>
              <a:t>17 место 8Б – 156,5кг</a:t>
            </a:r>
          </a:p>
          <a:p>
            <a:r>
              <a:rPr lang="ru-RU" sz="2400" dirty="0" smtClean="0"/>
              <a:t>18 место 11Б – 124кг</a:t>
            </a:r>
          </a:p>
          <a:p>
            <a:r>
              <a:rPr lang="ru-RU" sz="2400" dirty="0" smtClean="0"/>
              <a:t>19 место 9А – 77кг</a:t>
            </a:r>
          </a:p>
          <a:p>
            <a:r>
              <a:rPr lang="ru-RU" sz="2400" dirty="0" smtClean="0"/>
              <a:t>20 место 9В – 74кг</a:t>
            </a:r>
          </a:p>
          <a:p>
            <a:r>
              <a:rPr lang="ru-RU" sz="2400" dirty="0" smtClean="0"/>
              <a:t>21 место 9Б – 71кг</a:t>
            </a:r>
          </a:p>
          <a:p>
            <a:r>
              <a:rPr lang="ru-RU" sz="2400" dirty="0" smtClean="0"/>
              <a:t>22 место 7В – 0кг</a:t>
            </a:r>
          </a:p>
          <a:p>
            <a:endParaRPr lang="ru-RU" dirty="0"/>
          </a:p>
        </p:txBody>
      </p:sp>
      <p:pic>
        <p:nvPicPr>
          <p:cNvPr id="1026" name="Picture 2" descr="Макулатура Полимеры купим по лучшим ценам в городе - Объявления на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831598"/>
            <a:ext cx="1547664" cy="20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868</Words>
  <Application>Microsoft Office PowerPoint</Application>
  <PresentationFormat>Экран (4:3)</PresentationFormat>
  <Paragraphs>199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Давайте вспомним прошлый учебный год </vt:lpstr>
      <vt:lpstr>У нас 25 отличников в 5-11 классах </vt:lpstr>
      <vt:lpstr>У нас 25 отличников в 5-11 классах </vt:lpstr>
      <vt:lpstr>Наши хорошисты </vt:lpstr>
      <vt:lpstr>Класс лидер</vt:lpstr>
      <vt:lpstr>Проведение 5-6 классами основных и второстепенных школьных дел </vt:lpstr>
      <vt:lpstr>Проведение 7-8 классами основных и второстепенных школьных дел </vt:lpstr>
      <vt:lpstr>Проведение 9-11 классами основных и второстепенных школьных дел </vt:lpstr>
      <vt:lpstr>За прошлый год мы собрали 7120кг</vt:lpstr>
      <vt:lpstr>Крышечки ДоброТЫ</vt:lpstr>
      <vt:lpstr>Клуб по интересам  «Я могу и вас научу»</vt:lpstr>
      <vt:lpstr>В нашей школе начало работать движение «Добровольцы РФ»</vt:lpstr>
      <vt:lpstr>В нашей школе начало работать РДШ </vt:lpstr>
      <vt:lpstr>Самые активные классы на дистанционном обучении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началом нового учебного года!</dc:title>
  <dc:creator>Рысева Т.А.</dc:creator>
  <cp:lastModifiedBy>Моисеева С.В.</cp:lastModifiedBy>
  <cp:revision>17</cp:revision>
  <dcterms:created xsi:type="dcterms:W3CDTF">2020-07-09T08:04:36Z</dcterms:created>
  <dcterms:modified xsi:type="dcterms:W3CDTF">2020-08-28T15:55:31Z</dcterms:modified>
</cp:coreProperties>
</file>