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1" r:id="rId5"/>
    <p:sldId id="262" r:id="rId6"/>
    <p:sldId id="267" r:id="rId7"/>
    <p:sldId id="268" r:id="rId8"/>
    <p:sldId id="264" r:id="rId9"/>
    <p:sldId id="270" r:id="rId10"/>
    <p:sldId id="265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F3742-3C93-4C51-B1BF-23901633C7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5CE9D-D97A-4712-9806-FD886C36C9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93BDB-9179-4227-A9ED-5AECC8DED4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A3BF-686C-447A-A412-E4CC03A01A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3D9FF-1D7E-466C-9B12-3C99225E58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53063-7A69-4D57-AB91-F33F6A1B74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022E4-4EA0-43CD-B1DE-1FE3107655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F46B5-F008-48B9-A550-D34DDEA0B7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2C8E-39D9-4AC2-9F55-B3FF6AE60C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278E7-B99F-4550-951F-40954E7FAF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EC500-22B9-4D13-A74B-96ECABA430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FAD9A6-A8C2-4C09-AFEA-F9B15F31C6A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Константы. Переменнные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44217" y="476672"/>
            <a:ext cx="8713788" cy="533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rgbClr val="FF3300"/>
                </a:solidFill>
              </a:rPr>
              <a:t>№3.</a:t>
            </a:r>
            <a:r>
              <a:rPr lang="ru-RU" sz="3200" dirty="0"/>
              <a:t> </a:t>
            </a:r>
            <a:r>
              <a:rPr lang="ru-RU" sz="2400" dirty="0">
                <a:solidFill>
                  <a:srgbClr val="FF3300"/>
                </a:solidFill>
              </a:rPr>
              <a:t>В классе </a:t>
            </a:r>
            <a:r>
              <a:rPr lang="en-US" sz="2400" dirty="0">
                <a:solidFill>
                  <a:srgbClr val="FF3300"/>
                </a:solidFill>
              </a:rPr>
              <a:t>N </a:t>
            </a:r>
            <a:r>
              <a:rPr lang="ru-RU" sz="2400" dirty="0">
                <a:solidFill>
                  <a:srgbClr val="FF3300"/>
                </a:solidFill>
              </a:rPr>
              <a:t>учеников. За контрольную работу </a:t>
            </a:r>
            <a:r>
              <a:rPr lang="en-US" sz="2400" dirty="0">
                <a:solidFill>
                  <a:srgbClr val="FF3300"/>
                </a:solidFill>
              </a:rPr>
              <a:t>x </a:t>
            </a:r>
            <a:r>
              <a:rPr lang="ru-RU" sz="2400" dirty="0">
                <a:solidFill>
                  <a:srgbClr val="FF3300"/>
                </a:solidFill>
              </a:rPr>
              <a:t>человек получили оценку «5», </a:t>
            </a:r>
            <a:r>
              <a:rPr lang="en-US" sz="2400" dirty="0">
                <a:solidFill>
                  <a:srgbClr val="FF3300"/>
                </a:solidFill>
              </a:rPr>
              <a:t>y </a:t>
            </a:r>
            <a:r>
              <a:rPr lang="ru-RU" sz="2400" dirty="0">
                <a:solidFill>
                  <a:srgbClr val="FF3300"/>
                </a:solidFill>
              </a:rPr>
              <a:t>человек – «4», </a:t>
            </a:r>
            <a:r>
              <a:rPr lang="en-US" sz="2400" dirty="0">
                <a:solidFill>
                  <a:srgbClr val="FF3300"/>
                </a:solidFill>
              </a:rPr>
              <a:t>z </a:t>
            </a:r>
            <a:r>
              <a:rPr lang="ru-RU" sz="2400" dirty="0">
                <a:solidFill>
                  <a:srgbClr val="FF3300"/>
                </a:solidFill>
              </a:rPr>
              <a:t>человек – оценку </a:t>
            </a:r>
            <a:r>
              <a:rPr lang="ru-RU" sz="2400" dirty="0" smtClean="0">
                <a:solidFill>
                  <a:srgbClr val="FF3300"/>
                </a:solidFill>
              </a:rPr>
              <a:t>«</a:t>
            </a:r>
            <a:r>
              <a:rPr lang="en-US" sz="2400" dirty="0" smtClean="0">
                <a:solidFill>
                  <a:srgbClr val="FF3300"/>
                </a:solidFill>
              </a:rPr>
              <a:t>3</a:t>
            </a:r>
            <a:r>
              <a:rPr lang="ru-RU" sz="2400" dirty="0" smtClean="0">
                <a:solidFill>
                  <a:srgbClr val="FF3300"/>
                </a:solidFill>
              </a:rPr>
              <a:t>», </a:t>
            </a:r>
            <a:r>
              <a:rPr lang="ru-RU" sz="2400" dirty="0">
                <a:solidFill>
                  <a:srgbClr val="FF3300"/>
                </a:solidFill>
              </a:rPr>
              <a:t>остальные – </a:t>
            </a:r>
            <a:r>
              <a:rPr lang="ru-RU" sz="2400" dirty="0" smtClean="0">
                <a:solidFill>
                  <a:srgbClr val="FF3300"/>
                </a:solidFill>
              </a:rPr>
              <a:t>«</a:t>
            </a:r>
            <a:r>
              <a:rPr lang="en-US" sz="2400" dirty="0" smtClean="0">
                <a:solidFill>
                  <a:srgbClr val="FF3300"/>
                </a:solidFill>
              </a:rPr>
              <a:t>2</a:t>
            </a:r>
            <a:r>
              <a:rPr lang="ru-RU" sz="2400" dirty="0" smtClean="0">
                <a:solidFill>
                  <a:srgbClr val="FF3300"/>
                </a:solidFill>
              </a:rPr>
              <a:t>». </a:t>
            </a:r>
            <a:r>
              <a:rPr lang="ru-RU" sz="2400" dirty="0">
                <a:solidFill>
                  <a:srgbClr val="FF3300"/>
                </a:solidFill>
              </a:rPr>
              <a:t>Найдите доли учащихся, написавших работу на «2», «3», «4» или «5» от общего числа учеников в </a:t>
            </a:r>
            <a:r>
              <a:rPr lang="ru-RU" sz="2400" dirty="0" smtClean="0">
                <a:solidFill>
                  <a:srgbClr val="FF3300"/>
                </a:solidFill>
              </a:rPr>
              <a:t>классе.</a:t>
            </a:r>
            <a:endParaRPr lang="en-US" sz="2400" dirty="0" smtClean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endParaRPr lang="en-US" sz="2400" b="1" dirty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100" b="1" dirty="0" smtClean="0">
                <a:solidFill>
                  <a:srgbClr val="3333CC"/>
                </a:solidFill>
              </a:rPr>
              <a:t>Program </a:t>
            </a:r>
            <a:r>
              <a:rPr lang="en-US" sz="3100" b="1" dirty="0" err="1">
                <a:solidFill>
                  <a:srgbClr val="3333CC"/>
                </a:solidFill>
              </a:rPr>
              <a:t>ocenki</a:t>
            </a:r>
            <a:r>
              <a:rPr lang="en-US" sz="3100" b="1" dirty="0">
                <a:solidFill>
                  <a:srgbClr val="3333CC"/>
                </a:solidFill>
              </a:rPr>
              <a:t>;</a:t>
            </a:r>
          </a:p>
          <a:p>
            <a:pPr>
              <a:spcBef>
                <a:spcPct val="5000"/>
              </a:spcBef>
            </a:pPr>
            <a:r>
              <a:rPr lang="en-US" sz="3100" b="1" dirty="0" err="1" smtClean="0">
                <a:solidFill>
                  <a:srgbClr val="3333CC"/>
                </a:solidFill>
              </a:rPr>
              <a:t>Var</a:t>
            </a:r>
            <a:r>
              <a:rPr lang="en-US" sz="3100" b="1" dirty="0" smtClean="0">
                <a:solidFill>
                  <a:srgbClr val="3333CC"/>
                </a:solidFill>
              </a:rPr>
              <a:t> </a:t>
            </a:r>
            <a:r>
              <a:rPr lang="en-US" sz="3100" b="1" dirty="0">
                <a:solidFill>
                  <a:srgbClr val="3333CC"/>
                </a:solidFill>
              </a:rPr>
              <a:t>…;</a:t>
            </a:r>
          </a:p>
          <a:p>
            <a:pPr>
              <a:spcBef>
                <a:spcPct val="5000"/>
              </a:spcBef>
            </a:pPr>
            <a:r>
              <a:rPr lang="en-US" sz="3100" b="1" dirty="0">
                <a:solidFill>
                  <a:srgbClr val="3333CC"/>
                </a:solidFill>
              </a:rPr>
              <a:t>Begin</a:t>
            </a:r>
          </a:p>
          <a:p>
            <a:pPr>
              <a:spcBef>
                <a:spcPct val="5000"/>
              </a:spcBef>
            </a:pPr>
            <a:r>
              <a:rPr lang="en-US" sz="3100" b="1" dirty="0" smtClean="0">
                <a:solidFill>
                  <a:srgbClr val="3333CC"/>
                </a:solidFill>
              </a:rPr>
              <a:t>…</a:t>
            </a:r>
            <a:endParaRPr lang="en-US" sz="3100" b="1" dirty="0">
              <a:solidFill>
                <a:srgbClr val="3333CC"/>
              </a:solidFill>
            </a:endParaRPr>
          </a:p>
          <a:p>
            <a:pPr>
              <a:spcBef>
                <a:spcPct val="5000"/>
              </a:spcBef>
            </a:pPr>
            <a:r>
              <a:rPr lang="en-US" sz="3100" b="1" dirty="0">
                <a:solidFill>
                  <a:srgbClr val="3333CC"/>
                </a:solidFill>
              </a:rPr>
              <a:t>End.</a:t>
            </a:r>
            <a:r>
              <a:rPr lang="ru-RU" sz="3100" b="1" dirty="0">
                <a:solidFill>
                  <a:srgbClr val="3333C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0825" y="0"/>
            <a:ext cx="8713788" cy="658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>
                <a:solidFill>
                  <a:srgbClr val="FF3300"/>
                </a:solidFill>
              </a:rPr>
              <a:t>№3.</a:t>
            </a:r>
            <a:r>
              <a:rPr lang="ru-RU" sz="1400" dirty="0"/>
              <a:t> </a:t>
            </a:r>
            <a:r>
              <a:rPr lang="ru-RU" sz="1400" dirty="0">
                <a:solidFill>
                  <a:srgbClr val="FF3300"/>
                </a:solidFill>
              </a:rPr>
              <a:t>В классе </a:t>
            </a:r>
            <a:r>
              <a:rPr lang="en-US" sz="1400" dirty="0">
                <a:solidFill>
                  <a:srgbClr val="FF3300"/>
                </a:solidFill>
              </a:rPr>
              <a:t>N </a:t>
            </a:r>
            <a:r>
              <a:rPr lang="ru-RU" sz="1400" dirty="0">
                <a:solidFill>
                  <a:srgbClr val="FF3300"/>
                </a:solidFill>
              </a:rPr>
              <a:t>учеников. За контрольную работу </a:t>
            </a:r>
            <a:r>
              <a:rPr lang="en-US" sz="1400" dirty="0">
                <a:solidFill>
                  <a:srgbClr val="FF3300"/>
                </a:solidFill>
              </a:rPr>
              <a:t>x </a:t>
            </a:r>
            <a:r>
              <a:rPr lang="ru-RU" sz="1400" dirty="0">
                <a:solidFill>
                  <a:srgbClr val="FF3300"/>
                </a:solidFill>
              </a:rPr>
              <a:t>человек получили оценку «5», </a:t>
            </a:r>
            <a:r>
              <a:rPr lang="en-US" sz="1400" dirty="0">
                <a:solidFill>
                  <a:srgbClr val="FF3300"/>
                </a:solidFill>
              </a:rPr>
              <a:t>y </a:t>
            </a:r>
            <a:r>
              <a:rPr lang="ru-RU" sz="1400" dirty="0">
                <a:solidFill>
                  <a:srgbClr val="FF3300"/>
                </a:solidFill>
              </a:rPr>
              <a:t>человек – «4», </a:t>
            </a:r>
            <a:r>
              <a:rPr lang="en-US" sz="1400" dirty="0">
                <a:solidFill>
                  <a:srgbClr val="FF3300"/>
                </a:solidFill>
              </a:rPr>
              <a:t>z </a:t>
            </a:r>
            <a:r>
              <a:rPr lang="ru-RU" sz="1400" dirty="0">
                <a:solidFill>
                  <a:srgbClr val="FF3300"/>
                </a:solidFill>
              </a:rPr>
              <a:t>человек – оценку «2», остальные – «3». Найдите доли учащихся, написавших работу на «2», «3», «4» или «5» от общего числа учеников в классе</a:t>
            </a:r>
            <a:r>
              <a:rPr lang="ru-RU" sz="1400" dirty="0" smtClean="0">
                <a:solidFill>
                  <a:srgbClr val="FF3300"/>
                </a:solidFill>
              </a:rPr>
              <a:t>.</a:t>
            </a:r>
            <a:endParaRPr lang="en-US" sz="1400" dirty="0" smtClean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endParaRPr lang="ru-RU" sz="1400" dirty="0">
              <a:solidFill>
                <a:srgbClr val="FF3300"/>
              </a:solidFill>
            </a:endParaRPr>
          </a:p>
          <a:p>
            <a:pPr>
              <a:spcBef>
                <a:spcPct val="5000"/>
              </a:spcBef>
            </a:pPr>
            <a:r>
              <a:rPr lang="en-US" sz="1600" b="1" dirty="0">
                <a:solidFill>
                  <a:srgbClr val="3333CC"/>
                </a:solidFill>
              </a:rPr>
              <a:t>Program </a:t>
            </a:r>
            <a:r>
              <a:rPr lang="en-US" sz="1600" b="1" dirty="0" err="1">
                <a:solidFill>
                  <a:srgbClr val="3333CC"/>
                </a:solidFill>
              </a:rPr>
              <a:t>ocenki</a:t>
            </a:r>
            <a:r>
              <a:rPr lang="en-US" sz="1600" b="1" dirty="0">
                <a:solidFill>
                  <a:srgbClr val="3333CC"/>
                </a:solidFill>
              </a:rPr>
              <a:t>;</a:t>
            </a:r>
          </a:p>
          <a:p>
            <a:pPr>
              <a:spcBef>
                <a:spcPct val="5000"/>
              </a:spcBef>
            </a:pPr>
            <a:r>
              <a:rPr lang="en-US" sz="1600" b="1" dirty="0" err="1" smtClean="0">
                <a:solidFill>
                  <a:srgbClr val="3333CC"/>
                </a:solidFill>
              </a:rPr>
              <a:t>Var</a:t>
            </a:r>
            <a:r>
              <a:rPr lang="en-US" sz="1600" b="1" dirty="0" smtClean="0">
                <a:solidFill>
                  <a:srgbClr val="3333CC"/>
                </a:solidFill>
              </a:rPr>
              <a:t> N, x, y, z, </a:t>
            </a:r>
            <a:r>
              <a:rPr lang="en-US" sz="1600" b="1" dirty="0" smtClean="0">
                <a:solidFill>
                  <a:srgbClr val="3333CC"/>
                </a:solidFill>
              </a:rPr>
              <a:t>w: integer;</a:t>
            </a:r>
            <a:r>
              <a:rPr lang="ru-RU" sz="1600" b="1" dirty="0" smtClean="0">
                <a:solidFill>
                  <a:srgbClr val="3333CC"/>
                </a:solidFill>
              </a:rPr>
              <a:t> </a:t>
            </a:r>
          </a:p>
          <a:p>
            <a:pPr>
              <a:spcBef>
                <a:spcPct val="5000"/>
              </a:spcBef>
            </a:pPr>
            <a:r>
              <a:rPr lang="en-US" sz="1600" b="1" dirty="0" smtClean="0">
                <a:solidFill>
                  <a:srgbClr val="3333CC"/>
                </a:solidFill>
              </a:rPr>
              <a:t>          dol_5</a:t>
            </a:r>
            <a:r>
              <a:rPr lang="en-US" sz="1600" b="1" dirty="0">
                <a:solidFill>
                  <a:srgbClr val="3333CC"/>
                </a:solidFill>
              </a:rPr>
              <a:t>, dol_4, dol_3, dol_2: real;</a:t>
            </a:r>
            <a:endParaRPr lang="en-US" sz="1600" b="1" dirty="0">
              <a:solidFill>
                <a:srgbClr val="3333CC"/>
              </a:solidFill>
            </a:endParaRPr>
          </a:p>
          <a:p>
            <a:pPr>
              <a:spcBef>
                <a:spcPct val="5000"/>
              </a:spcBef>
            </a:pPr>
            <a:r>
              <a:rPr lang="en-US" sz="1600" b="1" dirty="0">
                <a:solidFill>
                  <a:srgbClr val="3333CC"/>
                </a:solidFill>
              </a:rPr>
              <a:t>Begin</a:t>
            </a:r>
          </a:p>
          <a:p>
            <a:pPr lvl="2">
              <a:spcBef>
                <a:spcPct val="5000"/>
              </a:spcBef>
            </a:pPr>
            <a:r>
              <a:rPr lang="en-US" sz="1600" b="1" dirty="0" err="1" smtClean="0">
                <a:solidFill>
                  <a:srgbClr val="3333CC"/>
                </a:solidFill>
              </a:rPr>
              <a:t>Writeln</a:t>
            </a:r>
            <a:r>
              <a:rPr lang="en-US" sz="1600" b="1" dirty="0" smtClean="0">
                <a:solidFill>
                  <a:srgbClr val="3333CC"/>
                </a:solidFill>
              </a:rPr>
              <a:t> (‘</a:t>
            </a:r>
            <a:r>
              <a:rPr lang="ru-RU" sz="1600" b="1" dirty="0" smtClean="0">
                <a:solidFill>
                  <a:srgbClr val="3333CC"/>
                </a:solidFill>
              </a:rPr>
              <a:t>Сколько учеников в классе?</a:t>
            </a:r>
            <a:r>
              <a:rPr lang="en-US" sz="1600" b="1" dirty="0" smtClean="0">
                <a:solidFill>
                  <a:srgbClr val="3333CC"/>
                </a:solidFill>
              </a:rPr>
              <a:t>’);</a:t>
            </a:r>
            <a:r>
              <a:rPr lang="ru-RU" sz="1600" b="1" dirty="0" smtClean="0">
                <a:solidFill>
                  <a:srgbClr val="3333CC"/>
                </a:solidFill>
              </a:rPr>
              <a:t> </a:t>
            </a:r>
            <a:endParaRPr lang="en-US" sz="1600" b="1" dirty="0" smtClean="0">
              <a:solidFill>
                <a:srgbClr val="3333CC"/>
              </a:solidFill>
            </a:endParaRPr>
          </a:p>
          <a:p>
            <a:pPr lvl="2">
              <a:spcBef>
                <a:spcPct val="5000"/>
              </a:spcBef>
            </a:pPr>
            <a:r>
              <a:rPr lang="en-US" sz="1600" b="1" dirty="0" err="1" smtClean="0">
                <a:solidFill>
                  <a:srgbClr val="3333CC"/>
                </a:solidFill>
              </a:rPr>
              <a:t>readln</a:t>
            </a:r>
            <a:r>
              <a:rPr lang="en-US" sz="1600" b="1" dirty="0" smtClean="0">
                <a:solidFill>
                  <a:srgbClr val="3333CC"/>
                </a:solidFill>
              </a:rPr>
              <a:t> (N);</a:t>
            </a:r>
          </a:p>
          <a:p>
            <a:pPr lvl="2">
              <a:spcBef>
                <a:spcPct val="5000"/>
              </a:spcBef>
            </a:pPr>
            <a:r>
              <a:rPr lang="en-US" sz="1600" b="1" dirty="0" err="1">
                <a:solidFill>
                  <a:srgbClr val="3333CC"/>
                </a:solidFill>
              </a:rPr>
              <a:t>Writeln</a:t>
            </a:r>
            <a:r>
              <a:rPr lang="en-US" sz="1600" b="1" dirty="0">
                <a:solidFill>
                  <a:srgbClr val="3333CC"/>
                </a:solidFill>
              </a:rPr>
              <a:t> </a:t>
            </a:r>
            <a:r>
              <a:rPr lang="en-US" sz="1600" b="1" dirty="0" smtClean="0">
                <a:solidFill>
                  <a:srgbClr val="3333CC"/>
                </a:solidFill>
              </a:rPr>
              <a:t>(‘</a:t>
            </a:r>
            <a:r>
              <a:rPr lang="ru-RU" sz="1600" b="1" dirty="0">
                <a:solidFill>
                  <a:srgbClr val="3333CC"/>
                </a:solidFill>
              </a:rPr>
              <a:t>Сколько </a:t>
            </a:r>
            <a:r>
              <a:rPr lang="ru-RU" sz="1600" b="1" dirty="0" smtClean="0">
                <a:solidFill>
                  <a:srgbClr val="3333CC"/>
                </a:solidFill>
              </a:rPr>
              <a:t>человек получили 5?</a:t>
            </a:r>
            <a:r>
              <a:rPr lang="en-US" sz="1600" b="1" dirty="0" smtClean="0">
                <a:solidFill>
                  <a:srgbClr val="3333CC"/>
                </a:solidFill>
              </a:rPr>
              <a:t>’);</a:t>
            </a:r>
            <a:r>
              <a:rPr lang="ru-RU" sz="1600" b="1" dirty="0" smtClean="0">
                <a:solidFill>
                  <a:srgbClr val="3333CC"/>
                </a:solidFill>
              </a:rPr>
              <a:t>  </a:t>
            </a:r>
            <a:endParaRPr lang="en-US" sz="1600" b="1" dirty="0">
              <a:solidFill>
                <a:srgbClr val="3333CC"/>
              </a:solidFill>
            </a:endParaRPr>
          </a:p>
          <a:p>
            <a:pPr lvl="2">
              <a:spcBef>
                <a:spcPct val="5000"/>
              </a:spcBef>
            </a:pPr>
            <a:r>
              <a:rPr lang="en-US" sz="1600" b="1" dirty="0" err="1">
                <a:solidFill>
                  <a:srgbClr val="3333CC"/>
                </a:solidFill>
              </a:rPr>
              <a:t>readln</a:t>
            </a:r>
            <a:r>
              <a:rPr lang="en-US" sz="1600" b="1" dirty="0">
                <a:solidFill>
                  <a:srgbClr val="3333CC"/>
                </a:solidFill>
              </a:rPr>
              <a:t> </a:t>
            </a:r>
            <a:r>
              <a:rPr lang="en-US" sz="1600" b="1" dirty="0" smtClean="0">
                <a:solidFill>
                  <a:srgbClr val="3333CC"/>
                </a:solidFill>
              </a:rPr>
              <a:t>(x);</a:t>
            </a:r>
          </a:p>
          <a:p>
            <a:pPr lvl="2">
              <a:spcBef>
                <a:spcPct val="5000"/>
              </a:spcBef>
            </a:pPr>
            <a:r>
              <a:rPr lang="en-US" sz="1600" b="1" dirty="0" err="1">
                <a:solidFill>
                  <a:srgbClr val="3333CC"/>
                </a:solidFill>
              </a:rPr>
              <a:t>Writeln</a:t>
            </a:r>
            <a:r>
              <a:rPr lang="en-US" sz="1600" b="1" dirty="0">
                <a:solidFill>
                  <a:srgbClr val="3333CC"/>
                </a:solidFill>
              </a:rPr>
              <a:t> </a:t>
            </a:r>
            <a:r>
              <a:rPr lang="en-US" sz="1600" b="1" dirty="0" smtClean="0">
                <a:solidFill>
                  <a:srgbClr val="3333CC"/>
                </a:solidFill>
              </a:rPr>
              <a:t>(‘</a:t>
            </a:r>
            <a:r>
              <a:rPr lang="ru-RU" sz="1600" b="1" dirty="0">
                <a:solidFill>
                  <a:srgbClr val="3333CC"/>
                </a:solidFill>
              </a:rPr>
              <a:t>Сколько учеников </a:t>
            </a:r>
            <a:r>
              <a:rPr lang="ru-RU" sz="1600" b="1" dirty="0" smtClean="0">
                <a:solidFill>
                  <a:srgbClr val="3333CC"/>
                </a:solidFill>
              </a:rPr>
              <a:t>получили 4?</a:t>
            </a:r>
            <a:r>
              <a:rPr lang="en-US" sz="1600" b="1" dirty="0" smtClean="0">
                <a:solidFill>
                  <a:srgbClr val="3333CC"/>
                </a:solidFill>
              </a:rPr>
              <a:t>’);</a:t>
            </a:r>
            <a:r>
              <a:rPr lang="ru-RU" sz="1600" b="1" dirty="0" smtClean="0">
                <a:solidFill>
                  <a:srgbClr val="3333CC"/>
                </a:solidFill>
              </a:rPr>
              <a:t> </a:t>
            </a:r>
            <a:endParaRPr lang="en-US" sz="1600" b="1" dirty="0">
              <a:solidFill>
                <a:srgbClr val="3333CC"/>
              </a:solidFill>
            </a:endParaRPr>
          </a:p>
          <a:p>
            <a:pPr lvl="2">
              <a:spcBef>
                <a:spcPct val="5000"/>
              </a:spcBef>
            </a:pPr>
            <a:r>
              <a:rPr lang="en-US" sz="1600" b="1" dirty="0" err="1">
                <a:solidFill>
                  <a:srgbClr val="3333CC"/>
                </a:solidFill>
              </a:rPr>
              <a:t>readln</a:t>
            </a:r>
            <a:r>
              <a:rPr lang="en-US" sz="1600" b="1" dirty="0">
                <a:solidFill>
                  <a:srgbClr val="3333CC"/>
                </a:solidFill>
              </a:rPr>
              <a:t> </a:t>
            </a:r>
            <a:r>
              <a:rPr lang="en-US" sz="1600" b="1" dirty="0" smtClean="0">
                <a:solidFill>
                  <a:srgbClr val="3333CC"/>
                </a:solidFill>
              </a:rPr>
              <a:t>(y);</a:t>
            </a:r>
          </a:p>
          <a:p>
            <a:pPr lvl="2">
              <a:spcBef>
                <a:spcPct val="5000"/>
              </a:spcBef>
            </a:pPr>
            <a:r>
              <a:rPr lang="en-US" sz="1600" b="1" dirty="0" err="1">
                <a:solidFill>
                  <a:srgbClr val="3333CC"/>
                </a:solidFill>
              </a:rPr>
              <a:t>Writeln</a:t>
            </a:r>
            <a:r>
              <a:rPr lang="en-US" sz="1600" b="1" dirty="0">
                <a:solidFill>
                  <a:srgbClr val="3333CC"/>
                </a:solidFill>
              </a:rPr>
              <a:t> </a:t>
            </a:r>
            <a:r>
              <a:rPr lang="en-US" sz="1600" b="1" dirty="0" smtClean="0">
                <a:solidFill>
                  <a:srgbClr val="3333CC"/>
                </a:solidFill>
              </a:rPr>
              <a:t>(‘</a:t>
            </a:r>
            <a:r>
              <a:rPr lang="ru-RU" sz="1600" b="1" dirty="0">
                <a:solidFill>
                  <a:srgbClr val="3333CC"/>
                </a:solidFill>
              </a:rPr>
              <a:t>Сколько </a:t>
            </a:r>
            <a:r>
              <a:rPr lang="ru-RU" sz="1600" b="1" dirty="0" smtClean="0">
                <a:solidFill>
                  <a:srgbClr val="3333CC"/>
                </a:solidFill>
              </a:rPr>
              <a:t>человек получили 3?</a:t>
            </a:r>
            <a:r>
              <a:rPr lang="en-US" sz="1600" b="1" dirty="0" smtClean="0">
                <a:solidFill>
                  <a:srgbClr val="3333CC"/>
                </a:solidFill>
              </a:rPr>
              <a:t>’);</a:t>
            </a:r>
            <a:r>
              <a:rPr lang="ru-RU" sz="1600" b="1" dirty="0" smtClean="0">
                <a:solidFill>
                  <a:srgbClr val="3333CC"/>
                </a:solidFill>
              </a:rPr>
              <a:t>  </a:t>
            </a:r>
            <a:endParaRPr lang="en-US" sz="1600" b="1" dirty="0">
              <a:solidFill>
                <a:srgbClr val="3333CC"/>
              </a:solidFill>
            </a:endParaRPr>
          </a:p>
          <a:p>
            <a:pPr lvl="2">
              <a:spcBef>
                <a:spcPct val="5000"/>
              </a:spcBef>
            </a:pPr>
            <a:r>
              <a:rPr lang="en-US" sz="1600" b="1" dirty="0" err="1">
                <a:solidFill>
                  <a:srgbClr val="3333CC"/>
                </a:solidFill>
              </a:rPr>
              <a:t>readln</a:t>
            </a:r>
            <a:r>
              <a:rPr lang="en-US" sz="1600" b="1" dirty="0">
                <a:solidFill>
                  <a:srgbClr val="3333CC"/>
                </a:solidFill>
              </a:rPr>
              <a:t> </a:t>
            </a:r>
            <a:r>
              <a:rPr lang="en-US" sz="1600" b="1" dirty="0" smtClean="0">
                <a:solidFill>
                  <a:srgbClr val="3333CC"/>
                </a:solidFill>
              </a:rPr>
              <a:t>(z);</a:t>
            </a:r>
          </a:p>
          <a:p>
            <a:pPr>
              <a:spcBef>
                <a:spcPct val="5000"/>
              </a:spcBef>
            </a:pPr>
            <a:r>
              <a:rPr lang="en-US" sz="1600" b="1" dirty="0" smtClean="0">
                <a:solidFill>
                  <a:srgbClr val="3333CC"/>
                </a:solidFill>
              </a:rPr>
              <a:t>	w</a:t>
            </a:r>
            <a:r>
              <a:rPr lang="en-US" sz="1600" b="1" dirty="0" smtClean="0">
                <a:solidFill>
                  <a:srgbClr val="3333CC"/>
                </a:solidFill>
              </a:rPr>
              <a:t>:=N-x-y-z;</a:t>
            </a:r>
          </a:p>
          <a:p>
            <a:pPr lvl="3">
              <a:spcBef>
                <a:spcPct val="5000"/>
              </a:spcBef>
            </a:pPr>
            <a:r>
              <a:rPr lang="en-US" sz="1600" b="1" dirty="0" smtClean="0">
                <a:solidFill>
                  <a:srgbClr val="3333CC"/>
                </a:solidFill>
              </a:rPr>
              <a:t>Dol_5:=x/N;</a:t>
            </a:r>
          </a:p>
          <a:p>
            <a:pPr lvl="3">
              <a:spcBef>
                <a:spcPct val="5000"/>
              </a:spcBef>
            </a:pPr>
            <a:r>
              <a:rPr lang="en-US" sz="1600" b="1" dirty="0" smtClean="0">
                <a:solidFill>
                  <a:srgbClr val="3333CC"/>
                </a:solidFill>
              </a:rPr>
              <a:t>Dol_4:=y/N;</a:t>
            </a:r>
            <a:endParaRPr lang="en-US" sz="1600" b="1" dirty="0">
              <a:solidFill>
                <a:srgbClr val="3333CC"/>
              </a:solidFill>
            </a:endParaRPr>
          </a:p>
          <a:p>
            <a:pPr lvl="3">
              <a:spcBef>
                <a:spcPct val="5000"/>
              </a:spcBef>
            </a:pPr>
            <a:r>
              <a:rPr lang="en-US" sz="1600" b="1" dirty="0" smtClean="0">
                <a:solidFill>
                  <a:srgbClr val="3333CC"/>
                </a:solidFill>
              </a:rPr>
              <a:t>Dol_3:=z/N;</a:t>
            </a:r>
            <a:endParaRPr lang="en-US" sz="1600" b="1" dirty="0">
              <a:solidFill>
                <a:srgbClr val="3333CC"/>
              </a:solidFill>
            </a:endParaRPr>
          </a:p>
          <a:p>
            <a:pPr lvl="3">
              <a:spcBef>
                <a:spcPct val="5000"/>
              </a:spcBef>
            </a:pPr>
            <a:r>
              <a:rPr lang="en-US" sz="1600" b="1" dirty="0" smtClean="0">
                <a:solidFill>
                  <a:srgbClr val="3333CC"/>
                </a:solidFill>
              </a:rPr>
              <a:t>Dol_2:=w/N;</a:t>
            </a:r>
            <a:endParaRPr lang="en-US" sz="1600" b="1" dirty="0">
              <a:solidFill>
                <a:srgbClr val="3333CC"/>
              </a:solidFill>
            </a:endParaRPr>
          </a:p>
          <a:p>
            <a:pPr lvl="2">
              <a:spcBef>
                <a:spcPct val="5000"/>
              </a:spcBef>
            </a:pPr>
            <a:r>
              <a:rPr lang="en-US" sz="1400" b="1" dirty="0" err="1" smtClean="0">
                <a:solidFill>
                  <a:srgbClr val="3333CC"/>
                </a:solidFill>
              </a:rPr>
              <a:t>Writeln</a:t>
            </a:r>
            <a:r>
              <a:rPr lang="en-US" sz="1400" b="1" dirty="0" smtClean="0">
                <a:solidFill>
                  <a:srgbClr val="3333CC"/>
                </a:solidFill>
              </a:rPr>
              <a:t> (‘</a:t>
            </a:r>
            <a:r>
              <a:rPr lang="ru-RU" sz="1400" b="1" dirty="0" smtClean="0">
                <a:solidFill>
                  <a:srgbClr val="3333CC"/>
                </a:solidFill>
              </a:rPr>
              <a:t>Доля </a:t>
            </a:r>
            <a:r>
              <a:rPr lang="ru-RU" sz="1400" b="1" dirty="0">
                <a:solidFill>
                  <a:srgbClr val="3333CC"/>
                </a:solidFill>
              </a:rPr>
              <a:t>«5»=</a:t>
            </a:r>
            <a:r>
              <a:rPr lang="en-US" sz="1400" b="1" dirty="0" smtClean="0">
                <a:solidFill>
                  <a:srgbClr val="3333CC"/>
                </a:solidFill>
              </a:rPr>
              <a:t>’ Dol_5);</a:t>
            </a:r>
          </a:p>
          <a:p>
            <a:pPr lvl="2">
              <a:spcBef>
                <a:spcPct val="5000"/>
              </a:spcBef>
            </a:pPr>
            <a:r>
              <a:rPr lang="en-US" sz="1400" b="1" dirty="0" err="1">
                <a:solidFill>
                  <a:srgbClr val="3333CC"/>
                </a:solidFill>
              </a:rPr>
              <a:t>Writeln</a:t>
            </a:r>
            <a:r>
              <a:rPr lang="en-US" sz="1400" b="1" dirty="0">
                <a:solidFill>
                  <a:srgbClr val="3333CC"/>
                </a:solidFill>
              </a:rPr>
              <a:t> </a:t>
            </a:r>
            <a:r>
              <a:rPr lang="en-US" sz="1400" b="1" dirty="0" smtClean="0">
                <a:solidFill>
                  <a:srgbClr val="3333CC"/>
                </a:solidFill>
              </a:rPr>
              <a:t>(‘</a:t>
            </a:r>
            <a:r>
              <a:rPr lang="ru-RU" sz="1400" b="1" dirty="0" smtClean="0">
                <a:solidFill>
                  <a:srgbClr val="3333CC"/>
                </a:solidFill>
              </a:rPr>
              <a:t>Доля «4»=</a:t>
            </a:r>
            <a:r>
              <a:rPr lang="en-US" sz="1400" b="1" dirty="0" smtClean="0">
                <a:solidFill>
                  <a:srgbClr val="3333CC"/>
                </a:solidFill>
              </a:rPr>
              <a:t>’Dol_4);</a:t>
            </a:r>
          </a:p>
          <a:p>
            <a:pPr lvl="2">
              <a:spcBef>
                <a:spcPct val="5000"/>
              </a:spcBef>
            </a:pPr>
            <a:r>
              <a:rPr lang="en-US" sz="1400" b="1" dirty="0" err="1">
                <a:solidFill>
                  <a:srgbClr val="3333CC"/>
                </a:solidFill>
              </a:rPr>
              <a:t>Writeln</a:t>
            </a:r>
            <a:r>
              <a:rPr lang="en-US" sz="1400" b="1" dirty="0">
                <a:solidFill>
                  <a:srgbClr val="3333CC"/>
                </a:solidFill>
              </a:rPr>
              <a:t> </a:t>
            </a:r>
            <a:r>
              <a:rPr lang="en-US" sz="1400" b="1" dirty="0" smtClean="0">
                <a:solidFill>
                  <a:srgbClr val="3333CC"/>
                </a:solidFill>
              </a:rPr>
              <a:t>(‘</a:t>
            </a:r>
            <a:r>
              <a:rPr lang="ru-RU" sz="1400" b="1" dirty="0" smtClean="0">
                <a:solidFill>
                  <a:srgbClr val="3333CC"/>
                </a:solidFill>
              </a:rPr>
              <a:t>Доля «</a:t>
            </a:r>
            <a:r>
              <a:rPr lang="en-US" sz="1400" b="1" dirty="0" smtClean="0">
                <a:solidFill>
                  <a:srgbClr val="3333CC"/>
                </a:solidFill>
              </a:rPr>
              <a:t>3</a:t>
            </a:r>
            <a:r>
              <a:rPr lang="ru-RU" sz="1400" b="1" dirty="0" smtClean="0">
                <a:solidFill>
                  <a:srgbClr val="3333CC"/>
                </a:solidFill>
              </a:rPr>
              <a:t>»=</a:t>
            </a:r>
            <a:r>
              <a:rPr lang="en-US" sz="1400" b="1" dirty="0" smtClean="0">
                <a:solidFill>
                  <a:srgbClr val="3333CC"/>
                </a:solidFill>
              </a:rPr>
              <a:t>’Dol_3);</a:t>
            </a:r>
          </a:p>
          <a:p>
            <a:pPr lvl="2">
              <a:spcBef>
                <a:spcPct val="5000"/>
              </a:spcBef>
            </a:pPr>
            <a:r>
              <a:rPr lang="en-US" sz="1400" b="1" dirty="0" err="1">
                <a:solidFill>
                  <a:srgbClr val="3333CC"/>
                </a:solidFill>
              </a:rPr>
              <a:t>Writeln</a:t>
            </a:r>
            <a:r>
              <a:rPr lang="en-US" sz="1400" b="1" dirty="0">
                <a:solidFill>
                  <a:srgbClr val="3333CC"/>
                </a:solidFill>
              </a:rPr>
              <a:t> </a:t>
            </a:r>
            <a:r>
              <a:rPr lang="en-US" sz="1400" b="1" dirty="0" smtClean="0">
                <a:solidFill>
                  <a:srgbClr val="3333CC"/>
                </a:solidFill>
              </a:rPr>
              <a:t>(‘</a:t>
            </a:r>
            <a:r>
              <a:rPr lang="ru-RU" sz="1400" b="1" dirty="0" smtClean="0">
                <a:solidFill>
                  <a:srgbClr val="3333CC"/>
                </a:solidFill>
              </a:rPr>
              <a:t>Доля «2»=</a:t>
            </a:r>
            <a:r>
              <a:rPr lang="en-US" sz="1400" b="1" dirty="0" smtClean="0">
                <a:solidFill>
                  <a:srgbClr val="3333CC"/>
                </a:solidFill>
              </a:rPr>
              <a:t>’</a:t>
            </a:r>
            <a:r>
              <a:rPr lang="ru-RU" sz="1400" b="1" dirty="0" smtClean="0">
                <a:solidFill>
                  <a:srgbClr val="3333CC"/>
                </a:solidFill>
              </a:rPr>
              <a:t> </a:t>
            </a:r>
            <a:r>
              <a:rPr lang="en-US" sz="1400" b="1" dirty="0" smtClean="0">
                <a:solidFill>
                  <a:srgbClr val="3333CC"/>
                </a:solidFill>
              </a:rPr>
              <a:t>Dol_2);</a:t>
            </a:r>
            <a:endParaRPr lang="en-US" sz="1400" b="1" dirty="0">
              <a:solidFill>
                <a:srgbClr val="3333CC"/>
              </a:solidFill>
            </a:endParaRPr>
          </a:p>
          <a:p>
            <a:pPr>
              <a:spcBef>
                <a:spcPct val="5000"/>
              </a:spcBef>
            </a:pPr>
            <a:r>
              <a:rPr lang="en-US" sz="1400" b="1" dirty="0" smtClean="0">
                <a:solidFill>
                  <a:srgbClr val="3333CC"/>
                </a:solidFill>
              </a:rPr>
              <a:t>End</a:t>
            </a:r>
            <a:r>
              <a:rPr lang="en-US" sz="1400" b="1" dirty="0">
                <a:solidFill>
                  <a:srgbClr val="3333CC"/>
                </a:solidFill>
              </a:rPr>
              <a:t>.</a:t>
            </a:r>
            <a:r>
              <a:rPr lang="ru-RU" sz="1400" b="1" dirty="0">
                <a:solidFill>
                  <a:srgbClr val="3333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019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68313" y="1125538"/>
            <a:ext cx="8208962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ru-RU" sz="3200" b="1" u="sng">
                <a:solidFill>
                  <a:srgbClr val="FF3300"/>
                </a:solidFill>
              </a:rPr>
              <a:t>Константами</a:t>
            </a:r>
            <a:r>
              <a:rPr lang="ru-RU" sz="3200" u="sng">
                <a:solidFill>
                  <a:srgbClr val="FF3300"/>
                </a:solidFill>
              </a:rPr>
              <a:t> </a:t>
            </a:r>
            <a:r>
              <a:rPr lang="ru-RU" sz="3200">
                <a:solidFill>
                  <a:srgbClr val="FF3300"/>
                </a:solidFill>
              </a:rPr>
              <a:t>называют используемые в процессе выполнения программы заранее определенные величины.</a:t>
            </a:r>
          </a:p>
          <a:p>
            <a:r>
              <a:rPr lang="ru-RU" sz="3200">
                <a:solidFill>
                  <a:srgbClr val="FF3300"/>
                </a:solidFill>
              </a:rPr>
              <a:t> </a:t>
            </a:r>
            <a:r>
              <a:rPr lang="ru-RU" sz="3200">
                <a:solidFill>
                  <a:srgbClr val="3333CC"/>
                </a:solidFill>
              </a:rPr>
              <a:t>Тип их не задается программистом, а определяется автоматически компилятором по их значению.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95288" y="4400550"/>
            <a:ext cx="8497887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ru-RU" sz="3200" b="1" u="sng">
                <a:solidFill>
                  <a:srgbClr val="FF3300"/>
                </a:solidFill>
                <a:cs typeface="Arial" charset="0"/>
              </a:rPr>
              <a:t>Переменные</a:t>
            </a:r>
            <a:r>
              <a:rPr lang="ru-RU" sz="3200">
                <a:solidFill>
                  <a:srgbClr val="FF3300"/>
                </a:solidFill>
                <a:cs typeface="Arial" charset="0"/>
              </a:rPr>
              <a:t> – данные, значения которых могут меняться в ходе выполнения программы.</a:t>
            </a:r>
            <a:endParaRPr lang="ru-RU" sz="3200">
              <a:solidFill>
                <a:srgbClr val="FF3300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89" name="DefaultOcx" r:id="rId2" imgW="914400" imgH="228600"/>
        </mc:Choice>
        <mc:Fallback>
          <p:control name="DefaultOcx" r:id="rId2" imgW="9144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4143375" y="3154363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0" name="HTMLHidden1" r:id="rId3" imgW="914400" imgH="228600"/>
        </mc:Choice>
        <mc:Fallback>
          <p:control name="HTMLHidden1" r:id="rId3" imgW="914400" imgH="228600">
            <p:pic>
              <p:nvPicPr>
                <p:cNvPr id="0" name="HTMLHidde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79400" y="3292475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8351837" cy="60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rgbClr val="FF3300"/>
                </a:solidFill>
              </a:rPr>
              <a:t>В программе константы задают в блоке описания типов </a:t>
            </a:r>
            <a:r>
              <a:rPr lang="ru-RU" sz="3200" dirty="0" smtClean="0">
                <a:solidFill>
                  <a:srgbClr val="FF3300"/>
                </a:solidFill>
              </a:rPr>
              <a:t>данных</a:t>
            </a:r>
            <a:r>
              <a:rPr lang="en-US" sz="3200" dirty="0" smtClean="0">
                <a:solidFill>
                  <a:srgbClr val="FF3300"/>
                </a:solidFill>
              </a:rPr>
              <a:t>. </a:t>
            </a:r>
            <a:r>
              <a:rPr lang="ru-RU" sz="3200" dirty="0" smtClean="0">
                <a:solidFill>
                  <a:srgbClr val="FF3300"/>
                </a:solidFill>
              </a:rPr>
              <a:t>Здесь же им присваивается значение.</a:t>
            </a:r>
            <a:endParaRPr lang="ru-RU" sz="3200" dirty="0">
              <a:solidFill>
                <a:srgbClr val="FF3300"/>
              </a:solidFill>
            </a:endParaRPr>
          </a:p>
          <a:p>
            <a:pPr>
              <a:spcBef>
                <a:spcPct val="30000"/>
              </a:spcBef>
            </a:pPr>
            <a:r>
              <a:rPr lang="en-US" sz="2800" dirty="0">
                <a:solidFill>
                  <a:srgbClr val="3333CC"/>
                </a:solidFill>
              </a:rPr>
              <a:t>Program </a:t>
            </a:r>
            <a:r>
              <a:rPr lang="en-US" sz="2800" dirty="0" err="1">
                <a:solidFill>
                  <a:srgbClr val="3333CC"/>
                </a:solidFill>
              </a:rPr>
              <a:t>pr</a:t>
            </a:r>
            <a:r>
              <a:rPr lang="en-US" sz="2800" dirty="0">
                <a:solidFill>
                  <a:srgbClr val="3333CC"/>
                </a:solidFill>
              </a:rPr>
              <a:t>;</a:t>
            </a:r>
          </a:p>
          <a:p>
            <a:pPr>
              <a:spcBef>
                <a:spcPct val="30000"/>
              </a:spcBef>
            </a:pPr>
            <a:r>
              <a:rPr lang="en-US" sz="2800" dirty="0" err="1">
                <a:solidFill>
                  <a:srgbClr val="3333CC"/>
                </a:solidFill>
              </a:rPr>
              <a:t>Const</a:t>
            </a:r>
            <a:r>
              <a:rPr lang="en-US" sz="2800" dirty="0">
                <a:solidFill>
                  <a:srgbClr val="3333CC"/>
                </a:solidFill>
              </a:rPr>
              <a:t> n=30.56;</a:t>
            </a:r>
          </a:p>
          <a:p>
            <a:pPr>
              <a:spcBef>
                <a:spcPct val="30000"/>
              </a:spcBef>
            </a:pPr>
            <a:r>
              <a:rPr lang="en-US" sz="2800" dirty="0" err="1">
                <a:solidFill>
                  <a:srgbClr val="3333CC"/>
                </a:solidFill>
              </a:rPr>
              <a:t>Var</a:t>
            </a:r>
            <a:r>
              <a:rPr lang="en-US" sz="2800" dirty="0">
                <a:solidFill>
                  <a:srgbClr val="3333CC"/>
                </a:solidFill>
              </a:rPr>
              <a:t> x: real;</a:t>
            </a:r>
          </a:p>
          <a:p>
            <a:pPr>
              <a:spcBef>
                <a:spcPct val="30000"/>
              </a:spcBef>
            </a:pPr>
            <a:r>
              <a:rPr lang="en-US" sz="2800" dirty="0">
                <a:solidFill>
                  <a:srgbClr val="3333CC"/>
                </a:solidFill>
              </a:rPr>
              <a:t>Begin </a:t>
            </a:r>
          </a:p>
          <a:p>
            <a:pPr>
              <a:spcBef>
                <a:spcPct val="30000"/>
              </a:spcBef>
            </a:pPr>
            <a:r>
              <a:rPr lang="en-US" sz="2800" dirty="0">
                <a:solidFill>
                  <a:srgbClr val="3333CC"/>
                </a:solidFill>
              </a:rPr>
              <a:t>   X:= 2;</a:t>
            </a:r>
          </a:p>
          <a:p>
            <a:pPr>
              <a:spcBef>
                <a:spcPct val="30000"/>
              </a:spcBef>
            </a:pPr>
            <a:r>
              <a:rPr lang="en-US" sz="2800" dirty="0">
                <a:solidFill>
                  <a:srgbClr val="3333CC"/>
                </a:solidFill>
              </a:rPr>
              <a:t>   X:=X*n;</a:t>
            </a:r>
          </a:p>
          <a:p>
            <a:pPr>
              <a:spcBef>
                <a:spcPct val="30000"/>
              </a:spcBef>
            </a:pPr>
            <a:r>
              <a:rPr lang="en-US" sz="2800" dirty="0">
                <a:solidFill>
                  <a:srgbClr val="3333CC"/>
                </a:solidFill>
              </a:rPr>
              <a:t>   Write (</a:t>
            </a:r>
            <a:r>
              <a:rPr lang="en-US" sz="2800" dirty="0" smtClean="0">
                <a:solidFill>
                  <a:srgbClr val="3333CC"/>
                </a:solidFill>
              </a:rPr>
              <a:t>x)</a:t>
            </a:r>
            <a:r>
              <a:rPr lang="en-US" sz="2800" dirty="0">
                <a:solidFill>
                  <a:srgbClr val="3333CC"/>
                </a:solidFill>
              </a:rPr>
              <a:t>;</a:t>
            </a:r>
            <a:r>
              <a:rPr lang="ru-RU" sz="2800" dirty="0" smtClean="0">
                <a:solidFill>
                  <a:srgbClr val="3333CC"/>
                </a:solidFill>
              </a:rPr>
              <a:t> </a:t>
            </a:r>
            <a:endParaRPr lang="en-US" sz="2800" dirty="0">
              <a:solidFill>
                <a:srgbClr val="3333CC"/>
              </a:solidFill>
            </a:endParaRPr>
          </a:p>
          <a:p>
            <a:pPr>
              <a:spcBef>
                <a:spcPct val="30000"/>
              </a:spcBef>
            </a:pPr>
            <a:r>
              <a:rPr lang="en-US" sz="2800" dirty="0">
                <a:solidFill>
                  <a:srgbClr val="3333CC"/>
                </a:solidFill>
              </a:rPr>
              <a:t>End.</a:t>
            </a:r>
            <a:endParaRPr lang="ru-RU" sz="28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8351837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rgbClr val="FF3300"/>
                </a:solidFill>
              </a:rPr>
              <a:t>Переменные также задаются в блоке описания данных. Значение может быть присвоено как в этом же блоке, так и в основной части программы с помощью оператора присваивания.</a:t>
            </a:r>
            <a:endParaRPr lang="ru-RU" sz="2000" dirty="0">
              <a:solidFill>
                <a:srgbClr val="FF3300"/>
              </a:solidFill>
            </a:endParaRPr>
          </a:p>
          <a:p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Program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var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a,b,c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: integer;</a:t>
            </a: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       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d: real := 3.7;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begin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a:=0;</a:t>
            </a: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b:=0;</a:t>
            </a: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c:=0;</a:t>
            </a: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……</a:t>
            </a: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        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38101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424862" cy="688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FF3300"/>
                </a:solidFill>
              </a:rPr>
              <a:t>№1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  <a:r>
              <a:rPr lang="ru-RU" sz="3200" dirty="0">
                <a:solidFill>
                  <a:srgbClr val="FF3300"/>
                </a:solidFill>
              </a:rPr>
              <a:t>Написать программу для пересчёта введенного числа в байтах в килобайты и мегабайты.</a:t>
            </a:r>
            <a:endParaRPr lang="en-US" sz="3200" dirty="0">
              <a:solidFill>
                <a:srgbClr val="FF3300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3333CC"/>
                </a:solidFill>
              </a:rPr>
              <a:t>Program byte;</a:t>
            </a:r>
          </a:p>
          <a:p>
            <a:pPr>
              <a:spcBef>
                <a:spcPct val="20000"/>
              </a:spcBef>
            </a:pPr>
            <a:r>
              <a:rPr lang="en-US" sz="3200" dirty="0" err="1">
                <a:solidFill>
                  <a:srgbClr val="3333CC"/>
                </a:solidFill>
              </a:rPr>
              <a:t>Const</a:t>
            </a:r>
            <a:r>
              <a:rPr lang="en-US" sz="3200" dirty="0">
                <a:solidFill>
                  <a:srgbClr val="3333CC"/>
                </a:solidFill>
              </a:rPr>
              <a:t> n=1024;</a:t>
            </a:r>
          </a:p>
          <a:p>
            <a:pPr>
              <a:spcBef>
                <a:spcPct val="20000"/>
              </a:spcBef>
            </a:pPr>
            <a:r>
              <a:rPr lang="en-US" sz="3200" dirty="0" err="1">
                <a:solidFill>
                  <a:srgbClr val="3333CC"/>
                </a:solidFill>
              </a:rPr>
              <a:t>Var</a:t>
            </a:r>
            <a:r>
              <a:rPr lang="en-US" sz="3200" dirty="0">
                <a:solidFill>
                  <a:srgbClr val="3333CC"/>
                </a:solidFill>
              </a:rPr>
              <a:t> x:real;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3333CC"/>
                </a:solidFill>
              </a:rPr>
              <a:t>Begin</a:t>
            </a:r>
          </a:p>
          <a:p>
            <a:pPr>
              <a:spcBef>
                <a:spcPct val="20000"/>
              </a:spcBef>
            </a:pPr>
            <a:r>
              <a:rPr lang="ru-RU" sz="3200" dirty="0">
                <a:solidFill>
                  <a:srgbClr val="3333CC"/>
                </a:solidFill>
              </a:rPr>
              <a:t>   </a:t>
            </a:r>
            <a:r>
              <a:rPr lang="en-US" sz="3200" dirty="0" err="1" smtClean="0">
                <a:solidFill>
                  <a:srgbClr val="3333CC"/>
                </a:solidFill>
              </a:rPr>
              <a:t>Writeln</a:t>
            </a:r>
            <a:r>
              <a:rPr lang="en-US" sz="3200" dirty="0" smtClean="0">
                <a:solidFill>
                  <a:srgbClr val="3333CC"/>
                </a:solidFill>
              </a:rPr>
              <a:t> </a:t>
            </a:r>
            <a:r>
              <a:rPr lang="en-US" sz="3200" dirty="0">
                <a:solidFill>
                  <a:srgbClr val="3333CC"/>
                </a:solidFill>
              </a:rPr>
              <a:t>(‘</a:t>
            </a:r>
            <a:r>
              <a:rPr lang="ru-RU" sz="3200" dirty="0">
                <a:solidFill>
                  <a:srgbClr val="3333CC"/>
                </a:solidFill>
              </a:rPr>
              <a:t>введите размер в байтах</a:t>
            </a:r>
            <a:r>
              <a:rPr lang="en-US" sz="3200" dirty="0">
                <a:solidFill>
                  <a:srgbClr val="3333CC"/>
                </a:solidFill>
              </a:rPr>
              <a:t>’);</a:t>
            </a:r>
            <a:r>
              <a:rPr lang="ru-RU" sz="3200" dirty="0">
                <a:solidFill>
                  <a:srgbClr val="3333CC"/>
                </a:solidFill>
              </a:rPr>
              <a:t>  </a:t>
            </a:r>
          </a:p>
          <a:p>
            <a:pPr>
              <a:spcBef>
                <a:spcPct val="20000"/>
              </a:spcBef>
            </a:pPr>
            <a:r>
              <a:rPr lang="ru-RU" sz="3200" dirty="0">
                <a:solidFill>
                  <a:srgbClr val="3333CC"/>
                </a:solidFill>
              </a:rPr>
              <a:t> </a:t>
            </a:r>
            <a:r>
              <a:rPr lang="en-US" sz="3200" dirty="0">
                <a:solidFill>
                  <a:srgbClr val="3333CC"/>
                </a:solidFill>
              </a:rPr>
              <a:t>  </a:t>
            </a:r>
            <a:r>
              <a:rPr lang="en-US" sz="3200" dirty="0" err="1">
                <a:solidFill>
                  <a:srgbClr val="3333CC"/>
                </a:solidFill>
              </a:rPr>
              <a:t>Readln</a:t>
            </a:r>
            <a:r>
              <a:rPr lang="en-US" sz="3200" dirty="0">
                <a:solidFill>
                  <a:srgbClr val="3333CC"/>
                </a:solidFill>
              </a:rPr>
              <a:t> (x);</a:t>
            </a:r>
          </a:p>
          <a:p>
            <a:pPr>
              <a:spcBef>
                <a:spcPct val="20000"/>
              </a:spcBef>
            </a:pPr>
            <a:r>
              <a:rPr lang="ru-RU" sz="3200" dirty="0">
                <a:solidFill>
                  <a:srgbClr val="3333CC"/>
                </a:solidFill>
              </a:rPr>
              <a:t>   </a:t>
            </a:r>
            <a:r>
              <a:rPr lang="en-US" sz="3200" dirty="0" err="1">
                <a:solidFill>
                  <a:srgbClr val="3333CC"/>
                </a:solidFill>
              </a:rPr>
              <a:t>Writeln</a:t>
            </a:r>
            <a:r>
              <a:rPr lang="en-US" sz="3200" dirty="0">
                <a:solidFill>
                  <a:srgbClr val="3333CC"/>
                </a:solidFill>
              </a:rPr>
              <a:t> (x/n, ‘Kb’);</a:t>
            </a:r>
          </a:p>
          <a:p>
            <a:pPr>
              <a:spcBef>
                <a:spcPct val="20000"/>
              </a:spcBef>
            </a:pPr>
            <a:r>
              <a:rPr lang="ru-RU" sz="3200" dirty="0">
                <a:solidFill>
                  <a:srgbClr val="3333CC"/>
                </a:solidFill>
              </a:rPr>
              <a:t>   </a:t>
            </a:r>
            <a:r>
              <a:rPr lang="en-US" sz="3200" dirty="0" err="1">
                <a:solidFill>
                  <a:srgbClr val="3333CC"/>
                </a:solidFill>
              </a:rPr>
              <a:t>Writeln</a:t>
            </a:r>
            <a:r>
              <a:rPr lang="en-US" sz="3200" dirty="0">
                <a:solidFill>
                  <a:srgbClr val="3333CC"/>
                </a:solidFill>
              </a:rPr>
              <a:t> (x/n/n, ‘Mb</a:t>
            </a:r>
            <a:r>
              <a:rPr lang="en-US" sz="3200" dirty="0" smtClean="0">
                <a:solidFill>
                  <a:srgbClr val="3333CC"/>
                </a:solidFill>
              </a:rPr>
              <a:t>’);</a:t>
            </a:r>
            <a:endParaRPr lang="en-US" sz="3200" dirty="0">
              <a:solidFill>
                <a:srgbClr val="3333CC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3333CC"/>
                </a:solidFill>
              </a:rPr>
              <a:t>End.</a:t>
            </a:r>
            <a:endParaRPr lang="ru-RU" sz="32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Напишите эту программу без использования констант.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424862" cy="629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FF3300"/>
                </a:solidFill>
              </a:rPr>
              <a:t>№1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  <a:r>
              <a:rPr lang="ru-RU" sz="3200" dirty="0">
                <a:solidFill>
                  <a:srgbClr val="FF3300"/>
                </a:solidFill>
              </a:rPr>
              <a:t>Написать программу для пересчёта введенного числа в байтах в килобайты и мегабайты – </a:t>
            </a:r>
            <a:r>
              <a:rPr lang="ru-RU" sz="3200" u="sng" dirty="0">
                <a:solidFill>
                  <a:srgbClr val="FF3300"/>
                </a:solidFill>
              </a:rPr>
              <a:t>второй вариант программы</a:t>
            </a:r>
            <a:endParaRPr lang="en-US" sz="3200" u="sng" dirty="0">
              <a:solidFill>
                <a:srgbClr val="FF3300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3333CC"/>
                </a:solidFill>
              </a:rPr>
              <a:t>Program byte;</a:t>
            </a:r>
          </a:p>
          <a:p>
            <a:pPr>
              <a:spcBef>
                <a:spcPct val="20000"/>
              </a:spcBef>
            </a:pPr>
            <a:r>
              <a:rPr lang="en-US" sz="3200" dirty="0" err="1">
                <a:solidFill>
                  <a:srgbClr val="3333CC"/>
                </a:solidFill>
              </a:rPr>
              <a:t>Var</a:t>
            </a:r>
            <a:r>
              <a:rPr lang="en-US" sz="3200" dirty="0">
                <a:solidFill>
                  <a:srgbClr val="3333CC"/>
                </a:solidFill>
              </a:rPr>
              <a:t> x:real;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3333CC"/>
                </a:solidFill>
              </a:rPr>
              <a:t>Begin</a:t>
            </a:r>
          </a:p>
          <a:p>
            <a:pPr>
              <a:spcBef>
                <a:spcPct val="20000"/>
              </a:spcBef>
            </a:pPr>
            <a:r>
              <a:rPr lang="ru-RU" sz="3200" dirty="0">
                <a:solidFill>
                  <a:srgbClr val="3333CC"/>
                </a:solidFill>
              </a:rPr>
              <a:t>   </a:t>
            </a:r>
            <a:r>
              <a:rPr lang="en-US" sz="3200" dirty="0">
                <a:solidFill>
                  <a:srgbClr val="3333CC"/>
                </a:solidFill>
              </a:rPr>
              <a:t>Write (‘</a:t>
            </a:r>
            <a:r>
              <a:rPr lang="ru-RU" sz="3200" dirty="0">
                <a:solidFill>
                  <a:srgbClr val="3333CC"/>
                </a:solidFill>
              </a:rPr>
              <a:t>введите размер в байтах</a:t>
            </a:r>
            <a:r>
              <a:rPr lang="en-US" sz="3200" dirty="0">
                <a:solidFill>
                  <a:srgbClr val="3333CC"/>
                </a:solidFill>
              </a:rPr>
              <a:t>’);</a:t>
            </a:r>
            <a:r>
              <a:rPr lang="ru-RU" sz="3200" dirty="0">
                <a:solidFill>
                  <a:srgbClr val="3333CC"/>
                </a:solidFill>
              </a:rPr>
              <a:t>  </a:t>
            </a:r>
          </a:p>
          <a:p>
            <a:pPr>
              <a:spcBef>
                <a:spcPct val="20000"/>
              </a:spcBef>
            </a:pPr>
            <a:r>
              <a:rPr lang="ru-RU" sz="3200" dirty="0">
                <a:solidFill>
                  <a:srgbClr val="3333CC"/>
                </a:solidFill>
              </a:rPr>
              <a:t> </a:t>
            </a:r>
            <a:r>
              <a:rPr lang="en-US" sz="3200" dirty="0">
                <a:solidFill>
                  <a:srgbClr val="3333CC"/>
                </a:solidFill>
              </a:rPr>
              <a:t>  </a:t>
            </a:r>
            <a:r>
              <a:rPr lang="en-US" sz="3200" dirty="0" err="1">
                <a:solidFill>
                  <a:srgbClr val="3333CC"/>
                </a:solidFill>
              </a:rPr>
              <a:t>Readln</a:t>
            </a:r>
            <a:r>
              <a:rPr lang="en-US" sz="3200" dirty="0">
                <a:solidFill>
                  <a:srgbClr val="3333CC"/>
                </a:solidFill>
              </a:rPr>
              <a:t> (x);</a:t>
            </a:r>
          </a:p>
          <a:p>
            <a:pPr>
              <a:spcBef>
                <a:spcPct val="20000"/>
              </a:spcBef>
            </a:pPr>
            <a:r>
              <a:rPr lang="ru-RU" sz="3200" dirty="0">
                <a:solidFill>
                  <a:srgbClr val="3333CC"/>
                </a:solidFill>
              </a:rPr>
              <a:t>   </a:t>
            </a:r>
            <a:r>
              <a:rPr lang="en-US" sz="3200" dirty="0" err="1">
                <a:solidFill>
                  <a:srgbClr val="3333CC"/>
                </a:solidFill>
              </a:rPr>
              <a:t>Writeln</a:t>
            </a:r>
            <a:r>
              <a:rPr lang="en-US" sz="3200" dirty="0">
                <a:solidFill>
                  <a:srgbClr val="3333CC"/>
                </a:solidFill>
              </a:rPr>
              <a:t> (x/</a:t>
            </a:r>
            <a:r>
              <a:rPr lang="ru-RU" sz="3200" dirty="0">
                <a:solidFill>
                  <a:srgbClr val="3333CC"/>
                </a:solidFill>
              </a:rPr>
              <a:t>1024</a:t>
            </a:r>
            <a:r>
              <a:rPr lang="en-US" sz="3200" dirty="0">
                <a:solidFill>
                  <a:srgbClr val="3333CC"/>
                </a:solidFill>
              </a:rPr>
              <a:t>, ‘Kb’);</a:t>
            </a:r>
          </a:p>
          <a:p>
            <a:pPr>
              <a:spcBef>
                <a:spcPct val="20000"/>
              </a:spcBef>
            </a:pPr>
            <a:r>
              <a:rPr lang="ru-RU" sz="3200" dirty="0">
                <a:solidFill>
                  <a:srgbClr val="3333CC"/>
                </a:solidFill>
              </a:rPr>
              <a:t>   </a:t>
            </a:r>
            <a:r>
              <a:rPr lang="en-US" sz="3200" dirty="0" err="1">
                <a:solidFill>
                  <a:srgbClr val="3333CC"/>
                </a:solidFill>
              </a:rPr>
              <a:t>Writeln</a:t>
            </a:r>
            <a:r>
              <a:rPr lang="en-US" sz="3200" dirty="0">
                <a:solidFill>
                  <a:srgbClr val="3333CC"/>
                </a:solidFill>
              </a:rPr>
              <a:t> (x/</a:t>
            </a:r>
            <a:r>
              <a:rPr lang="ru-RU" sz="3200" dirty="0">
                <a:solidFill>
                  <a:srgbClr val="3333CC"/>
                </a:solidFill>
              </a:rPr>
              <a:t>1024</a:t>
            </a:r>
            <a:r>
              <a:rPr lang="en-US" sz="3200" dirty="0">
                <a:solidFill>
                  <a:srgbClr val="3333CC"/>
                </a:solidFill>
              </a:rPr>
              <a:t>/</a:t>
            </a:r>
            <a:r>
              <a:rPr lang="ru-RU" sz="3200" dirty="0">
                <a:solidFill>
                  <a:srgbClr val="3333CC"/>
                </a:solidFill>
              </a:rPr>
              <a:t>1024</a:t>
            </a:r>
            <a:r>
              <a:rPr lang="en-US" sz="3200" dirty="0">
                <a:solidFill>
                  <a:srgbClr val="3333CC"/>
                </a:solidFill>
              </a:rPr>
              <a:t>, ‘Mb</a:t>
            </a:r>
            <a:r>
              <a:rPr lang="en-US" sz="3200" dirty="0" smtClean="0">
                <a:solidFill>
                  <a:srgbClr val="3333CC"/>
                </a:solidFill>
              </a:rPr>
              <a:t>’);</a:t>
            </a:r>
            <a:endParaRPr lang="en-US" sz="3200" dirty="0">
              <a:solidFill>
                <a:srgbClr val="3333CC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3333CC"/>
                </a:solidFill>
              </a:rPr>
              <a:t>End.</a:t>
            </a:r>
            <a:endParaRPr lang="ru-RU" sz="32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569325" cy="716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</a:rPr>
              <a:t>№2</a:t>
            </a:r>
            <a:r>
              <a:rPr lang="en-US" sz="3200">
                <a:solidFill>
                  <a:srgbClr val="FF3300"/>
                </a:solidFill>
              </a:rPr>
              <a:t>.</a:t>
            </a:r>
            <a:r>
              <a:rPr lang="ru-RU" sz="3200">
                <a:solidFill>
                  <a:srgbClr val="FF3300"/>
                </a:solidFill>
              </a:rPr>
              <a:t> Составить программу вычисления объема цилиндра и конуса, которые имеют одинаковую высоту </a:t>
            </a:r>
            <a:r>
              <a:rPr lang="en-US" sz="3200">
                <a:solidFill>
                  <a:srgbClr val="FF3300"/>
                </a:solidFill>
              </a:rPr>
              <a:t>H </a:t>
            </a:r>
            <a:r>
              <a:rPr lang="ru-RU" sz="3200">
                <a:solidFill>
                  <a:srgbClr val="FF3300"/>
                </a:solidFill>
              </a:rPr>
              <a:t>и одинаковый радиус основания </a:t>
            </a:r>
            <a:r>
              <a:rPr lang="en-US" sz="3200">
                <a:solidFill>
                  <a:srgbClr val="FF3300"/>
                </a:solidFill>
              </a:rPr>
              <a:t>R</a:t>
            </a:r>
            <a:r>
              <a:rPr lang="ru-RU" sz="3200">
                <a:solidFill>
                  <a:srgbClr val="FF3300"/>
                </a:solidFill>
              </a:rPr>
              <a:t>.</a:t>
            </a:r>
            <a:endParaRPr lang="en-US" sz="3200" b="1">
              <a:solidFill>
                <a:srgbClr val="FF3300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CC"/>
                </a:solidFill>
              </a:rPr>
              <a:t>Program cil_kon;            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CC"/>
                </a:solidFill>
              </a:rPr>
              <a:t>Const p=3.14;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CC"/>
                </a:solidFill>
              </a:rPr>
              <a:t>Var R, H</a:t>
            </a:r>
            <a:r>
              <a:rPr lang="ru-RU" sz="3200" b="1">
                <a:solidFill>
                  <a:srgbClr val="3333CC"/>
                </a:solidFill>
              </a:rPr>
              <a:t>,</a:t>
            </a:r>
            <a:r>
              <a:rPr lang="en-US" sz="3200" b="1">
                <a:solidFill>
                  <a:srgbClr val="3333CC"/>
                </a:solidFill>
              </a:rPr>
              <a:t>Vcilindr, Vkonus:real;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CC"/>
                </a:solidFill>
              </a:rPr>
              <a:t>Begin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CC"/>
                </a:solidFill>
              </a:rPr>
              <a:t>…</a:t>
            </a:r>
            <a:endParaRPr lang="ru-RU" sz="3200" b="1">
              <a:solidFill>
                <a:srgbClr val="3333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CC"/>
                </a:solidFill>
              </a:rPr>
              <a:t>End.</a:t>
            </a:r>
          </a:p>
          <a:p>
            <a:pPr>
              <a:spcBef>
                <a:spcPct val="50000"/>
              </a:spcBef>
            </a:pPr>
            <a:endParaRPr lang="ru-RU" sz="3200" b="1">
              <a:solidFill>
                <a:srgbClr val="3333CC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64163" y="1844675"/>
            <a:ext cx="35274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Vcilindr=</a:t>
            </a:r>
            <a:r>
              <a:rPr lang="en-US" sz="2800" b="1">
                <a:solidFill>
                  <a:srgbClr val="FF3300"/>
                </a:solidFill>
                <a:sym typeface="Symbol" pitchFamily="18" charset="2"/>
              </a:rPr>
              <a:t>R</a:t>
            </a:r>
            <a:r>
              <a:rPr lang="en-US" sz="2800" b="1" baseline="30000">
                <a:solidFill>
                  <a:srgbClr val="FF3300"/>
                </a:solidFill>
                <a:sym typeface="Symbol" pitchFamily="18" charset="2"/>
              </a:rPr>
              <a:t>2</a:t>
            </a:r>
            <a:r>
              <a:rPr lang="en-US" sz="2800" b="1">
                <a:solidFill>
                  <a:srgbClr val="FF3300"/>
                </a:solidFill>
                <a:sym typeface="Symbol" pitchFamily="18" charset="2"/>
              </a:rPr>
              <a:t>H</a:t>
            </a:r>
            <a:endParaRPr lang="ru-RU" sz="2800" b="1">
              <a:solidFill>
                <a:srgbClr val="FF3300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Vkonus=1/3</a:t>
            </a:r>
            <a:r>
              <a:rPr lang="en-US" sz="2800" b="1">
                <a:solidFill>
                  <a:srgbClr val="FF3300"/>
                </a:solidFill>
                <a:sym typeface="Symbol" pitchFamily="18" charset="2"/>
              </a:rPr>
              <a:t>R</a:t>
            </a:r>
            <a:r>
              <a:rPr lang="en-US" sz="2800" b="1" baseline="30000">
                <a:solidFill>
                  <a:srgbClr val="FF3300"/>
                </a:solidFill>
                <a:sym typeface="Symbol" pitchFamily="18" charset="2"/>
              </a:rPr>
              <a:t>2</a:t>
            </a:r>
            <a:r>
              <a:rPr lang="en-US" sz="2800" b="1">
                <a:solidFill>
                  <a:srgbClr val="FF3300"/>
                </a:solidFill>
                <a:sym typeface="Symbol" pitchFamily="18" charset="2"/>
              </a:rPr>
              <a:t>H</a:t>
            </a:r>
            <a:endParaRPr lang="ru-RU" sz="2800" b="1">
              <a:solidFill>
                <a:srgbClr val="FF33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67543" y="188913"/>
            <a:ext cx="8280921" cy="648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rgbClr val="FF3300"/>
                </a:solidFill>
              </a:rPr>
              <a:t>№2</a:t>
            </a:r>
            <a:r>
              <a:rPr lang="en-US" sz="2000" dirty="0">
                <a:solidFill>
                  <a:srgbClr val="FF3300"/>
                </a:solidFill>
              </a:rPr>
              <a:t>.</a:t>
            </a:r>
            <a:r>
              <a:rPr lang="ru-RU" sz="2000" dirty="0">
                <a:solidFill>
                  <a:srgbClr val="FF3300"/>
                </a:solidFill>
              </a:rPr>
              <a:t> Составить программу вычисления объема цилиндра и конуса, которые имеют одинаковую высоту </a:t>
            </a:r>
            <a:r>
              <a:rPr lang="en-US" sz="2000" dirty="0">
                <a:solidFill>
                  <a:srgbClr val="FF3300"/>
                </a:solidFill>
              </a:rPr>
              <a:t>H </a:t>
            </a:r>
            <a:r>
              <a:rPr lang="ru-RU" sz="2000" dirty="0">
                <a:solidFill>
                  <a:srgbClr val="FF3300"/>
                </a:solidFill>
              </a:rPr>
              <a:t>и одинаковый радиус основания </a:t>
            </a:r>
            <a:r>
              <a:rPr lang="en-US" sz="2000" dirty="0">
                <a:solidFill>
                  <a:srgbClr val="FF3300"/>
                </a:solidFill>
              </a:rPr>
              <a:t>R</a:t>
            </a:r>
            <a:r>
              <a:rPr lang="ru-RU" sz="2000" dirty="0">
                <a:solidFill>
                  <a:srgbClr val="FF3300"/>
                </a:solidFill>
              </a:rPr>
              <a:t>.</a:t>
            </a:r>
            <a:endParaRPr lang="en-US" sz="2000" b="1" dirty="0">
              <a:solidFill>
                <a:srgbClr val="FF3300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Program </a:t>
            </a:r>
            <a:r>
              <a:rPr lang="en-US" b="1" dirty="0" err="1">
                <a:solidFill>
                  <a:srgbClr val="3333CC"/>
                </a:solidFill>
              </a:rPr>
              <a:t>cil_kon</a:t>
            </a:r>
            <a:r>
              <a:rPr lang="en-US" b="1" dirty="0">
                <a:solidFill>
                  <a:srgbClr val="3333CC"/>
                </a:solidFill>
              </a:rPr>
              <a:t>;             </a:t>
            </a:r>
          </a:p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3333CC"/>
                </a:solidFill>
              </a:rPr>
              <a:t>Const</a:t>
            </a:r>
            <a:r>
              <a:rPr lang="en-US" b="1" dirty="0">
                <a:solidFill>
                  <a:srgbClr val="3333CC"/>
                </a:solidFill>
              </a:rPr>
              <a:t> p=3.14;</a:t>
            </a:r>
          </a:p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3333CC"/>
                </a:solidFill>
              </a:rPr>
              <a:t>Var</a:t>
            </a:r>
            <a:r>
              <a:rPr lang="en-US" b="1" dirty="0">
                <a:solidFill>
                  <a:srgbClr val="3333CC"/>
                </a:solidFill>
              </a:rPr>
              <a:t> R, H</a:t>
            </a:r>
            <a:r>
              <a:rPr lang="ru-RU" b="1" dirty="0">
                <a:solidFill>
                  <a:srgbClr val="3333CC"/>
                </a:solidFill>
              </a:rPr>
              <a:t>,</a:t>
            </a:r>
            <a:r>
              <a:rPr lang="en-US" b="1" dirty="0" err="1">
                <a:solidFill>
                  <a:srgbClr val="3333CC"/>
                </a:solidFill>
              </a:rPr>
              <a:t>Vcilindr</a:t>
            </a:r>
            <a:r>
              <a:rPr lang="en-US" b="1" dirty="0">
                <a:solidFill>
                  <a:srgbClr val="3333CC"/>
                </a:solidFill>
              </a:rPr>
              <a:t>, </a:t>
            </a:r>
            <a:r>
              <a:rPr lang="en-US" b="1" dirty="0" err="1">
                <a:solidFill>
                  <a:srgbClr val="3333CC"/>
                </a:solidFill>
              </a:rPr>
              <a:t>Vkonus:real</a:t>
            </a:r>
            <a:r>
              <a:rPr lang="en-US" b="1" dirty="0">
                <a:solidFill>
                  <a:srgbClr val="3333CC"/>
                </a:solidFill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Begin </a:t>
            </a:r>
            <a:endParaRPr lang="en-US" b="1" dirty="0" smtClean="0">
              <a:solidFill>
                <a:srgbClr val="3333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3333CC"/>
                </a:solidFill>
              </a:rPr>
              <a:t>Writeln</a:t>
            </a:r>
            <a:r>
              <a:rPr lang="en-US" b="1" dirty="0" smtClean="0">
                <a:solidFill>
                  <a:srgbClr val="3333CC"/>
                </a:solidFill>
              </a:rPr>
              <a:t> (‘</a:t>
            </a:r>
            <a:r>
              <a:rPr lang="ru-RU" b="1" dirty="0" smtClean="0">
                <a:solidFill>
                  <a:srgbClr val="3333CC"/>
                </a:solidFill>
              </a:rPr>
              <a:t>Чему равна высота?</a:t>
            </a:r>
            <a:r>
              <a:rPr lang="en-US" b="1" dirty="0" smtClean="0">
                <a:solidFill>
                  <a:srgbClr val="3333CC"/>
                </a:solidFill>
              </a:rPr>
              <a:t>’)</a:t>
            </a:r>
            <a:r>
              <a:rPr lang="en-US" b="1" dirty="0">
                <a:solidFill>
                  <a:srgbClr val="3333CC"/>
                </a:solidFill>
              </a:rPr>
              <a:t>;</a:t>
            </a:r>
            <a:endParaRPr lang="en-US" b="1" dirty="0" smtClean="0">
              <a:solidFill>
                <a:srgbClr val="3333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3333CC"/>
                </a:solidFill>
              </a:rPr>
              <a:t>Readln</a:t>
            </a:r>
            <a:r>
              <a:rPr lang="en-US" b="1" dirty="0" smtClean="0">
                <a:solidFill>
                  <a:srgbClr val="3333CC"/>
                </a:solidFill>
              </a:rPr>
              <a:t> H;</a:t>
            </a:r>
          </a:p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3333CC"/>
                </a:solidFill>
              </a:rPr>
              <a:t>Writeln</a:t>
            </a:r>
            <a:r>
              <a:rPr lang="en-US" b="1" dirty="0">
                <a:solidFill>
                  <a:srgbClr val="3333CC"/>
                </a:solidFill>
              </a:rPr>
              <a:t> (‘</a:t>
            </a:r>
            <a:r>
              <a:rPr lang="ru-RU" b="1" dirty="0">
                <a:solidFill>
                  <a:srgbClr val="3333CC"/>
                </a:solidFill>
              </a:rPr>
              <a:t>Чему </a:t>
            </a:r>
            <a:r>
              <a:rPr lang="ru-RU" b="1" dirty="0" smtClean="0">
                <a:solidFill>
                  <a:srgbClr val="3333CC"/>
                </a:solidFill>
              </a:rPr>
              <a:t>равен радиус?</a:t>
            </a:r>
            <a:r>
              <a:rPr lang="en-US" b="1" dirty="0" smtClean="0">
                <a:solidFill>
                  <a:srgbClr val="3333CC"/>
                </a:solidFill>
              </a:rPr>
              <a:t>’);</a:t>
            </a:r>
            <a:endParaRPr lang="en-US" b="1" dirty="0">
              <a:solidFill>
                <a:srgbClr val="3333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3333CC"/>
                </a:solidFill>
              </a:rPr>
              <a:t>Readln</a:t>
            </a:r>
            <a:r>
              <a:rPr lang="en-US" b="1" dirty="0">
                <a:solidFill>
                  <a:srgbClr val="3333CC"/>
                </a:solidFill>
              </a:rPr>
              <a:t> </a:t>
            </a:r>
            <a:r>
              <a:rPr lang="en-US" b="1" dirty="0" smtClean="0">
                <a:solidFill>
                  <a:srgbClr val="3333CC"/>
                </a:solidFill>
              </a:rPr>
              <a:t>R;</a:t>
            </a:r>
          </a:p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3333CC"/>
                </a:solidFill>
              </a:rPr>
              <a:t>Vcilindr</a:t>
            </a:r>
            <a:r>
              <a:rPr lang="en-US" b="1" dirty="0" smtClean="0">
                <a:solidFill>
                  <a:srgbClr val="3333CC"/>
                </a:solidFill>
              </a:rPr>
              <a:t>:=p*</a:t>
            </a:r>
            <a:r>
              <a:rPr lang="en-US" b="1" dirty="0" err="1" smtClean="0">
                <a:solidFill>
                  <a:srgbClr val="3333CC"/>
                </a:solidFill>
              </a:rPr>
              <a:t>sqrR</a:t>
            </a:r>
            <a:r>
              <a:rPr lang="en-US" b="1" dirty="0" smtClean="0">
                <a:solidFill>
                  <a:srgbClr val="3333CC"/>
                </a:solidFill>
              </a:rPr>
              <a:t>*H;</a:t>
            </a:r>
          </a:p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3333CC"/>
                </a:solidFill>
              </a:rPr>
              <a:t>Vconus</a:t>
            </a:r>
            <a:r>
              <a:rPr lang="en-US" b="1" dirty="0" smtClean="0">
                <a:solidFill>
                  <a:srgbClr val="3333CC"/>
                </a:solidFill>
              </a:rPr>
              <a:t>:=1/3*p*</a:t>
            </a:r>
            <a:r>
              <a:rPr lang="en-US" b="1" dirty="0" err="1" smtClean="0">
                <a:solidFill>
                  <a:srgbClr val="3333CC"/>
                </a:solidFill>
              </a:rPr>
              <a:t>sqrR</a:t>
            </a:r>
            <a:r>
              <a:rPr lang="en-US" b="1" dirty="0" smtClean="0">
                <a:solidFill>
                  <a:srgbClr val="3333CC"/>
                </a:solidFill>
              </a:rPr>
              <a:t>*H;</a:t>
            </a:r>
            <a:endParaRPr lang="ru-RU" b="1" dirty="0" smtClean="0">
              <a:solidFill>
                <a:srgbClr val="3333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3333CC"/>
                </a:solidFill>
              </a:rPr>
              <a:t>Writeln</a:t>
            </a:r>
            <a:r>
              <a:rPr lang="en-US" b="1" dirty="0" smtClean="0">
                <a:solidFill>
                  <a:srgbClr val="3333CC"/>
                </a:solidFill>
              </a:rPr>
              <a:t> (‘</a:t>
            </a:r>
            <a:r>
              <a:rPr lang="ru-RU" b="1" dirty="0" smtClean="0">
                <a:solidFill>
                  <a:srgbClr val="3333CC"/>
                </a:solidFill>
              </a:rPr>
              <a:t>Объем цилиндра равен</a:t>
            </a:r>
            <a:r>
              <a:rPr lang="en-US" b="1" dirty="0" smtClean="0">
                <a:solidFill>
                  <a:srgbClr val="3333CC"/>
                </a:solidFill>
              </a:rPr>
              <a:t>’ </a:t>
            </a:r>
            <a:r>
              <a:rPr lang="en-US" b="1" dirty="0" err="1" smtClean="0">
                <a:solidFill>
                  <a:srgbClr val="3333CC"/>
                </a:solidFill>
              </a:rPr>
              <a:t>Vcilindr</a:t>
            </a:r>
            <a:r>
              <a:rPr lang="ru-RU" b="1" dirty="0" smtClean="0">
                <a:solidFill>
                  <a:srgbClr val="3333CC"/>
                </a:solidFill>
              </a:rPr>
              <a:t>)</a:t>
            </a:r>
            <a:r>
              <a:rPr lang="en-US" b="1" dirty="0" smtClean="0">
                <a:solidFill>
                  <a:srgbClr val="3333CC"/>
                </a:solidFill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3333CC"/>
                </a:solidFill>
              </a:rPr>
              <a:t>Writeln</a:t>
            </a:r>
            <a:r>
              <a:rPr lang="en-US" b="1" dirty="0">
                <a:solidFill>
                  <a:srgbClr val="3333CC"/>
                </a:solidFill>
              </a:rPr>
              <a:t> (‘</a:t>
            </a:r>
            <a:r>
              <a:rPr lang="ru-RU" b="1" dirty="0">
                <a:solidFill>
                  <a:srgbClr val="3333CC"/>
                </a:solidFill>
              </a:rPr>
              <a:t>Объем </a:t>
            </a:r>
            <a:r>
              <a:rPr lang="ru-RU" b="1" dirty="0" smtClean="0">
                <a:solidFill>
                  <a:srgbClr val="3333CC"/>
                </a:solidFill>
              </a:rPr>
              <a:t>конуса </a:t>
            </a:r>
            <a:r>
              <a:rPr lang="ru-RU" b="1" dirty="0">
                <a:solidFill>
                  <a:srgbClr val="3333CC"/>
                </a:solidFill>
              </a:rPr>
              <a:t>равен</a:t>
            </a:r>
            <a:r>
              <a:rPr lang="en-US" b="1" dirty="0">
                <a:solidFill>
                  <a:srgbClr val="3333CC"/>
                </a:solidFill>
              </a:rPr>
              <a:t>’ </a:t>
            </a:r>
            <a:r>
              <a:rPr lang="en-US" b="1" dirty="0" err="1" smtClean="0">
                <a:solidFill>
                  <a:srgbClr val="3333CC"/>
                </a:solidFill>
              </a:rPr>
              <a:t>Vconus</a:t>
            </a:r>
            <a:r>
              <a:rPr lang="ru-RU" b="1" dirty="0" smtClean="0">
                <a:solidFill>
                  <a:srgbClr val="3333CC"/>
                </a:solidFill>
              </a:rPr>
              <a:t>)</a:t>
            </a:r>
            <a:r>
              <a:rPr lang="en-US" b="1" dirty="0" smtClean="0">
                <a:solidFill>
                  <a:srgbClr val="3333CC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3333CC"/>
                </a:solidFill>
              </a:rPr>
              <a:t>End.</a:t>
            </a:r>
            <a:endParaRPr lang="ru-RU" sz="3200" b="1" dirty="0">
              <a:solidFill>
                <a:srgbClr val="3333CC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076056" y="980728"/>
            <a:ext cx="35274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3300"/>
                </a:solidFill>
              </a:rPr>
              <a:t>Vcilindr</a:t>
            </a:r>
            <a:r>
              <a:rPr lang="en-US" sz="2400" b="1" dirty="0">
                <a:solidFill>
                  <a:srgbClr val="FF3300"/>
                </a:solidFill>
              </a:rPr>
              <a:t>=</a:t>
            </a:r>
            <a:r>
              <a:rPr lang="en-US" sz="2400" b="1" dirty="0">
                <a:solidFill>
                  <a:srgbClr val="FF3300"/>
                </a:solidFill>
                <a:sym typeface="Symbol" pitchFamily="18" charset="2"/>
              </a:rPr>
              <a:t>R</a:t>
            </a:r>
            <a:r>
              <a:rPr lang="en-US" sz="2400" b="1" baseline="30000" dirty="0">
                <a:solidFill>
                  <a:srgbClr val="FF3300"/>
                </a:solidFill>
                <a:sym typeface="Symbol" pitchFamily="18" charset="2"/>
              </a:rPr>
              <a:t>2</a:t>
            </a:r>
            <a:r>
              <a:rPr lang="en-US" sz="2400" b="1" dirty="0">
                <a:solidFill>
                  <a:srgbClr val="FF3300"/>
                </a:solidFill>
                <a:sym typeface="Symbol" pitchFamily="18" charset="2"/>
              </a:rPr>
              <a:t>H</a:t>
            </a:r>
            <a:endParaRPr lang="ru-RU" sz="2400" b="1" dirty="0">
              <a:solidFill>
                <a:srgbClr val="FF3300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3300"/>
                </a:solidFill>
              </a:rPr>
              <a:t>Vkonus</a:t>
            </a:r>
            <a:r>
              <a:rPr lang="en-US" sz="2400" b="1" dirty="0">
                <a:solidFill>
                  <a:srgbClr val="FF3300"/>
                </a:solidFill>
              </a:rPr>
              <a:t>=1/3</a:t>
            </a:r>
            <a:r>
              <a:rPr lang="en-US" sz="2400" b="1" dirty="0">
                <a:solidFill>
                  <a:srgbClr val="FF3300"/>
                </a:solidFill>
                <a:sym typeface="Symbol" pitchFamily="18" charset="2"/>
              </a:rPr>
              <a:t>R</a:t>
            </a:r>
            <a:r>
              <a:rPr lang="en-US" sz="2400" b="1" baseline="30000" dirty="0">
                <a:solidFill>
                  <a:srgbClr val="FF3300"/>
                </a:solidFill>
                <a:sym typeface="Symbol" pitchFamily="18" charset="2"/>
              </a:rPr>
              <a:t>2</a:t>
            </a:r>
            <a:r>
              <a:rPr lang="en-US" sz="2400" b="1" dirty="0">
                <a:solidFill>
                  <a:srgbClr val="FF3300"/>
                </a:solidFill>
                <a:sym typeface="Symbol" pitchFamily="18" charset="2"/>
              </a:rPr>
              <a:t>H</a:t>
            </a:r>
            <a:endParaRPr lang="ru-RU" sz="2400" b="1" dirty="0">
              <a:solidFill>
                <a:srgbClr val="FF33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985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-переменные и константы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3-переменные и константы</Template>
  <TotalTime>115</TotalTime>
  <Words>618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3-переменные и константы</vt:lpstr>
      <vt:lpstr>Константы. Переменнные</vt:lpstr>
      <vt:lpstr>Презентация PowerPoint</vt:lpstr>
      <vt:lpstr>Презентация PowerPoint</vt:lpstr>
      <vt:lpstr>Презентация PowerPoint</vt:lpstr>
      <vt:lpstr>Презентация PowerPoint</vt:lpstr>
      <vt:lpstr>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332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Константы. Переменнные</dc:title>
  <dc:creator>Кручко Г.В.</dc:creator>
  <cp:lastModifiedBy>Кручко Г.В.</cp:lastModifiedBy>
  <cp:revision>8</cp:revision>
  <dcterms:created xsi:type="dcterms:W3CDTF">2020-09-14T11:08:41Z</dcterms:created>
  <dcterms:modified xsi:type="dcterms:W3CDTF">2021-09-14T11:23:56Z</dcterms:modified>
</cp:coreProperties>
</file>