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8" r:id="rId2"/>
    <p:sldId id="269" r:id="rId3"/>
    <p:sldId id="272" r:id="rId4"/>
    <p:sldId id="273" r:id="rId5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C868BE-DC5D-4D90-80EA-F5364CDE0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03DA-31D1-49CF-92DB-8C6D21390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3E99-E047-4C0A-827F-58FC7147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22C79-9FFC-4215-9CE2-D337AE9D9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F83B-5765-48BE-8FBB-990ECC811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CB58C-F160-4F50-AEA1-EEF0942A2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3755F-5DAB-4800-9DF9-FAD69AC04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95099-5638-4A1A-9440-A6D531FBA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6F3D-8E69-48E6-A83E-994FEC1E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63CF-5C4D-4E94-8C91-0217C288B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1915-9793-45BF-9797-F72852A0C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23BC0-2C97-43EC-8974-75F406CF3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E75537B-5634-4D3A-947E-65DA11533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r>
              <a:rPr lang="ru-RU" sz="2000" b="1" smtClean="0"/>
              <a:t>Практическая работа1</a:t>
            </a:r>
            <a:br>
              <a:rPr lang="ru-RU" sz="2000" b="1" smtClean="0"/>
            </a:br>
            <a:r>
              <a:rPr lang="ru-RU" sz="2000" b="1" smtClean="0"/>
              <a:t>(выполнить с помощью калькулятора)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52963"/>
            <a:ext cx="8964613" cy="554037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800" smtClean="0"/>
              <a:t>    </a:t>
            </a:r>
            <a:r>
              <a:rPr lang="ru-RU" smtClean="0">
                <a:solidFill>
                  <a:srgbClr val="009900"/>
                </a:solidFill>
              </a:rPr>
              <a:t>Азы информатики</a:t>
            </a:r>
            <a:r>
              <a:rPr lang="en-US" smtClean="0"/>
              <a:t>-&gt;</a:t>
            </a:r>
            <a:r>
              <a:rPr lang="ru-RU" smtClean="0"/>
              <a:t>       </a:t>
            </a:r>
            <a:r>
              <a:rPr lang="en-US" smtClean="0"/>
              <a:t>  -&gt;</a:t>
            </a:r>
            <a:r>
              <a:rPr lang="ru-RU" smtClean="0"/>
              <a:t>       </a:t>
            </a:r>
            <a:r>
              <a:rPr lang="en-US" smtClean="0"/>
              <a:t>-&gt;</a:t>
            </a:r>
            <a:r>
              <a:rPr lang="ru-RU" smtClean="0"/>
              <a:t> </a:t>
            </a:r>
            <a:r>
              <a:rPr lang="ru-RU" u="sng" smtClean="0">
                <a:solidFill>
                  <a:schemeClr val="accent2"/>
                </a:solidFill>
                <a:latin typeface="Times New Roman" pitchFamily="18" charset="0"/>
              </a:rPr>
              <a:t>Практикум</a:t>
            </a:r>
          </a:p>
        </p:txBody>
      </p:sp>
      <p:pic>
        <p:nvPicPr>
          <p:cNvPr id="14339" name="Picture 5" descr="unit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581525"/>
            <a:ext cx="9207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key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58152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849788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accent2"/>
                </a:solidFill>
              </a:rPr>
              <a:t>Перевести из бит в байты и килобайты:</a:t>
            </a:r>
          </a:p>
          <a:p>
            <a:pPr>
              <a:spcBef>
                <a:spcPct val="50000"/>
              </a:spcBef>
            </a:pPr>
            <a:r>
              <a:rPr lang="ru-RU" sz="2800"/>
              <a:t>18432 бита, 4096 бит, 10240 бит. 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accent2"/>
                </a:solidFill>
              </a:rPr>
              <a:t>Перевести в биты:</a:t>
            </a:r>
            <a:r>
              <a:rPr lang="ru-RU" sz="2800"/>
              <a:t> 5 Кб, 7 Кб, 112 байт, 256 байт</a:t>
            </a:r>
          </a:p>
        </p:txBody>
      </p:sp>
      <p:pic>
        <p:nvPicPr>
          <p:cNvPr id="14342" name="Picture 8" descr="j02237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5373688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79388" y="1341438"/>
            <a:ext cx="87487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2</a:t>
            </a:r>
            <a:r>
              <a:rPr lang="ru-RU" sz="3600" baseline="30000"/>
              <a:t>13</a:t>
            </a:r>
            <a:r>
              <a:rPr lang="ru-RU" sz="3600"/>
              <a:t> бит = ?? Байт = ?? Кбайт</a:t>
            </a:r>
          </a:p>
          <a:p>
            <a:endParaRPr lang="ru-RU" sz="3600"/>
          </a:p>
          <a:p>
            <a:r>
              <a:rPr lang="ru-RU" sz="3600"/>
              <a:t>8</a:t>
            </a:r>
            <a:r>
              <a:rPr lang="ru-RU" sz="3600" baseline="30000"/>
              <a:t>20</a:t>
            </a:r>
            <a:r>
              <a:rPr lang="ru-RU" sz="3600"/>
              <a:t> бит = ?? Байт = ?? Кбайт</a:t>
            </a:r>
          </a:p>
          <a:p>
            <a:endParaRPr lang="ru-RU" sz="3600"/>
          </a:p>
          <a:p>
            <a:r>
              <a:rPr lang="ru-RU" sz="3600"/>
              <a:t>1024 Кбайт = ?? Байт = ?? Бит</a:t>
            </a:r>
          </a:p>
          <a:p>
            <a:endParaRPr lang="ru-RU" sz="3600"/>
          </a:p>
          <a:p>
            <a:r>
              <a:rPr lang="ru-RU" sz="3600"/>
              <a:t>64 Мбайт = ?? Кбайт = ?? Байт = ?? Бит</a:t>
            </a:r>
          </a:p>
          <a:p>
            <a:endParaRPr lang="ru-RU" sz="3600"/>
          </a:p>
          <a:p>
            <a:r>
              <a:rPr lang="ru-RU" sz="3600"/>
              <a:t>8 Гбайт = ?? Мбайт = ?? Кбайт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23850" y="404813"/>
            <a:ext cx="842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</a:rPr>
              <a:t>Практическая работа №2</a:t>
            </a:r>
          </a:p>
          <a:p>
            <a:pPr algn="ctr"/>
            <a:r>
              <a:rPr lang="ru-RU" sz="2400">
                <a:solidFill>
                  <a:srgbClr val="FF0000"/>
                </a:solidFill>
              </a:rPr>
              <a:t>Перевести числа из одних единиц измерения в другие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84213" y="1628775"/>
            <a:ext cx="77771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16</a:t>
            </a:r>
            <a:r>
              <a:rPr lang="en-US" sz="3600" baseline="30000"/>
              <a:t>x</a:t>
            </a:r>
            <a:r>
              <a:rPr lang="en-US" sz="3600"/>
              <a:t> </a:t>
            </a:r>
            <a:r>
              <a:rPr lang="ru-RU" sz="3600"/>
              <a:t>бит = 32 Мбайт</a:t>
            </a:r>
          </a:p>
          <a:p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2565400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</a:t>
            </a:r>
            <a:r>
              <a:rPr lang="ru-RU" sz="2400" baseline="30000"/>
              <a:t>4</a:t>
            </a:r>
            <a:r>
              <a:rPr lang="en-US" sz="2400" baseline="30000"/>
              <a:t>x</a:t>
            </a:r>
            <a:r>
              <a:rPr lang="en-US" sz="2400"/>
              <a:t> </a:t>
            </a:r>
            <a:r>
              <a:rPr lang="ru-RU" sz="2400"/>
              <a:t>бит = 2</a:t>
            </a:r>
            <a:r>
              <a:rPr lang="ru-RU" sz="2400" baseline="30000"/>
              <a:t>5</a:t>
            </a:r>
            <a:r>
              <a:rPr lang="ru-RU" sz="2400"/>
              <a:t> Мбайт = 2</a:t>
            </a:r>
            <a:r>
              <a:rPr lang="ru-RU" sz="2400" baseline="30000"/>
              <a:t>15</a:t>
            </a:r>
            <a:r>
              <a:rPr lang="ru-RU" sz="2400"/>
              <a:t> Кбайт = 2</a:t>
            </a:r>
            <a:r>
              <a:rPr lang="ru-RU" sz="2400" baseline="30000"/>
              <a:t>25</a:t>
            </a:r>
            <a:r>
              <a:rPr lang="ru-RU" sz="2400"/>
              <a:t> байт = 2</a:t>
            </a:r>
            <a:r>
              <a:rPr lang="ru-RU" sz="2400" baseline="30000"/>
              <a:t>28 </a:t>
            </a:r>
            <a:r>
              <a:rPr lang="ru-RU" sz="2400"/>
              <a:t>бит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3357563"/>
            <a:ext cx="575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2</a:t>
            </a:r>
            <a:r>
              <a:rPr lang="ru-RU" sz="3600" baseline="30000"/>
              <a:t>4</a:t>
            </a:r>
            <a:r>
              <a:rPr lang="en-US" sz="3600" baseline="30000"/>
              <a:t>x</a:t>
            </a:r>
            <a:r>
              <a:rPr lang="en-US" sz="3600"/>
              <a:t> = 2</a:t>
            </a:r>
            <a:r>
              <a:rPr lang="en-US" sz="3600" baseline="30000"/>
              <a:t>28</a:t>
            </a:r>
            <a:endParaRPr lang="ru-RU" sz="3600" baseline="30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450" y="4292600"/>
            <a:ext cx="46799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4x = 28</a:t>
            </a:r>
          </a:p>
          <a:p>
            <a:endParaRPr lang="en-US" sz="3200"/>
          </a:p>
          <a:p>
            <a:r>
              <a:rPr lang="en-US" sz="3200"/>
              <a:t>X= 7</a:t>
            </a:r>
            <a:endParaRPr lang="ru-RU" sz="3200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95288" y="333375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</a:rPr>
              <a:t>Практическая работа №3 </a:t>
            </a:r>
          </a:p>
          <a:p>
            <a:pPr algn="ctr"/>
            <a:r>
              <a:rPr lang="ru-RU" sz="2400">
                <a:solidFill>
                  <a:srgbClr val="FF0000"/>
                </a:solidFill>
              </a:rPr>
              <a:t>Вычислить </a:t>
            </a:r>
            <a:r>
              <a:rPr lang="en-US" sz="2400">
                <a:solidFill>
                  <a:srgbClr val="FF0000"/>
                </a:solidFill>
              </a:rPr>
              <a:t>x </a:t>
            </a:r>
            <a:r>
              <a:rPr lang="ru-RU" sz="2400">
                <a:solidFill>
                  <a:srgbClr val="FF0000"/>
                </a:solidFill>
              </a:rPr>
              <a:t>из следующего уравнения</a:t>
            </a:r>
          </a:p>
          <a:p>
            <a:pPr algn="ctr"/>
            <a:r>
              <a:rPr lang="ru-RU" sz="2400">
                <a:solidFill>
                  <a:srgbClr val="FF0000"/>
                </a:solidFill>
              </a:rPr>
              <a:t>(разбор решения)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900113" y="2997200"/>
            <a:ext cx="77771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8</a:t>
            </a:r>
            <a:r>
              <a:rPr lang="en-US" sz="3600" baseline="30000"/>
              <a:t>x</a:t>
            </a:r>
            <a:r>
              <a:rPr lang="en-US" sz="3600"/>
              <a:t> </a:t>
            </a:r>
            <a:r>
              <a:rPr lang="ru-RU" sz="3600"/>
              <a:t>Кбайт = 16 Гбайт</a:t>
            </a:r>
          </a:p>
          <a:p>
            <a:endParaRPr lang="ru-RU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95288" y="148431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</a:rPr>
              <a:t>Практическая работа №3</a:t>
            </a:r>
          </a:p>
          <a:p>
            <a:pPr algn="ctr"/>
            <a:r>
              <a:rPr lang="ru-RU" sz="2400">
                <a:solidFill>
                  <a:srgbClr val="FF0000"/>
                </a:solidFill>
              </a:rPr>
              <a:t>(задание)</a:t>
            </a:r>
          </a:p>
          <a:p>
            <a:pPr algn="ctr"/>
            <a:r>
              <a:rPr lang="ru-RU" sz="2400">
                <a:solidFill>
                  <a:srgbClr val="FF0000"/>
                </a:solidFill>
              </a:rPr>
              <a:t>Вычислить </a:t>
            </a:r>
            <a:r>
              <a:rPr lang="en-US" sz="2400">
                <a:solidFill>
                  <a:srgbClr val="FF0000"/>
                </a:solidFill>
              </a:rPr>
              <a:t>x </a:t>
            </a:r>
            <a:r>
              <a:rPr lang="ru-RU" sz="2400">
                <a:solidFill>
                  <a:srgbClr val="FF0000"/>
                </a:solidFill>
              </a:rPr>
              <a:t>из следующего уравнения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Информация. Кодирование информации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Информация. Кодирование информации</Template>
  <TotalTime>60</TotalTime>
  <Words>112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1. Информация. Кодирование информации</vt:lpstr>
      <vt:lpstr>Практическая работа1 (выполнить с помощью калькулятора)</vt:lpstr>
      <vt:lpstr>Слайд 2</vt:lpstr>
      <vt:lpstr>Слайд 3</vt:lpstr>
      <vt:lpstr>Слайд 4</vt:lpstr>
    </vt:vector>
  </TitlesOfParts>
  <Company>Школа №332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Информация.  Кодирование информации</dc:title>
  <dc:creator>Кручко</dc:creator>
  <cp:lastModifiedBy>home</cp:lastModifiedBy>
  <cp:revision>12</cp:revision>
  <dcterms:created xsi:type="dcterms:W3CDTF">2013-09-27T06:33:44Z</dcterms:created>
  <dcterms:modified xsi:type="dcterms:W3CDTF">2020-12-09T08:39:32Z</dcterms:modified>
</cp:coreProperties>
</file>