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9"/>
  </p:notesMasterIdLst>
  <p:sldIdLst>
    <p:sldId id="292" r:id="rId2"/>
    <p:sldId id="287" r:id="rId3"/>
    <p:sldId id="275" r:id="rId4"/>
    <p:sldId id="289" r:id="rId5"/>
    <p:sldId id="278" r:id="rId6"/>
    <p:sldId id="282" r:id="rId7"/>
    <p:sldId id="300" r:id="rId8"/>
    <p:sldId id="301" r:id="rId9"/>
    <p:sldId id="302" r:id="rId10"/>
    <p:sldId id="303" r:id="rId11"/>
    <p:sldId id="304" r:id="rId12"/>
    <p:sldId id="305" r:id="rId13"/>
    <p:sldId id="324" r:id="rId14"/>
    <p:sldId id="325" r:id="rId15"/>
    <p:sldId id="326" r:id="rId16"/>
    <p:sldId id="327" r:id="rId17"/>
    <p:sldId id="328" r:id="rId18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5EA4AE"/>
    <a:srgbClr val="C1F2F7"/>
    <a:srgbClr val="4F81BD"/>
    <a:srgbClr val="66CCFF"/>
    <a:srgbClr val="E8FAFC"/>
    <a:srgbClr val="0066CC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71" autoAdjust="0"/>
    <p:restoredTop sz="94775" autoAdjust="0"/>
  </p:normalViewPr>
  <p:slideViewPr>
    <p:cSldViewPr>
      <p:cViewPr varScale="1">
        <p:scale>
          <a:sx n="87" d="100"/>
          <a:sy n="87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00FC63B-808D-40D4-81EF-4A5210E93EEF}" type="datetimeFigureOut">
              <a:rPr lang="ru-RU"/>
              <a:pPr>
                <a:defRPr/>
              </a:pPr>
              <a:t>03.09.2021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5BE5CC-FAEB-4738-875F-8A1372176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442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264019-B2E9-49E4-B999-8360029491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5EEDD-F102-4B36-A18A-591DDFD280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AEBAD-DDB2-4954-B1B8-9018F4BC29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13EC3-988E-4FDD-B9BA-56F75F9AC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264019-B2E9-49E4-B999-8360029491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5F78A-FCA0-4CFA-98E4-38C5413F0C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15581-523D-4B26-83CC-0ACFE93D01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CA0481-DA70-4D6C-AED2-674CA9C891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5B767-03BB-432C-9E98-8C26746762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B4692-6334-4F39-B8B6-4439756F81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BEF88-C531-47B2-9E7C-A43FB19119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A264019-B2E9-49E4-B999-8360029491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wedge/>
  </p:transition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EA4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916832"/>
            <a:ext cx="9144000" cy="2520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7544" y="2348880"/>
            <a:ext cx="79928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ОСНОВЫ ПРОГРАММИРОВАНИЯ</a:t>
            </a:r>
          </a:p>
          <a:p>
            <a:endParaRPr lang="ru-RU" sz="2800" b="1" dirty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НА ЯЗЫКЕ ПАСКАЛЬ</a:t>
            </a:r>
          </a:p>
          <a:p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урок 2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21629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ru-RU" sz="3200" b="1" dirty="0" err="1"/>
              <a:t>Program</a:t>
            </a:r>
            <a:r>
              <a:rPr lang="ru-RU" sz="3200" b="1" dirty="0"/>
              <a:t> SUMMA;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err="1"/>
              <a:t>Var</a:t>
            </a:r>
            <a:r>
              <a:rPr lang="ru-RU" sz="3200" dirty="0"/>
              <a:t> A, B, C : </a:t>
            </a:r>
            <a:r>
              <a:rPr lang="ru-RU" sz="3200" dirty="0" err="1"/>
              <a:t>Real</a:t>
            </a:r>
            <a:r>
              <a:rPr lang="ru-RU" sz="3200" dirty="0"/>
              <a:t>;</a:t>
            </a:r>
            <a:br>
              <a:rPr lang="ru-RU" sz="3200" dirty="0"/>
            </a:br>
            <a:r>
              <a:rPr lang="ru-RU" sz="3200" b="1" dirty="0" err="1"/>
              <a:t>Begin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err="1"/>
              <a:t>Read</a:t>
            </a:r>
            <a:r>
              <a:rPr lang="ru-RU" sz="3200" dirty="0"/>
              <a:t>(A,B);</a:t>
            </a:r>
            <a:br>
              <a:rPr lang="ru-RU" sz="3200" dirty="0"/>
            </a:br>
            <a:r>
              <a:rPr lang="ru-RU" sz="3200" dirty="0"/>
              <a:t>C := A + B;</a:t>
            </a:r>
            <a:br>
              <a:rPr lang="ru-RU" sz="3200" dirty="0"/>
            </a:br>
            <a:r>
              <a:rPr lang="ru-RU" sz="3200" dirty="0" err="1" smtClean="0"/>
              <a:t>Writeln</a:t>
            </a:r>
            <a:r>
              <a:rPr lang="ru-RU" sz="3200" dirty="0" smtClean="0"/>
              <a:t>(C);</a:t>
            </a:r>
            <a:r>
              <a:rPr lang="en-US" sz="3200" dirty="0" smtClean="0"/>
              <a:t> </a:t>
            </a:r>
            <a:r>
              <a:rPr lang="en-US" sz="3200" dirty="0" smtClean="0"/>
              <a:t>*</a:t>
            </a:r>
            <a:r>
              <a:rPr lang="ru-RU" sz="3200" dirty="0" smtClean="0"/>
              <a:t>выведет только значение*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 err="1"/>
              <a:t>End</a:t>
            </a:r>
            <a:r>
              <a:rPr lang="ru-RU" sz="3200" b="1" dirty="0"/>
              <a:t>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ПРИМЕР 1: программа для сложения двух чисел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1719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ПРИМЕР </a:t>
            </a:r>
            <a:r>
              <a:rPr lang="ru-RU" sz="2000" dirty="0" smtClean="0">
                <a:solidFill>
                  <a:schemeClr val="bg1"/>
                </a:solidFill>
              </a:rPr>
              <a:t>2: </a:t>
            </a:r>
            <a:r>
              <a:rPr lang="ru-RU" sz="2000" dirty="0">
                <a:solidFill>
                  <a:schemeClr val="bg1"/>
                </a:solidFill>
              </a:rPr>
              <a:t>программа </a:t>
            </a:r>
            <a:r>
              <a:rPr lang="ru-RU" sz="2000" dirty="0" smtClean="0">
                <a:solidFill>
                  <a:schemeClr val="bg1"/>
                </a:solidFill>
              </a:rPr>
              <a:t>определение среднего геометрического двух чисел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916832"/>
            <a:ext cx="784887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200" b="1" dirty="0" err="1">
                <a:solidFill>
                  <a:schemeClr val="tx2"/>
                </a:solidFill>
              </a:rPr>
              <a:t>Program</a:t>
            </a:r>
            <a:r>
              <a:rPr lang="ru-RU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</a:rPr>
              <a:t>srednee_geomenr</a:t>
            </a:r>
            <a:r>
              <a:rPr lang="ru-RU" sz="3200" b="1" dirty="0" smtClean="0">
                <a:solidFill>
                  <a:schemeClr val="tx2"/>
                </a:solidFill>
              </a:rPr>
              <a:t>;</a:t>
            </a:r>
            <a:r>
              <a:rPr lang="ru-RU" sz="3200" dirty="0">
                <a:solidFill>
                  <a:schemeClr val="tx2"/>
                </a:solidFill>
              </a:rPr>
              <a:t/>
            </a:r>
            <a:br>
              <a:rPr lang="ru-RU" sz="3200" dirty="0">
                <a:solidFill>
                  <a:schemeClr val="tx2"/>
                </a:solidFill>
              </a:rPr>
            </a:br>
            <a:r>
              <a:rPr lang="ru-RU" sz="3200" dirty="0" err="1">
                <a:solidFill>
                  <a:schemeClr val="tx2"/>
                </a:solidFill>
              </a:rPr>
              <a:t>Var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en-US" sz="3200" dirty="0" smtClean="0">
                <a:solidFill>
                  <a:schemeClr val="tx2"/>
                </a:solidFill>
              </a:rPr>
              <a:t>a, b, g</a:t>
            </a:r>
            <a:r>
              <a:rPr lang="ru-RU" sz="3200" dirty="0" smtClean="0">
                <a:solidFill>
                  <a:schemeClr val="tx2"/>
                </a:solidFill>
              </a:rPr>
              <a:t>: </a:t>
            </a:r>
            <a:r>
              <a:rPr lang="en-US" sz="3200" dirty="0" smtClean="0">
                <a:solidFill>
                  <a:schemeClr val="tx2"/>
                </a:solidFill>
              </a:rPr>
              <a:t>r</a:t>
            </a:r>
            <a:r>
              <a:rPr lang="ru-RU" sz="3200" dirty="0" err="1" smtClean="0">
                <a:solidFill>
                  <a:schemeClr val="tx2"/>
                </a:solidFill>
              </a:rPr>
              <a:t>eal</a:t>
            </a:r>
            <a:r>
              <a:rPr lang="ru-RU" sz="3200" dirty="0">
                <a:solidFill>
                  <a:schemeClr val="tx2"/>
                </a:solidFill>
              </a:rPr>
              <a:t>;</a:t>
            </a:r>
            <a:br>
              <a:rPr lang="ru-RU" sz="3200" dirty="0">
                <a:solidFill>
                  <a:schemeClr val="tx2"/>
                </a:solidFill>
              </a:rPr>
            </a:br>
            <a:r>
              <a:rPr lang="ru-RU" sz="3200" b="1" dirty="0" err="1">
                <a:solidFill>
                  <a:schemeClr val="tx2"/>
                </a:solidFill>
              </a:rPr>
              <a:t>Begin</a:t>
            </a:r>
            <a:r>
              <a:rPr lang="ru-RU" sz="3200" dirty="0">
                <a:solidFill>
                  <a:schemeClr val="tx2"/>
                </a:solidFill>
              </a:rPr>
              <a:t/>
            </a:r>
            <a:br>
              <a:rPr lang="ru-RU" sz="3200" dirty="0">
                <a:solidFill>
                  <a:schemeClr val="tx2"/>
                </a:solidFill>
              </a:rPr>
            </a:br>
            <a:r>
              <a:rPr lang="ru-RU" sz="3200" dirty="0" err="1" smtClean="0">
                <a:solidFill>
                  <a:schemeClr val="tx2"/>
                </a:solidFill>
              </a:rPr>
              <a:t>Read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ru-RU" sz="3200" dirty="0" smtClean="0">
                <a:solidFill>
                  <a:schemeClr val="tx2"/>
                </a:solidFill>
              </a:rPr>
              <a:t>(</a:t>
            </a:r>
            <a:r>
              <a:rPr lang="en-US" sz="3200" dirty="0" smtClean="0">
                <a:solidFill>
                  <a:schemeClr val="tx2"/>
                </a:solidFill>
              </a:rPr>
              <a:t>a</a:t>
            </a:r>
            <a:r>
              <a:rPr lang="ru-RU" sz="3200" dirty="0" smtClean="0">
                <a:solidFill>
                  <a:schemeClr val="tx2"/>
                </a:solidFill>
              </a:rPr>
              <a:t>,</a:t>
            </a:r>
            <a:r>
              <a:rPr lang="en-US" sz="3200" dirty="0" smtClean="0">
                <a:solidFill>
                  <a:schemeClr val="tx2"/>
                </a:solidFill>
              </a:rPr>
              <a:t>b</a:t>
            </a:r>
            <a:r>
              <a:rPr lang="ru-RU" sz="3200" dirty="0" smtClean="0">
                <a:solidFill>
                  <a:schemeClr val="tx2"/>
                </a:solidFill>
              </a:rPr>
              <a:t>);</a:t>
            </a:r>
            <a:r>
              <a:rPr lang="ru-RU" sz="3200" dirty="0">
                <a:solidFill>
                  <a:schemeClr val="tx2"/>
                </a:solidFill>
              </a:rPr>
              <a:t/>
            </a:r>
            <a:br>
              <a:rPr lang="ru-RU" sz="3200" dirty="0">
                <a:solidFill>
                  <a:schemeClr val="tx2"/>
                </a:solidFill>
              </a:rPr>
            </a:br>
            <a:r>
              <a:rPr lang="en-US" sz="3200" dirty="0" smtClean="0">
                <a:solidFill>
                  <a:schemeClr val="tx2"/>
                </a:solidFill>
              </a:rPr>
              <a:t>g:= </a:t>
            </a:r>
            <a:r>
              <a:rPr lang="en-US" sz="3200" dirty="0" err="1" smtClean="0">
                <a:solidFill>
                  <a:schemeClr val="tx2"/>
                </a:solidFill>
              </a:rPr>
              <a:t>sqrt</a:t>
            </a:r>
            <a:r>
              <a:rPr lang="en-US" sz="3200" dirty="0" smtClean="0">
                <a:solidFill>
                  <a:schemeClr val="tx2"/>
                </a:solidFill>
              </a:rPr>
              <a:t>(a*b);</a:t>
            </a:r>
          </a:p>
          <a:p>
            <a:pPr algn="l"/>
            <a:r>
              <a:rPr lang="ru-RU" sz="3200" dirty="0" err="1" smtClean="0">
                <a:solidFill>
                  <a:schemeClr val="tx2"/>
                </a:solidFill>
              </a:rPr>
              <a:t>Writeln</a:t>
            </a:r>
            <a:r>
              <a:rPr lang="ru-RU" sz="3200" dirty="0" smtClean="0">
                <a:solidFill>
                  <a:schemeClr val="tx2"/>
                </a:solidFill>
              </a:rPr>
              <a:t>(‘</a:t>
            </a:r>
            <a:r>
              <a:rPr lang="en-US" sz="3200" dirty="0" smtClean="0">
                <a:solidFill>
                  <a:schemeClr val="tx2"/>
                </a:solidFill>
              </a:rPr>
              <a:t>g</a:t>
            </a:r>
            <a:r>
              <a:rPr lang="ru-RU" sz="3200" dirty="0" smtClean="0">
                <a:solidFill>
                  <a:schemeClr val="tx2"/>
                </a:solidFill>
              </a:rPr>
              <a:t>=',</a:t>
            </a:r>
            <a:r>
              <a:rPr lang="en-US" sz="3200" dirty="0" smtClean="0">
                <a:solidFill>
                  <a:schemeClr val="tx2"/>
                </a:solidFill>
              </a:rPr>
              <a:t>g</a:t>
            </a:r>
            <a:r>
              <a:rPr lang="ru-RU" sz="3200" smtClean="0">
                <a:solidFill>
                  <a:schemeClr val="tx2"/>
                </a:solidFill>
              </a:rPr>
              <a:t>); </a:t>
            </a:r>
            <a:r>
              <a:rPr lang="ru-RU" sz="3200" dirty="0" smtClean="0">
                <a:solidFill>
                  <a:schemeClr val="tx2"/>
                </a:solidFill>
              </a:rPr>
              <a:t>*выведет: </a:t>
            </a:r>
            <a:r>
              <a:rPr lang="en-US" sz="3200" dirty="0" smtClean="0">
                <a:solidFill>
                  <a:schemeClr val="tx2"/>
                </a:solidFill>
              </a:rPr>
              <a:t>g=</a:t>
            </a:r>
            <a:r>
              <a:rPr lang="ru-RU" sz="3200" dirty="0" smtClean="0">
                <a:solidFill>
                  <a:schemeClr val="tx2"/>
                </a:solidFill>
              </a:rPr>
              <a:t>«значение»</a:t>
            </a:r>
            <a:r>
              <a:rPr lang="ru-RU" sz="3200" dirty="0">
                <a:solidFill>
                  <a:schemeClr val="tx2"/>
                </a:solidFill>
              </a:rPr>
              <a:t/>
            </a:r>
            <a:br>
              <a:rPr lang="ru-RU" sz="3200" dirty="0">
                <a:solidFill>
                  <a:schemeClr val="tx2"/>
                </a:solidFill>
              </a:rPr>
            </a:br>
            <a:r>
              <a:rPr lang="ru-RU" sz="3200" b="1" dirty="0" err="1">
                <a:solidFill>
                  <a:schemeClr val="tx2"/>
                </a:solidFill>
              </a:rPr>
              <a:t>End</a:t>
            </a:r>
            <a:r>
              <a:rPr lang="ru-RU" sz="3200" b="1" dirty="0">
                <a:solidFill>
                  <a:schemeClr val="tx2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1844675"/>
            <a:ext cx="7772400" cy="50133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Program </a:t>
            </a:r>
            <a:r>
              <a:rPr lang="en-US" sz="2800" dirty="0" err="1" smtClean="0"/>
              <a:t>ploshchad</a:t>
            </a:r>
            <a:r>
              <a:rPr lang="en-US" sz="2800" dirty="0" smtClean="0"/>
              <a:t>;</a:t>
            </a: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err="1"/>
              <a:t>Var</a:t>
            </a:r>
            <a:r>
              <a:rPr lang="en-US" sz="2800" dirty="0"/>
              <a:t> a, </a:t>
            </a:r>
            <a:r>
              <a:rPr lang="en-US" sz="2800" dirty="0" smtClean="0"/>
              <a:t>b:real</a:t>
            </a:r>
            <a:r>
              <a:rPr lang="en-US" sz="2800" dirty="0"/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Begin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	write (’</a:t>
            </a:r>
            <a:r>
              <a:rPr lang="ru-RU" sz="2800" dirty="0"/>
              <a:t>введите а=</a:t>
            </a:r>
            <a:r>
              <a:rPr lang="en-US" sz="2800" dirty="0"/>
              <a:t>’);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readln</a:t>
            </a:r>
            <a:r>
              <a:rPr lang="en-US" sz="2800" dirty="0"/>
              <a:t>(a);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	write (’</a:t>
            </a:r>
            <a:r>
              <a:rPr lang="ru-RU" sz="2800" dirty="0"/>
              <a:t>введите в=</a:t>
            </a:r>
            <a:r>
              <a:rPr lang="en-US" sz="2800" dirty="0"/>
              <a:t>’);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readln</a:t>
            </a:r>
            <a:r>
              <a:rPr lang="en-US" sz="2800" dirty="0"/>
              <a:t>(a);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/>
              <a:t>	</a:t>
            </a:r>
            <a:r>
              <a:rPr lang="en-US" sz="2800" dirty="0"/>
              <a:t>S:=a*b;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/>
              <a:t>	</a:t>
            </a:r>
            <a:r>
              <a:rPr lang="en-US" sz="2800" dirty="0" err="1"/>
              <a:t>Writeln</a:t>
            </a:r>
            <a:r>
              <a:rPr lang="en-US" sz="2800" dirty="0"/>
              <a:t> ( ’s=’; s)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End.</a:t>
            </a:r>
            <a:endParaRPr lang="ru-RU" sz="2800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Задача: </a:t>
            </a:r>
            <a:r>
              <a:rPr lang="ru-RU" sz="2800" dirty="0"/>
              <a:t>Найти площадь </a:t>
            </a:r>
            <a:r>
              <a:rPr lang="ru-RU" sz="2800" dirty="0" smtClean="0"/>
              <a:t>прямоугольника</a:t>
            </a:r>
            <a:br>
              <a:rPr lang="ru-RU" sz="2800" dirty="0" smtClean="0"/>
            </a:br>
            <a:r>
              <a:rPr lang="ru-RU" sz="2800" dirty="0" smtClean="0"/>
              <a:t>(найдите ошибки в программе)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1"/>
          <p:cNvSpPr txBox="1">
            <a:spLocks noChangeArrowheads="1"/>
          </p:cNvSpPr>
          <p:nvPr/>
        </p:nvSpPr>
        <p:spPr bwMode="auto">
          <a:xfrm>
            <a:off x="571500" y="1928813"/>
            <a:ext cx="77866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>
                <a:latin typeface="Franklin Gothic Book" pitchFamily="34" charset="0"/>
              </a:rPr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571500" y="571500"/>
            <a:ext cx="7786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Franklin Gothic Book" pitchFamily="34" charset="0"/>
              </a:rPr>
              <a:t>1. Какое значение должно быть у переменной </a:t>
            </a:r>
            <a:r>
              <a:rPr lang="ru-RU" sz="2400" b="1">
                <a:latin typeface="Franklin Gothic Book" pitchFamily="34" charset="0"/>
              </a:rPr>
              <a:t>х</a:t>
            </a:r>
            <a:r>
              <a:rPr lang="ru-RU" sz="2400">
                <a:latin typeface="Franklin Gothic Book" pitchFamily="34" charset="0"/>
              </a:rPr>
              <a:t>, чтобы при выполнении программы на языке </a:t>
            </a:r>
            <a:r>
              <a:rPr lang="en-US" sz="2400">
                <a:latin typeface="Franklin Gothic Book" pitchFamily="34" charset="0"/>
              </a:rPr>
              <a:t>Pascal </a:t>
            </a:r>
            <a:r>
              <a:rPr lang="ru-RU" sz="2400">
                <a:latin typeface="Franklin Gothic Book" pitchFamily="34" charset="0"/>
              </a:rPr>
              <a:t>был получен ответ “да”:</a:t>
            </a:r>
          </a:p>
        </p:txBody>
      </p:sp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3500438" y="1785938"/>
            <a:ext cx="485775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Franklin Gothic Book" pitchFamily="34" charset="0"/>
              </a:rPr>
              <a:t>program</a:t>
            </a:r>
            <a:r>
              <a:rPr lang="en-US">
                <a:latin typeface="Franklin Gothic Book" pitchFamily="34" charset="0"/>
              </a:rPr>
              <a:t> practice</a:t>
            </a:r>
            <a:r>
              <a:rPr lang="ru-RU">
                <a:latin typeface="Franklin Gothic Book" pitchFamily="34" charset="0"/>
              </a:rPr>
              <a:t>_1</a:t>
            </a:r>
            <a:r>
              <a:rPr lang="en-US">
                <a:latin typeface="Franklin Gothic Book" pitchFamily="34" charset="0"/>
              </a:rPr>
              <a:t>;</a:t>
            </a:r>
            <a:endParaRPr lang="ru-RU">
              <a:latin typeface="Franklin Gothic Book" pitchFamily="34" charset="0"/>
            </a:endParaRPr>
          </a:p>
          <a:p>
            <a:r>
              <a:rPr lang="en-US" b="1">
                <a:latin typeface="Franklin Gothic Book" pitchFamily="34" charset="0"/>
              </a:rPr>
              <a:t>var</a:t>
            </a:r>
            <a:r>
              <a:rPr lang="en-US">
                <a:latin typeface="Franklin Gothic Book" pitchFamily="34" charset="0"/>
              </a:rPr>
              <a:t> x: integer;</a:t>
            </a:r>
            <a:endParaRPr lang="ru-RU">
              <a:latin typeface="Franklin Gothic Book" pitchFamily="34" charset="0"/>
            </a:endParaRPr>
          </a:p>
          <a:p>
            <a:r>
              <a:rPr lang="en-US" b="1">
                <a:latin typeface="Franklin Gothic Book" pitchFamily="34" charset="0"/>
              </a:rPr>
              <a:t>begin</a:t>
            </a:r>
            <a:endParaRPr lang="ru-RU">
              <a:latin typeface="Franklin Gothic Book" pitchFamily="34" charset="0"/>
            </a:endParaRPr>
          </a:p>
          <a:p>
            <a:r>
              <a:rPr lang="en-US">
                <a:latin typeface="Franklin Gothic Book" pitchFamily="34" charset="0"/>
              </a:rPr>
              <a:t>readln(x); if x mod 3 =1 then writeln(‘</a:t>
            </a:r>
            <a:r>
              <a:rPr lang="ru-RU">
                <a:latin typeface="Franklin Gothic Book" pitchFamily="34" charset="0"/>
              </a:rPr>
              <a:t>да</a:t>
            </a:r>
            <a:r>
              <a:rPr lang="en-US">
                <a:latin typeface="Franklin Gothic Book" pitchFamily="34" charset="0"/>
              </a:rPr>
              <a:t>’) else </a:t>
            </a:r>
            <a:endParaRPr lang="ru-RU">
              <a:latin typeface="Franklin Gothic Book" pitchFamily="34" charset="0"/>
            </a:endParaRPr>
          </a:p>
          <a:p>
            <a:r>
              <a:rPr lang="en-US">
                <a:latin typeface="Franklin Gothic Book" pitchFamily="34" charset="0"/>
              </a:rPr>
              <a:t>writeln(‘</a:t>
            </a:r>
            <a:r>
              <a:rPr lang="ru-RU">
                <a:latin typeface="Franklin Gothic Book" pitchFamily="34" charset="0"/>
              </a:rPr>
              <a:t>нет</a:t>
            </a:r>
            <a:r>
              <a:rPr lang="en-US">
                <a:latin typeface="Franklin Gothic Book" pitchFamily="34" charset="0"/>
              </a:rPr>
              <a:t>’)</a:t>
            </a:r>
            <a:endParaRPr lang="ru-RU">
              <a:latin typeface="Franklin Gothic Book" pitchFamily="34" charset="0"/>
            </a:endParaRPr>
          </a:p>
          <a:p>
            <a:r>
              <a:rPr lang="en-US" b="1">
                <a:latin typeface="Franklin Gothic Book" pitchFamily="34" charset="0"/>
              </a:rPr>
              <a:t>end.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428625" y="4000500"/>
            <a:ext cx="84296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Franklin Gothic Book" pitchFamily="34" charset="0"/>
              </a:rPr>
              <a:t>А) </a:t>
            </a:r>
            <a:r>
              <a:rPr lang="en-US" sz="2400" i="1">
                <a:latin typeface="Franklin Gothic Book" pitchFamily="34" charset="0"/>
              </a:rPr>
              <a:t>3</a:t>
            </a:r>
            <a:r>
              <a:rPr lang="ru-RU" sz="2400" i="1">
                <a:latin typeface="Franklin Gothic Book" pitchFamily="34" charset="0"/>
              </a:rPr>
              <a:t>                       Б)4                      В) 5                              Г) 6</a:t>
            </a:r>
            <a:endParaRPr lang="ru-RU" sz="2400">
              <a:latin typeface="Franklin Gothic Book" pitchFamily="34" charset="0"/>
            </a:endParaRPr>
          </a:p>
          <a:p>
            <a:endParaRPr lang="ru-RU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571500" y="571500"/>
            <a:ext cx="7786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Franklin Gothic Book" pitchFamily="34" charset="0"/>
              </a:rPr>
              <a:t>1. Какое значение должно быть у переменной </a:t>
            </a:r>
            <a:r>
              <a:rPr lang="ru-RU" sz="2400" b="1">
                <a:latin typeface="Franklin Gothic Book" pitchFamily="34" charset="0"/>
              </a:rPr>
              <a:t>х</a:t>
            </a:r>
            <a:r>
              <a:rPr lang="ru-RU" sz="2400">
                <a:latin typeface="Franklin Gothic Book" pitchFamily="34" charset="0"/>
              </a:rPr>
              <a:t>, чтобы при выполнении программы на языке </a:t>
            </a:r>
            <a:r>
              <a:rPr lang="en-US" sz="2400">
                <a:latin typeface="Franklin Gothic Book" pitchFamily="34" charset="0"/>
              </a:rPr>
              <a:t>Pascal </a:t>
            </a:r>
            <a:r>
              <a:rPr lang="ru-RU" sz="2400">
                <a:latin typeface="Franklin Gothic Book" pitchFamily="34" charset="0"/>
              </a:rPr>
              <a:t>был получен ответ “да”:</a:t>
            </a:r>
          </a:p>
        </p:txBody>
      </p:sp>
      <p:sp>
        <p:nvSpPr>
          <p:cNvPr id="33795" name="TextBox 2"/>
          <p:cNvSpPr txBox="1">
            <a:spLocks noChangeArrowheads="1"/>
          </p:cNvSpPr>
          <p:nvPr/>
        </p:nvSpPr>
        <p:spPr bwMode="auto">
          <a:xfrm>
            <a:off x="3500438" y="1785938"/>
            <a:ext cx="485775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Franklin Gothic Book" pitchFamily="34" charset="0"/>
              </a:rPr>
              <a:t>program</a:t>
            </a:r>
            <a:r>
              <a:rPr lang="en-US">
                <a:latin typeface="Franklin Gothic Book" pitchFamily="34" charset="0"/>
              </a:rPr>
              <a:t> practice</a:t>
            </a:r>
            <a:r>
              <a:rPr lang="ru-RU">
                <a:latin typeface="Franklin Gothic Book" pitchFamily="34" charset="0"/>
              </a:rPr>
              <a:t>_1</a:t>
            </a:r>
            <a:r>
              <a:rPr lang="en-US">
                <a:latin typeface="Franklin Gothic Book" pitchFamily="34" charset="0"/>
              </a:rPr>
              <a:t>;</a:t>
            </a:r>
            <a:endParaRPr lang="ru-RU">
              <a:latin typeface="Franklin Gothic Book" pitchFamily="34" charset="0"/>
            </a:endParaRPr>
          </a:p>
          <a:p>
            <a:r>
              <a:rPr lang="en-US" b="1">
                <a:latin typeface="Franklin Gothic Book" pitchFamily="34" charset="0"/>
              </a:rPr>
              <a:t>var</a:t>
            </a:r>
            <a:r>
              <a:rPr lang="en-US">
                <a:latin typeface="Franklin Gothic Book" pitchFamily="34" charset="0"/>
              </a:rPr>
              <a:t> x: integer;</a:t>
            </a:r>
            <a:endParaRPr lang="ru-RU">
              <a:latin typeface="Franklin Gothic Book" pitchFamily="34" charset="0"/>
            </a:endParaRPr>
          </a:p>
          <a:p>
            <a:r>
              <a:rPr lang="en-US" b="1">
                <a:latin typeface="Franklin Gothic Book" pitchFamily="34" charset="0"/>
              </a:rPr>
              <a:t>begin</a:t>
            </a:r>
            <a:endParaRPr lang="ru-RU">
              <a:latin typeface="Franklin Gothic Book" pitchFamily="34" charset="0"/>
            </a:endParaRPr>
          </a:p>
          <a:p>
            <a:r>
              <a:rPr lang="en-US">
                <a:latin typeface="Franklin Gothic Book" pitchFamily="34" charset="0"/>
              </a:rPr>
              <a:t>readln(x); if x mod 3 =1 then writeln(‘</a:t>
            </a:r>
            <a:r>
              <a:rPr lang="ru-RU">
                <a:latin typeface="Franklin Gothic Book" pitchFamily="34" charset="0"/>
              </a:rPr>
              <a:t>да</a:t>
            </a:r>
            <a:r>
              <a:rPr lang="en-US">
                <a:latin typeface="Franklin Gothic Book" pitchFamily="34" charset="0"/>
              </a:rPr>
              <a:t>’) else </a:t>
            </a:r>
            <a:endParaRPr lang="ru-RU">
              <a:latin typeface="Franklin Gothic Book" pitchFamily="34" charset="0"/>
            </a:endParaRPr>
          </a:p>
          <a:p>
            <a:r>
              <a:rPr lang="en-US">
                <a:latin typeface="Franklin Gothic Book" pitchFamily="34" charset="0"/>
              </a:rPr>
              <a:t>writeln(‘</a:t>
            </a:r>
            <a:r>
              <a:rPr lang="ru-RU">
                <a:latin typeface="Franklin Gothic Book" pitchFamily="34" charset="0"/>
              </a:rPr>
              <a:t>нет</a:t>
            </a:r>
            <a:r>
              <a:rPr lang="en-US">
                <a:latin typeface="Franklin Gothic Book" pitchFamily="34" charset="0"/>
              </a:rPr>
              <a:t>’)</a:t>
            </a:r>
            <a:endParaRPr lang="ru-RU">
              <a:latin typeface="Franklin Gothic Book" pitchFamily="34" charset="0"/>
            </a:endParaRPr>
          </a:p>
          <a:p>
            <a:r>
              <a:rPr lang="en-US" b="1">
                <a:latin typeface="Franklin Gothic Book" pitchFamily="34" charset="0"/>
              </a:rPr>
              <a:t>end.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33796" name="TextBox 3"/>
          <p:cNvSpPr txBox="1">
            <a:spLocks noChangeArrowheads="1"/>
          </p:cNvSpPr>
          <p:nvPr/>
        </p:nvSpPr>
        <p:spPr bwMode="auto">
          <a:xfrm>
            <a:off x="428625" y="4000500"/>
            <a:ext cx="84296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Franklin Gothic Book" pitchFamily="34" charset="0"/>
              </a:rPr>
              <a:t>А) </a:t>
            </a:r>
            <a:r>
              <a:rPr lang="en-US" sz="2400" i="1">
                <a:latin typeface="Franklin Gothic Book" pitchFamily="34" charset="0"/>
              </a:rPr>
              <a:t>3</a:t>
            </a:r>
            <a:r>
              <a:rPr lang="ru-RU" sz="2400" i="1">
                <a:latin typeface="Franklin Gothic Book" pitchFamily="34" charset="0"/>
              </a:rPr>
              <a:t>                       </a:t>
            </a:r>
            <a:r>
              <a:rPr lang="ru-RU" sz="2400" i="1">
                <a:solidFill>
                  <a:srgbClr val="FF0000"/>
                </a:solidFill>
                <a:latin typeface="Franklin Gothic Book" pitchFamily="34" charset="0"/>
              </a:rPr>
              <a:t>Б)4  </a:t>
            </a:r>
            <a:r>
              <a:rPr lang="ru-RU" sz="2400" i="1">
                <a:latin typeface="Franklin Gothic Book" pitchFamily="34" charset="0"/>
              </a:rPr>
              <a:t>                    В) 5                              Г) 6</a:t>
            </a:r>
            <a:endParaRPr lang="ru-RU" sz="2400">
              <a:latin typeface="Franklin Gothic Book" pitchFamily="34" charset="0"/>
            </a:endParaRPr>
          </a:p>
          <a:p>
            <a:endParaRPr lang="ru-RU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357188" y="571500"/>
            <a:ext cx="82153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3. Значение выражения  (47 </a:t>
            </a:r>
            <a:r>
              <a:rPr lang="en-US" sz="2800" b="1">
                <a:latin typeface="Franklin Gothic Book" pitchFamily="34" charset="0"/>
              </a:rPr>
              <a:t>div</a:t>
            </a:r>
            <a:r>
              <a:rPr lang="ru-RU" sz="2800">
                <a:latin typeface="Franklin Gothic Book" pitchFamily="34" charset="0"/>
              </a:rPr>
              <a:t> 5)*4/6  равно:</a:t>
            </a:r>
          </a:p>
          <a:p>
            <a:endParaRPr lang="ru-RU">
              <a:latin typeface="Franklin Gothic Book" pitchFamily="34" charset="0"/>
            </a:endParaRPr>
          </a:p>
          <a:p>
            <a:endParaRPr lang="ru-RU">
              <a:latin typeface="Franklin Gothic Book" pitchFamily="34" charset="0"/>
            </a:endParaRPr>
          </a:p>
        </p:txBody>
      </p:sp>
      <p:sp>
        <p:nvSpPr>
          <p:cNvPr id="36867" name="TextBox 2"/>
          <p:cNvSpPr txBox="1">
            <a:spLocks noChangeArrowheads="1"/>
          </p:cNvSpPr>
          <p:nvPr/>
        </p:nvSpPr>
        <p:spPr bwMode="auto">
          <a:xfrm>
            <a:off x="3500438" y="1785938"/>
            <a:ext cx="500062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Franklin Gothic Book" pitchFamily="34" charset="0"/>
              </a:rPr>
              <a:t>А) 9</a:t>
            </a:r>
            <a:endParaRPr lang="ru-RU" sz="2400">
              <a:latin typeface="Franklin Gothic Book" pitchFamily="34" charset="0"/>
            </a:endParaRPr>
          </a:p>
          <a:p>
            <a:endParaRPr lang="ru-RU" sz="2400" i="1">
              <a:latin typeface="Franklin Gothic Book" pitchFamily="34" charset="0"/>
            </a:endParaRPr>
          </a:p>
          <a:p>
            <a:r>
              <a:rPr lang="ru-RU" sz="2400" i="1">
                <a:latin typeface="Franklin Gothic Book" pitchFamily="34" charset="0"/>
              </a:rPr>
              <a:t>Б) 8</a:t>
            </a:r>
            <a:endParaRPr lang="ru-RU" sz="2400">
              <a:latin typeface="Franklin Gothic Book" pitchFamily="34" charset="0"/>
            </a:endParaRPr>
          </a:p>
          <a:p>
            <a:endParaRPr lang="ru-RU" sz="2400" i="1">
              <a:latin typeface="Franklin Gothic Book" pitchFamily="34" charset="0"/>
            </a:endParaRPr>
          </a:p>
          <a:p>
            <a:r>
              <a:rPr lang="ru-RU" sz="2400" i="1">
                <a:latin typeface="Franklin Gothic Book" pitchFamily="34" charset="0"/>
              </a:rPr>
              <a:t>В) 7</a:t>
            </a:r>
            <a:endParaRPr lang="ru-RU" sz="2400">
              <a:latin typeface="Franklin Gothic Book" pitchFamily="34" charset="0"/>
            </a:endParaRPr>
          </a:p>
          <a:p>
            <a:endParaRPr lang="ru-RU" sz="2400" i="1">
              <a:latin typeface="Franklin Gothic Book" pitchFamily="34" charset="0"/>
            </a:endParaRPr>
          </a:p>
          <a:p>
            <a:r>
              <a:rPr lang="ru-RU" sz="2400" i="1">
                <a:latin typeface="Franklin Gothic Book" pitchFamily="34" charset="0"/>
              </a:rPr>
              <a:t>Г) 6</a:t>
            </a:r>
            <a:endParaRPr lang="ru-RU" sz="2400">
              <a:latin typeface="Franklin Gothic Book" pitchFamily="34" charset="0"/>
            </a:endParaRPr>
          </a:p>
          <a:p>
            <a:endParaRPr lang="ru-RU" sz="240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1"/>
          <p:cNvSpPr txBox="1">
            <a:spLocks noChangeArrowheads="1"/>
          </p:cNvSpPr>
          <p:nvPr/>
        </p:nvSpPr>
        <p:spPr bwMode="auto">
          <a:xfrm>
            <a:off x="357188" y="571500"/>
            <a:ext cx="82153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3. Значение выражения  (47 </a:t>
            </a:r>
            <a:r>
              <a:rPr lang="en-US" sz="2800" b="1">
                <a:latin typeface="Franklin Gothic Book" pitchFamily="34" charset="0"/>
              </a:rPr>
              <a:t>div</a:t>
            </a:r>
            <a:r>
              <a:rPr lang="ru-RU" sz="2800">
                <a:latin typeface="Franklin Gothic Book" pitchFamily="34" charset="0"/>
              </a:rPr>
              <a:t> 5)*4/6  равно:</a:t>
            </a:r>
          </a:p>
          <a:p>
            <a:endParaRPr lang="ru-RU">
              <a:latin typeface="Franklin Gothic Book" pitchFamily="34" charset="0"/>
            </a:endParaRPr>
          </a:p>
          <a:p>
            <a:endParaRPr lang="ru-RU">
              <a:latin typeface="Franklin Gothic Book" pitchFamily="34" charset="0"/>
            </a:endParaRP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3500438" y="1785938"/>
            <a:ext cx="500062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Franklin Gothic Book" pitchFamily="34" charset="0"/>
              </a:rPr>
              <a:t>А) 9</a:t>
            </a:r>
            <a:endParaRPr lang="ru-RU" sz="2400">
              <a:latin typeface="Franklin Gothic Book" pitchFamily="34" charset="0"/>
            </a:endParaRPr>
          </a:p>
          <a:p>
            <a:endParaRPr lang="ru-RU" sz="2400" i="1">
              <a:latin typeface="Franklin Gothic Book" pitchFamily="34" charset="0"/>
            </a:endParaRPr>
          </a:p>
          <a:p>
            <a:r>
              <a:rPr lang="ru-RU" sz="2400" i="1">
                <a:latin typeface="Franklin Gothic Book" pitchFamily="34" charset="0"/>
              </a:rPr>
              <a:t>Б) 8</a:t>
            </a:r>
            <a:endParaRPr lang="ru-RU" sz="2400">
              <a:latin typeface="Franklin Gothic Book" pitchFamily="34" charset="0"/>
            </a:endParaRPr>
          </a:p>
          <a:p>
            <a:endParaRPr lang="ru-RU" sz="2400" i="1">
              <a:latin typeface="Franklin Gothic Book" pitchFamily="34" charset="0"/>
            </a:endParaRPr>
          </a:p>
          <a:p>
            <a:r>
              <a:rPr lang="ru-RU" sz="2400" i="1">
                <a:latin typeface="Franklin Gothic Book" pitchFamily="34" charset="0"/>
              </a:rPr>
              <a:t>В) 7</a:t>
            </a:r>
            <a:endParaRPr lang="ru-RU" sz="2400">
              <a:latin typeface="Franklin Gothic Book" pitchFamily="34" charset="0"/>
            </a:endParaRPr>
          </a:p>
          <a:p>
            <a:endParaRPr lang="ru-RU" sz="2400" i="1">
              <a:latin typeface="Franklin Gothic Book" pitchFamily="34" charset="0"/>
            </a:endParaRPr>
          </a:p>
          <a:p>
            <a:r>
              <a:rPr lang="ru-RU" sz="2400" i="1">
                <a:solidFill>
                  <a:srgbClr val="FF0000"/>
                </a:solidFill>
                <a:latin typeface="Franklin Gothic Book" pitchFamily="34" charset="0"/>
              </a:rPr>
              <a:t>Г) 6</a:t>
            </a:r>
            <a:endParaRPr lang="ru-RU" sz="2400">
              <a:solidFill>
                <a:srgbClr val="FF0000"/>
              </a:solidFill>
              <a:latin typeface="Franklin Gothic Book" pitchFamily="34" charset="0"/>
            </a:endParaRPr>
          </a:p>
          <a:p>
            <a:endParaRPr lang="ru-RU" sz="240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2"/>
          <p:cNvSpPr>
            <a:spLocks/>
          </p:cNvSpPr>
          <p:nvPr/>
        </p:nvSpPr>
        <p:spPr bwMode="auto">
          <a:xfrm>
            <a:off x="611188" y="188913"/>
            <a:ext cx="807561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4000" b="1">
                <a:solidFill>
                  <a:schemeClr val="tx2"/>
                </a:solidFill>
                <a:latin typeface="Calibri" pitchFamily="34" charset="0"/>
              </a:rPr>
              <a:t>Словарь языка</a:t>
            </a:r>
          </a:p>
        </p:txBody>
      </p:sp>
      <p:graphicFrame>
        <p:nvGraphicFramePr>
          <p:cNvPr id="42144" name="Group 160"/>
          <p:cNvGraphicFramePr>
            <a:graphicFrameLocks noGrp="1"/>
          </p:cNvGraphicFramePr>
          <p:nvPr/>
        </p:nvGraphicFramePr>
        <p:xfrm>
          <a:off x="642938" y="785813"/>
          <a:ext cx="8064500" cy="6004380"/>
        </p:xfrm>
        <a:graphic>
          <a:graphicData uri="http://schemas.openxmlformats.org/drawingml/2006/table">
            <a:tbl>
              <a:tblPr/>
              <a:tblGrid>
                <a:gridCol w="4032250"/>
                <a:gridCol w="4032250"/>
              </a:tblGrid>
              <a:tr h="3047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Служебное слово языка Паскаль</a:t>
                      </a:r>
                    </a:p>
                  </a:txBody>
                  <a:tcPr marT="45715" marB="45715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Значение служебного слова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</a:tr>
              <a:tr h="3352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  <a:cs typeface="Arial" charset="0"/>
                        </a:rPr>
                        <a:t>and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itchFamily="49" charset="-122"/>
                        <a:cs typeface="Arial" charset="0"/>
                      </a:endParaRPr>
                    </a:p>
                  </a:txBody>
                  <a:tcPr marT="45715" marB="45715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  <a:cs typeface="Arial" charset="0"/>
                        </a:rPr>
                        <a:t>array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itchFamily="49" charset="-122"/>
                        <a:cs typeface="Arial" charset="0"/>
                      </a:endParaRPr>
                    </a:p>
                  </a:txBody>
                  <a:tcPr marT="45715" marB="45715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массив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  <a:cs typeface="Arial" charset="0"/>
                        </a:rPr>
                        <a:t>begin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itchFamily="49" charset="-122"/>
                        <a:cs typeface="Arial" charset="0"/>
                      </a:endParaRPr>
                    </a:p>
                  </a:txBody>
                  <a:tcPr marT="45715" marB="45715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начало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  <a:cs typeface="Arial" charset="0"/>
                        </a:rPr>
                        <a:t>do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itchFamily="49" charset="-122"/>
                        <a:cs typeface="Arial" charset="0"/>
                      </a:endParaRPr>
                    </a:p>
                  </a:txBody>
                  <a:tcPr marT="45715" marB="45715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выполнить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  <a:cs typeface="Arial" charset="0"/>
                        </a:rPr>
                        <a:t>else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itchFamily="49" charset="-122"/>
                        <a:cs typeface="Arial" charset="0"/>
                      </a:endParaRPr>
                    </a:p>
                  </a:txBody>
                  <a:tcPr marT="45715" marB="45715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иначе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  <a:cs typeface="Arial" charset="0"/>
                        </a:rPr>
                        <a:t>for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itchFamily="49" charset="-122"/>
                        <a:cs typeface="Arial" charset="0"/>
                      </a:endParaRPr>
                    </a:p>
                  </a:txBody>
                  <a:tcPr marT="45715" marB="45715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для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  <a:cs typeface="Arial" charset="0"/>
                        </a:rPr>
                        <a:t>if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itchFamily="49" charset="-122"/>
                        <a:cs typeface="Arial" charset="0"/>
                      </a:endParaRPr>
                    </a:p>
                  </a:txBody>
                  <a:tcPr marT="45715" marB="45715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если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  <a:cs typeface="Arial" charset="0"/>
                        </a:rPr>
                        <a:t>of 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itchFamily="49" charset="-122"/>
                        <a:cs typeface="Arial" charset="0"/>
                      </a:endParaRPr>
                    </a:p>
                  </a:txBody>
                  <a:tcPr marT="45715" marB="45715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  <a:cs typeface="Arial" charset="0"/>
                        </a:rPr>
                        <a:t>or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itchFamily="49" charset="-122"/>
                        <a:cs typeface="Arial" charset="0"/>
                      </a:endParaRPr>
                    </a:p>
                  </a:txBody>
                  <a:tcPr marT="45715" marB="45715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или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  <a:cs typeface="Arial" charset="0"/>
                        </a:rPr>
                        <a:t>procedure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itchFamily="49" charset="-122"/>
                        <a:cs typeface="Arial" charset="0"/>
                      </a:endParaRPr>
                    </a:p>
                  </a:txBody>
                  <a:tcPr marT="45715" marB="45715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процедура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  <a:cs typeface="Arial" charset="0"/>
                        </a:rPr>
                        <a:t>program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itchFamily="49" charset="-122"/>
                        <a:cs typeface="Arial" charset="0"/>
                      </a:endParaRPr>
                    </a:p>
                  </a:txBody>
                  <a:tcPr marT="45715" marB="45715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программа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  <a:cs typeface="Arial" charset="0"/>
                        </a:rPr>
                        <a:t>repeat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itchFamily="49" charset="-122"/>
                        <a:cs typeface="Arial" charset="0"/>
                      </a:endParaRPr>
                    </a:p>
                  </a:txBody>
                  <a:tcPr marT="45715" marB="45715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повторять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  <a:cs typeface="Arial" charset="0"/>
                        </a:rPr>
                        <a:t>then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itchFamily="49" charset="-122"/>
                        <a:cs typeface="Arial" charset="0"/>
                      </a:endParaRPr>
                    </a:p>
                  </a:txBody>
                  <a:tcPr marT="45715" marB="45715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то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  <a:cs typeface="Arial" charset="0"/>
                        </a:rPr>
                        <a:t>to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itchFamily="49" charset="-122"/>
                        <a:cs typeface="Arial" charset="0"/>
                      </a:endParaRPr>
                    </a:p>
                  </a:txBody>
                  <a:tcPr marT="45715" marB="45715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 (увеличивая до)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  <a:cs typeface="Arial" charset="0"/>
                        </a:rPr>
                        <a:t>until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itchFamily="49" charset="-122"/>
                        <a:cs typeface="Arial" charset="0"/>
                      </a:endParaRPr>
                    </a:p>
                  </a:txBody>
                  <a:tcPr marT="45715" marB="45715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 (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тех пор, пока)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  <a:cs typeface="Arial" charset="0"/>
                        </a:rPr>
                        <a:t>var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  <a:cs typeface="Arial" charset="0"/>
                        </a:rPr>
                        <a:t>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itchFamily="49" charset="-122"/>
                        <a:cs typeface="Arial" charset="0"/>
                      </a:endParaRPr>
                    </a:p>
                  </a:txBody>
                  <a:tcPr marT="45715" marB="45715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переменная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angSong" pitchFamily="49" charset="-122"/>
                          <a:cs typeface="Arial" charset="0"/>
                        </a:rPr>
                        <a:t>while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angSong" pitchFamily="49" charset="-122"/>
                        <a:cs typeface="Arial" charset="0"/>
                      </a:endParaRPr>
                    </a:p>
                  </a:txBody>
                  <a:tcPr marT="45715" marB="45715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пока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2"/>
          <p:cNvSpPr>
            <a:spLocks/>
          </p:cNvSpPr>
          <p:nvPr/>
        </p:nvSpPr>
        <p:spPr bwMode="auto">
          <a:xfrm>
            <a:off x="468313" y="188913"/>
            <a:ext cx="821848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4000" b="1">
                <a:solidFill>
                  <a:schemeClr val="tx2"/>
                </a:solidFill>
                <a:latin typeface="Calibri" pitchFamily="34" charset="0"/>
              </a:rPr>
              <a:t>Структура программы на языке Паскаль</a:t>
            </a: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4572000" y="2349500"/>
            <a:ext cx="3960813" cy="10064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005AB4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200"/>
              <a:t>Служебное слово </a:t>
            </a: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program</a:t>
            </a: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 </a:t>
            </a:r>
          </a:p>
          <a:p>
            <a:pPr>
              <a:defRPr/>
            </a:pPr>
            <a:r>
              <a:rPr lang="ru-RU" sz="2200"/>
              <a:t>и имя программы</a:t>
            </a:r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V="1">
            <a:off x="611188" y="1701800"/>
            <a:ext cx="2232025" cy="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2843213" y="1412875"/>
            <a:ext cx="3889375" cy="57626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ru-RU" sz="2200" b="1" dirty="0">
                <a:solidFill>
                  <a:srgbClr val="FFFFFF"/>
                </a:solidFill>
                <a:latin typeface="Arial" charset="0"/>
                <a:cs typeface="Arial" charset="0"/>
              </a:rPr>
              <a:t>Структура программы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827088" y="2420938"/>
            <a:ext cx="3168650" cy="79216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ru-RU" sz="2000" b="1">
                <a:solidFill>
                  <a:srgbClr val="FFFFFF"/>
                </a:solidFill>
                <a:latin typeface="Arial" charset="0"/>
                <a:cs typeface="Arial" charset="0"/>
              </a:rPr>
              <a:t>Заголовок программы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827088" y="3932238"/>
            <a:ext cx="3168650" cy="79216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ru-RU" sz="2000" b="1">
                <a:solidFill>
                  <a:srgbClr val="FFFFFF"/>
                </a:solidFill>
                <a:latin typeface="Arial" charset="0"/>
                <a:cs typeface="Arial" charset="0"/>
              </a:rPr>
              <a:t>Описание данных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27088" y="5516563"/>
            <a:ext cx="3168650" cy="79216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ru-RU" sz="2000" b="1">
                <a:solidFill>
                  <a:srgbClr val="FFFFFF"/>
                </a:solidFill>
                <a:latin typeface="Arial" charset="0"/>
                <a:cs typeface="Arial" charset="0"/>
              </a:rPr>
              <a:t>Описание действий</a:t>
            </a:r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4572000" y="3860800"/>
            <a:ext cx="3960813" cy="10064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005AB4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200"/>
              <a:t>Описание констант(</a:t>
            </a: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const</a:t>
            </a:r>
            <a:r>
              <a:rPr lang="ru-RU" sz="2200"/>
              <a:t>) и</a:t>
            </a:r>
          </a:p>
          <a:p>
            <a:pPr>
              <a:defRPr/>
            </a:pPr>
            <a:r>
              <a:rPr lang="ru-RU" sz="2200"/>
              <a:t> описание переменных (</a:t>
            </a: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var</a:t>
            </a:r>
            <a:r>
              <a:rPr lang="ru-RU" sz="2200"/>
              <a:t>)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4572000" y="5300663"/>
            <a:ext cx="3960813" cy="1152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005AB4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200"/>
              <a:t>Начинается словом </a:t>
            </a: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begin</a:t>
            </a: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200"/>
              <a:t>и</a:t>
            </a:r>
          </a:p>
          <a:p>
            <a:pPr>
              <a:defRPr/>
            </a:pPr>
            <a:r>
              <a:rPr lang="ru-RU" sz="2200"/>
              <a:t>заканчивается словом</a:t>
            </a:r>
            <a:r>
              <a:rPr lang="en-US" sz="2200"/>
              <a:t> </a:t>
            </a: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end</a:t>
            </a:r>
            <a:r>
              <a:rPr lang="ru-RU" sz="2200"/>
              <a:t> </a:t>
            </a:r>
          </a:p>
          <a:p>
            <a:pPr>
              <a:defRPr/>
            </a:pPr>
            <a:r>
              <a:rPr lang="ru-RU" sz="2200"/>
              <a:t>с точкой</a:t>
            </a:r>
          </a:p>
        </p:txBody>
      </p:sp>
      <p:sp>
        <p:nvSpPr>
          <p:cNvPr id="5" name="Line 28"/>
          <p:cNvSpPr>
            <a:spLocks noChangeShapeType="1"/>
          </p:cNvSpPr>
          <p:nvPr/>
        </p:nvSpPr>
        <p:spPr bwMode="auto">
          <a:xfrm rot="16200000" flipV="1">
            <a:off x="-1476375" y="3789363"/>
            <a:ext cx="4175125" cy="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Line 28"/>
          <p:cNvSpPr>
            <a:spLocks noChangeShapeType="1"/>
          </p:cNvSpPr>
          <p:nvPr/>
        </p:nvSpPr>
        <p:spPr bwMode="auto">
          <a:xfrm flipV="1">
            <a:off x="611188" y="2781300"/>
            <a:ext cx="215900" cy="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/>
            <a:tailEnd type="triangle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Line 28"/>
          <p:cNvSpPr>
            <a:spLocks noChangeShapeType="1"/>
          </p:cNvSpPr>
          <p:nvPr/>
        </p:nvSpPr>
        <p:spPr bwMode="auto">
          <a:xfrm flipV="1">
            <a:off x="611188" y="4292600"/>
            <a:ext cx="215900" cy="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/>
            <a:tailEnd type="triangle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 flipV="1">
            <a:off x="611188" y="5876925"/>
            <a:ext cx="215900" cy="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/>
            <a:tailEnd type="triangle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Line 28"/>
          <p:cNvSpPr>
            <a:spLocks noChangeShapeType="1"/>
          </p:cNvSpPr>
          <p:nvPr/>
        </p:nvSpPr>
        <p:spPr bwMode="auto">
          <a:xfrm flipV="1">
            <a:off x="3995738" y="2854325"/>
            <a:ext cx="576262" cy="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/>
            <a:tailEnd type="triangle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Line 28"/>
          <p:cNvSpPr>
            <a:spLocks noChangeShapeType="1"/>
          </p:cNvSpPr>
          <p:nvPr/>
        </p:nvSpPr>
        <p:spPr bwMode="auto">
          <a:xfrm flipV="1">
            <a:off x="3995738" y="4364038"/>
            <a:ext cx="576262" cy="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/>
            <a:tailEnd type="triangle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Line 28"/>
          <p:cNvSpPr>
            <a:spLocks noChangeShapeType="1"/>
          </p:cNvSpPr>
          <p:nvPr/>
        </p:nvSpPr>
        <p:spPr bwMode="auto">
          <a:xfrm flipV="1">
            <a:off x="3995738" y="5876925"/>
            <a:ext cx="576262" cy="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/>
            <a:tailEnd type="triangle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23" grpId="0" animBg="1"/>
      <p:bldP spid="2" grpId="0" animBg="1"/>
      <p:bldP spid="3" grpId="0" animBg="1"/>
      <p:bldP spid="4" grpId="0" animBg="1"/>
      <p:bldP spid="20489" grpId="0" animBg="1"/>
      <p:bldP spid="204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2"/>
          <p:cNvSpPr>
            <a:spLocks/>
          </p:cNvSpPr>
          <p:nvPr/>
        </p:nvSpPr>
        <p:spPr bwMode="auto">
          <a:xfrm>
            <a:off x="468313" y="188913"/>
            <a:ext cx="821848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4000" b="1">
                <a:solidFill>
                  <a:schemeClr val="tx2"/>
                </a:solidFill>
                <a:latin typeface="Calibri" pitchFamily="34" charset="0"/>
              </a:rPr>
              <a:t>Общий вид программы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116013" y="1071563"/>
            <a:ext cx="7389812" cy="3786187"/>
          </a:xfrm>
          <a:prstGeom prst="rect">
            <a:avLst/>
          </a:prstGeom>
          <a:solidFill>
            <a:srgbClr val="C1F2F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800" b="1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angSong" pitchFamily="49" charset="-122"/>
              </a:rPr>
              <a:t>program</a:t>
            </a:r>
            <a:r>
              <a:rPr lang="ru-RU" sz="2800" dirty="0">
                <a:latin typeface="FangSong" pitchFamily="49" charset="-122"/>
              </a:rPr>
              <a:t> &lt;</a:t>
            </a:r>
            <a:r>
              <a:rPr lang="ru-RU" sz="2400" dirty="0"/>
              <a:t>имя программы</a:t>
            </a:r>
            <a:r>
              <a:rPr lang="ru-RU" sz="2800" dirty="0">
                <a:latin typeface="FangSong" pitchFamily="49" charset="-122"/>
              </a:rPr>
              <a:t>&gt;;</a:t>
            </a:r>
          </a:p>
          <a:p>
            <a:pPr algn="l">
              <a:defRPr/>
            </a:pPr>
            <a:r>
              <a:rPr lang="ru-RU" sz="2800" dirty="0">
                <a:latin typeface="FangSong" pitchFamily="49" charset="-122"/>
              </a:rPr>
              <a:t>  </a:t>
            </a:r>
            <a:r>
              <a:rPr lang="ru-RU" sz="2800" b="1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angSong" pitchFamily="49" charset="-122"/>
              </a:rPr>
              <a:t>const</a:t>
            </a:r>
            <a:r>
              <a:rPr lang="ru-RU" sz="2800" dirty="0">
                <a:latin typeface="FangSong" pitchFamily="49" charset="-122"/>
              </a:rPr>
              <a:t> &lt;</a:t>
            </a:r>
            <a:r>
              <a:rPr lang="ru-RU" sz="2400" dirty="0"/>
              <a:t>список постоянных значений</a:t>
            </a:r>
            <a:r>
              <a:rPr lang="ru-RU" sz="2800" dirty="0">
                <a:latin typeface="FangSong" pitchFamily="49" charset="-122"/>
              </a:rPr>
              <a:t>&gt;;</a:t>
            </a:r>
          </a:p>
          <a:p>
            <a:pPr algn="l">
              <a:defRPr/>
            </a:pPr>
            <a:r>
              <a:rPr lang="ru-RU" sz="2800" dirty="0">
                <a:latin typeface="FangSong" pitchFamily="49" charset="-122"/>
              </a:rPr>
              <a:t>  </a:t>
            </a:r>
            <a:r>
              <a:rPr lang="ru-RU" sz="2800" b="1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angSong" pitchFamily="49" charset="-122"/>
              </a:rPr>
              <a:t>var</a:t>
            </a:r>
            <a:r>
              <a:rPr lang="ru-RU" sz="2800" dirty="0">
                <a:latin typeface="FangSong" pitchFamily="49" charset="-122"/>
              </a:rPr>
              <a:t> &lt;</a:t>
            </a:r>
            <a:r>
              <a:rPr lang="ru-RU" sz="2400" dirty="0"/>
              <a:t>описание используемых переменных</a:t>
            </a:r>
            <a:r>
              <a:rPr lang="ru-RU" sz="2800" dirty="0">
                <a:latin typeface="FangSong" pitchFamily="49" charset="-122"/>
              </a:rPr>
              <a:t>&gt;;</a:t>
            </a:r>
          </a:p>
          <a:p>
            <a:pPr algn="l">
              <a:defRPr/>
            </a:pPr>
            <a:r>
              <a:rPr lang="ru-RU" sz="2800" b="1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angSong" pitchFamily="49" charset="-122"/>
              </a:rPr>
              <a:t>begin</a:t>
            </a:r>
            <a:r>
              <a:rPr lang="ru-RU" sz="2800" b="1" dirty="0">
                <a:latin typeface="FangSong" pitchFamily="49" charset="-122"/>
              </a:rPr>
              <a:t> </a:t>
            </a:r>
            <a:r>
              <a:rPr lang="ru-RU" sz="2800" dirty="0">
                <a:latin typeface="FangSong" pitchFamily="49" charset="-122"/>
              </a:rPr>
              <a:t>&lt;</a:t>
            </a:r>
            <a:r>
              <a:rPr lang="ru-RU" sz="2400" dirty="0"/>
              <a:t>начало программного блока</a:t>
            </a:r>
            <a:r>
              <a:rPr lang="ru-RU" sz="2800" dirty="0">
                <a:latin typeface="FangSong" pitchFamily="49" charset="-122"/>
              </a:rPr>
              <a:t>&gt;</a:t>
            </a:r>
          </a:p>
          <a:p>
            <a:pPr algn="l">
              <a:defRPr/>
            </a:pPr>
            <a:r>
              <a:rPr lang="ru-RU" sz="2200" dirty="0">
                <a:latin typeface="FangSong" pitchFamily="49" charset="-122"/>
              </a:rPr>
              <a:t>   </a:t>
            </a:r>
            <a:r>
              <a:rPr lang="ru-RU" sz="2200" dirty="0"/>
              <a:t>&lt;</a:t>
            </a:r>
            <a:r>
              <a:rPr lang="ru-RU" sz="2400" dirty="0"/>
              <a:t>оператор 1</a:t>
            </a:r>
            <a:r>
              <a:rPr lang="ru-RU" sz="2200" dirty="0"/>
              <a:t>&gt;;</a:t>
            </a:r>
          </a:p>
          <a:p>
            <a:pPr algn="l">
              <a:defRPr/>
            </a:pPr>
            <a:r>
              <a:rPr lang="ru-RU" sz="2200" dirty="0">
                <a:latin typeface="FangSong" pitchFamily="49" charset="-122"/>
              </a:rPr>
              <a:t>   </a:t>
            </a:r>
            <a:r>
              <a:rPr lang="ru-RU" sz="2200" dirty="0"/>
              <a:t>&lt;</a:t>
            </a:r>
            <a:r>
              <a:rPr lang="ru-RU" sz="2400" dirty="0"/>
              <a:t>оператор 2</a:t>
            </a:r>
            <a:r>
              <a:rPr lang="ru-RU" sz="2200" dirty="0"/>
              <a:t>&gt;;</a:t>
            </a:r>
          </a:p>
          <a:p>
            <a:pPr algn="l">
              <a:defRPr/>
            </a:pPr>
            <a:r>
              <a:rPr lang="ru-RU" sz="1400" dirty="0">
                <a:latin typeface="FangSong" pitchFamily="49" charset="-122"/>
              </a:rPr>
              <a:t>	</a:t>
            </a:r>
            <a:r>
              <a:rPr lang="ru-RU" sz="1400" b="1" dirty="0">
                <a:latin typeface="FangSong" pitchFamily="49" charset="-122"/>
              </a:rPr>
              <a:t>  </a:t>
            </a:r>
            <a:r>
              <a:rPr lang="ru-RU" sz="2400" dirty="0"/>
              <a:t>. . . </a:t>
            </a:r>
          </a:p>
          <a:p>
            <a:pPr algn="l">
              <a:defRPr/>
            </a:pPr>
            <a:r>
              <a:rPr lang="ru-RU" sz="2800" dirty="0">
                <a:latin typeface="FangSong" pitchFamily="49" charset="-122"/>
              </a:rPr>
              <a:t>  </a:t>
            </a:r>
            <a:r>
              <a:rPr lang="ru-RU" sz="2200" dirty="0"/>
              <a:t>&lt;</a:t>
            </a:r>
            <a:r>
              <a:rPr lang="ru-RU" sz="2400" dirty="0"/>
              <a:t>оператор </a:t>
            </a:r>
            <a:r>
              <a:rPr lang="ru-RU" sz="2400" dirty="0" err="1"/>
              <a:t>n</a:t>
            </a:r>
            <a:r>
              <a:rPr lang="ru-RU" sz="2200" dirty="0"/>
              <a:t>&gt;</a:t>
            </a:r>
          </a:p>
          <a:p>
            <a:pPr algn="l">
              <a:defRPr/>
            </a:pPr>
            <a:r>
              <a:rPr lang="ru-RU" sz="2800" b="1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angSong" pitchFamily="49" charset="-122"/>
              </a:rPr>
              <a:t>end</a:t>
            </a:r>
            <a:r>
              <a:rPr lang="ru-RU" sz="2800" dirty="0">
                <a:solidFill>
                  <a:srgbClr val="FF0000"/>
                </a:solidFill>
                <a:latin typeface="FangSong" pitchFamily="49" charset="-122"/>
              </a:rPr>
              <a:t>.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39750" y="5229225"/>
            <a:ext cx="8353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2200" b="1"/>
              <a:t>Операторы</a:t>
            </a:r>
            <a:r>
              <a:rPr lang="ru-RU" sz="2200"/>
              <a:t> - языковые конструкции для записи действия, выполняемого над данными в процессе решения задачи.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4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4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40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40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Заголовок 2"/>
          <p:cNvSpPr>
            <a:spLocks/>
          </p:cNvSpPr>
          <p:nvPr/>
        </p:nvSpPr>
        <p:spPr bwMode="auto">
          <a:xfrm>
            <a:off x="611188" y="188913"/>
            <a:ext cx="80756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4000" b="1">
                <a:solidFill>
                  <a:schemeClr val="tx2"/>
                </a:solidFill>
                <a:latin typeface="Calibri" pitchFamily="34" charset="0"/>
              </a:rPr>
              <a:t>Оператор присваивания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68313" y="981075"/>
            <a:ext cx="8424862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2200"/>
              <a:t>Основное преобразование данных, выполняемое компьютером, - присваивание переменной нового значения, что означает изменение содержимого области памяти.</a:t>
            </a:r>
          </a:p>
          <a:p>
            <a:pPr algn="just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ru-RU" sz="2200"/>
              <a:t>Общий вид оператора: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395288" y="2708275"/>
            <a:ext cx="8424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61950">
              <a:spcBef>
                <a:spcPct val="20000"/>
              </a:spcBef>
              <a:defRPr/>
            </a:pPr>
            <a:r>
              <a:rPr lang="ru-RU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&lt;</a:t>
            </a:r>
            <a:r>
              <a:rPr lang="ru-RU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имя переменной</a:t>
            </a:r>
            <a:r>
              <a:rPr lang="ru-RU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&gt;:=&lt;</a:t>
            </a:r>
            <a:r>
              <a:rPr lang="ru-RU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выражение</a:t>
            </a:r>
            <a:r>
              <a:rPr lang="ru-RU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&gt;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9" name="AutoShape 15"/>
          <p:cNvSpPr>
            <a:spLocks noChangeArrowheads="1"/>
          </p:cNvSpPr>
          <p:nvPr/>
        </p:nvSpPr>
        <p:spPr bwMode="auto">
          <a:xfrm>
            <a:off x="3308350" y="4149725"/>
            <a:ext cx="4679950" cy="1152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005AB4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200"/>
          </a:p>
          <a:p>
            <a:endParaRPr lang="ru-RU" sz="2200"/>
          </a:p>
          <a:p>
            <a:r>
              <a:rPr lang="ru-RU" sz="2200"/>
              <a:t>Оперативная память</a:t>
            </a:r>
          </a:p>
        </p:txBody>
      </p:sp>
      <p:sp>
        <p:nvSpPr>
          <p:cNvPr id="14339" name="Заголовок 2"/>
          <p:cNvSpPr>
            <a:spLocks/>
          </p:cNvSpPr>
          <p:nvPr/>
        </p:nvSpPr>
        <p:spPr bwMode="auto">
          <a:xfrm>
            <a:off x="214313" y="188913"/>
            <a:ext cx="87868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4000" b="1">
                <a:solidFill>
                  <a:schemeClr val="tx2"/>
                </a:solidFill>
                <a:latin typeface="Calibri" pitchFamily="34" charset="0"/>
              </a:rPr>
              <a:t>Выполнение оператора присваивания</a:t>
            </a: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3348038" y="1557338"/>
            <a:ext cx="4679950" cy="10795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005AB4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200"/>
              <a:t>Процессор </a:t>
            </a:r>
          </a:p>
          <a:p>
            <a:endParaRPr lang="ru-RU" sz="2200"/>
          </a:p>
          <a:p>
            <a:endParaRPr lang="ru-RU" sz="2200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4748213" y="2062163"/>
            <a:ext cx="1803400" cy="431800"/>
          </a:xfrm>
          <a:prstGeom prst="rect">
            <a:avLst/>
          </a:prstGeom>
          <a:solidFill>
            <a:srgbClr val="9FEBF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/>
              <a:t>10 + 5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3740150" y="4294188"/>
            <a:ext cx="720725" cy="431800"/>
          </a:xfrm>
          <a:prstGeom prst="rect">
            <a:avLst/>
          </a:prstGeom>
          <a:solidFill>
            <a:srgbClr val="9FEBF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i="1"/>
              <a:t>a</a:t>
            </a:r>
            <a:endParaRPr lang="ru-RU" sz="2400" i="1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5251450" y="4294188"/>
            <a:ext cx="720725" cy="431800"/>
          </a:xfrm>
          <a:prstGeom prst="rect">
            <a:avLst/>
          </a:prstGeom>
          <a:solidFill>
            <a:srgbClr val="9FEBF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i="1"/>
              <a:t>s</a:t>
            </a:r>
            <a:endParaRPr lang="ru-RU" sz="2400" i="1"/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6692900" y="4294188"/>
            <a:ext cx="720725" cy="431800"/>
          </a:xfrm>
          <a:prstGeom prst="rect">
            <a:avLst/>
          </a:prstGeom>
          <a:solidFill>
            <a:srgbClr val="9FEBF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i="1"/>
              <a:t>b</a:t>
            </a:r>
            <a:endParaRPr lang="ru-RU" sz="2400" i="1"/>
          </a:p>
        </p:txBody>
      </p:sp>
      <p:sp>
        <p:nvSpPr>
          <p:cNvPr id="36880" name="Oval 16"/>
          <p:cNvSpPr>
            <a:spLocks noChangeArrowheads="1"/>
          </p:cNvSpPr>
          <p:nvPr/>
        </p:nvSpPr>
        <p:spPr bwMode="auto">
          <a:xfrm>
            <a:off x="3379788" y="5662613"/>
            <a:ext cx="504825" cy="504825"/>
          </a:xfrm>
          <a:prstGeom prst="ellipse">
            <a:avLst/>
          </a:prstGeom>
          <a:solidFill>
            <a:srgbClr val="9FEBF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/>
              <a:t>10</a:t>
            </a:r>
          </a:p>
        </p:txBody>
      </p:sp>
      <p:sp>
        <p:nvSpPr>
          <p:cNvPr id="36881" name="Oval 17"/>
          <p:cNvSpPr>
            <a:spLocks noChangeArrowheads="1"/>
          </p:cNvSpPr>
          <p:nvPr/>
        </p:nvSpPr>
        <p:spPr bwMode="auto">
          <a:xfrm>
            <a:off x="7700963" y="5734050"/>
            <a:ext cx="504825" cy="504825"/>
          </a:xfrm>
          <a:prstGeom prst="ellipse">
            <a:avLst/>
          </a:prstGeom>
          <a:solidFill>
            <a:srgbClr val="9FEBF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/>
              <a:t>5</a:t>
            </a:r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V="1">
            <a:off x="3668713" y="4725988"/>
            <a:ext cx="4318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 flipV="1">
            <a:off x="4532313" y="2493963"/>
            <a:ext cx="4318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4171950" y="3286125"/>
            <a:ext cx="504825" cy="504825"/>
          </a:xfrm>
          <a:prstGeom prst="ellipse">
            <a:avLst/>
          </a:prstGeom>
          <a:solidFill>
            <a:srgbClr val="9FEBF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/>
              <a:t>10</a:t>
            </a:r>
          </a:p>
        </p:txBody>
      </p:sp>
      <p:sp>
        <p:nvSpPr>
          <p:cNvPr id="14350" name="Line 20"/>
          <p:cNvSpPr>
            <a:spLocks noChangeShapeType="1"/>
          </p:cNvSpPr>
          <p:nvPr/>
        </p:nvSpPr>
        <p:spPr bwMode="auto">
          <a:xfrm>
            <a:off x="4765675" y="2565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5611813" y="37179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5395913" y="3286125"/>
            <a:ext cx="504825" cy="504825"/>
          </a:xfrm>
          <a:prstGeom prst="ellipse">
            <a:avLst/>
          </a:prstGeom>
          <a:solidFill>
            <a:srgbClr val="9FEBF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/>
              <a:t>15</a:t>
            </a:r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 flipH="1" flipV="1">
            <a:off x="7340600" y="4725988"/>
            <a:ext cx="4318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 flipH="1" flipV="1">
            <a:off x="6835775" y="3717925"/>
            <a:ext cx="2889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 flipV="1">
            <a:off x="4100513" y="3717925"/>
            <a:ext cx="2159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>
            <a:off x="5611813" y="24939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 flipH="1" flipV="1">
            <a:off x="6261100" y="2493963"/>
            <a:ext cx="35877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5" name="Oval 11"/>
          <p:cNvSpPr>
            <a:spLocks noChangeArrowheads="1"/>
          </p:cNvSpPr>
          <p:nvPr/>
        </p:nvSpPr>
        <p:spPr bwMode="auto">
          <a:xfrm>
            <a:off x="6477000" y="3286125"/>
            <a:ext cx="504825" cy="504825"/>
          </a:xfrm>
          <a:prstGeom prst="ellipse">
            <a:avLst/>
          </a:prstGeom>
          <a:solidFill>
            <a:srgbClr val="9FEBF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/>
              <a:t>5</a:t>
            </a:r>
          </a:p>
        </p:txBody>
      </p:sp>
      <p:sp>
        <p:nvSpPr>
          <p:cNvPr id="14359" name="TextBox 24"/>
          <p:cNvSpPr txBox="1">
            <a:spLocks noChangeArrowheads="1"/>
          </p:cNvSpPr>
          <p:nvPr/>
        </p:nvSpPr>
        <p:spPr bwMode="auto">
          <a:xfrm>
            <a:off x="1042988" y="2565400"/>
            <a:ext cx="158479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800" dirty="0"/>
              <a:t>a:=10;</a:t>
            </a:r>
          </a:p>
          <a:p>
            <a:pPr algn="l" eaLnBrk="1" hangingPunct="1"/>
            <a:r>
              <a:rPr lang="en-US" sz="2800" dirty="0"/>
              <a:t>b:=5;</a:t>
            </a:r>
          </a:p>
          <a:p>
            <a:pPr algn="l" eaLnBrk="1" hangingPunct="1"/>
            <a:r>
              <a:rPr lang="en-US" sz="2800" dirty="0"/>
              <a:t>s:=</a:t>
            </a:r>
            <a:r>
              <a:rPr lang="en-US" sz="2800" dirty="0" smtClean="0"/>
              <a:t>a+b</a:t>
            </a:r>
            <a:r>
              <a:rPr lang="ru-RU" sz="2800" dirty="0" smtClean="0"/>
              <a:t>;</a:t>
            </a:r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9" grpId="0" animBg="1"/>
      <p:bldP spid="36871" grpId="0" animBg="1"/>
      <p:bldP spid="36872" grpId="0" animBg="1"/>
      <p:bldP spid="36876" grpId="0" animBg="1"/>
      <p:bldP spid="36877" grpId="0" animBg="1"/>
      <p:bldP spid="36878" grpId="0" animBg="1"/>
      <p:bldP spid="36880" grpId="0" animBg="1"/>
      <p:bldP spid="36881" grpId="0" animBg="1"/>
      <p:bldP spid="36882" grpId="0" animBg="1"/>
      <p:bldP spid="36883" grpId="0" animBg="1"/>
      <p:bldP spid="36873" grpId="0" animBg="1"/>
      <p:bldP spid="36885" grpId="0" animBg="1"/>
      <p:bldP spid="36874" grpId="0" animBg="1"/>
      <p:bldP spid="36886" grpId="0" animBg="1"/>
      <p:bldP spid="36887" grpId="0" animBg="1"/>
      <p:bldP spid="36888" grpId="0" animBg="1"/>
      <p:bldP spid="36889" grpId="0" animBg="1"/>
      <p:bldP spid="36890" grpId="0" animBg="1"/>
      <p:bldP spid="368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4000" dirty="0" err="1"/>
              <a:t>Var</a:t>
            </a:r>
            <a:r>
              <a:rPr lang="en-US" sz="4000" dirty="0"/>
              <a:t> a:integer;</a:t>
            </a:r>
          </a:p>
          <a:p>
            <a:pPr>
              <a:buFont typeface="Wingdings" pitchFamily="2" charset="2"/>
              <a:buNone/>
            </a:pPr>
            <a:r>
              <a:rPr lang="en-US" sz="4000" dirty="0"/>
              <a:t>      b:real;</a:t>
            </a:r>
          </a:p>
          <a:p>
            <a:pPr>
              <a:buFont typeface="Wingdings" pitchFamily="2" charset="2"/>
              <a:buNone/>
            </a:pPr>
            <a:endParaRPr lang="en-US" sz="4000" dirty="0"/>
          </a:p>
          <a:p>
            <a:pPr>
              <a:buFont typeface="Wingdings" pitchFamily="2" charset="2"/>
              <a:buNone/>
            </a:pPr>
            <a:r>
              <a:rPr lang="en-US" sz="4000" dirty="0" err="1"/>
              <a:t>Var</a:t>
            </a:r>
            <a:r>
              <a:rPr lang="en-US" sz="4000" dirty="0"/>
              <a:t> a, b :integer;</a:t>
            </a:r>
            <a:endParaRPr lang="ru-RU" sz="40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Определение типа данных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kumimoji="1" lang="en-US" sz="3200" b="1" dirty="0">
                <a:solidFill>
                  <a:srgbClr val="0000FF"/>
                </a:solidFill>
              </a:rPr>
              <a:t>Read</a:t>
            </a:r>
            <a:r>
              <a:rPr kumimoji="1" lang="ru-RU" sz="3200" b="1" dirty="0">
                <a:solidFill>
                  <a:srgbClr val="0000FF"/>
                </a:solidFill>
              </a:rPr>
              <a:t> (</a:t>
            </a:r>
            <a:r>
              <a:rPr kumimoji="1" lang="en-US" sz="3200" b="1" dirty="0">
                <a:solidFill>
                  <a:srgbClr val="0000FF"/>
                </a:solidFill>
              </a:rPr>
              <a:t>F</a:t>
            </a:r>
            <a:r>
              <a:rPr kumimoji="1" lang="ru-RU" sz="3200" b="1" dirty="0">
                <a:solidFill>
                  <a:srgbClr val="0000FF"/>
                </a:solidFill>
              </a:rPr>
              <a:t>); </a:t>
            </a:r>
          </a:p>
          <a:p>
            <a:pPr>
              <a:buFont typeface="Wingdings" pitchFamily="2" charset="2"/>
              <a:buNone/>
            </a:pPr>
            <a:r>
              <a:rPr kumimoji="1" lang="en-US" sz="3200" b="1" dirty="0" err="1">
                <a:solidFill>
                  <a:srgbClr val="0000FF"/>
                </a:solidFill>
              </a:rPr>
              <a:t>Readln</a:t>
            </a:r>
            <a:r>
              <a:rPr kumimoji="1" lang="ru-RU" sz="3200" b="1" dirty="0">
                <a:solidFill>
                  <a:srgbClr val="0000FF"/>
                </a:solidFill>
              </a:rPr>
              <a:t> (</a:t>
            </a:r>
            <a:r>
              <a:rPr kumimoji="1" lang="en-US" sz="3200" b="1" dirty="0">
                <a:solidFill>
                  <a:srgbClr val="0000FF"/>
                </a:solidFill>
              </a:rPr>
              <a:t>F</a:t>
            </a:r>
            <a:r>
              <a:rPr kumimoji="1" lang="ru-RU" sz="3200" b="1" dirty="0" smtClean="0">
                <a:solidFill>
                  <a:srgbClr val="0000FF"/>
                </a:solidFill>
              </a:rPr>
              <a:t>); (переход на следующую строку)</a:t>
            </a:r>
            <a:endParaRPr kumimoji="1" lang="ru-RU" sz="3200" b="1" dirty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None/>
            </a:pPr>
            <a:endParaRPr kumimoji="1" lang="ru-RU" sz="3200" b="1" dirty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None/>
            </a:pPr>
            <a:r>
              <a:rPr kumimoji="1" lang="en-US" sz="3200" b="1" dirty="0">
                <a:solidFill>
                  <a:srgbClr val="0000FF"/>
                </a:solidFill>
              </a:rPr>
              <a:t>Read</a:t>
            </a:r>
            <a:r>
              <a:rPr kumimoji="1" lang="ru-RU" sz="3200" b="1" dirty="0">
                <a:solidFill>
                  <a:srgbClr val="0000FF"/>
                </a:solidFill>
              </a:rPr>
              <a:t> (</a:t>
            </a:r>
            <a:r>
              <a:rPr kumimoji="1" lang="en-US" sz="3200" b="1" dirty="0">
                <a:solidFill>
                  <a:srgbClr val="0000FF"/>
                </a:solidFill>
              </a:rPr>
              <a:t>F</a:t>
            </a:r>
            <a:r>
              <a:rPr kumimoji="1" lang="ru-RU" sz="3200" b="1" dirty="0">
                <a:solidFill>
                  <a:srgbClr val="0000FF"/>
                </a:solidFill>
              </a:rPr>
              <a:t>,</a:t>
            </a:r>
            <a:r>
              <a:rPr kumimoji="1" lang="en-US" sz="3200" b="1" dirty="0">
                <a:solidFill>
                  <a:srgbClr val="0000FF"/>
                </a:solidFill>
              </a:rPr>
              <a:t>V</a:t>
            </a:r>
            <a:r>
              <a:rPr kumimoji="1" lang="ru-RU" sz="3200" b="1" dirty="0">
                <a:solidFill>
                  <a:srgbClr val="0000FF"/>
                </a:solidFill>
              </a:rPr>
              <a:t>1,</a:t>
            </a:r>
            <a:r>
              <a:rPr kumimoji="1" lang="en-US" sz="3200" b="1" dirty="0">
                <a:solidFill>
                  <a:srgbClr val="0000FF"/>
                </a:solidFill>
              </a:rPr>
              <a:t>V</a:t>
            </a:r>
            <a:r>
              <a:rPr kumimoji="1" lang="ru-RU" sz="3200" b="1" dirty="0">
                <a:solidFill>
                  <a:srgbClr val="0000FF"/>
                </a:solidFill>
              </a:rPr>
              <a:t>2,</a:t>
            </a:r>
            <a:r>
              <a:rPr kumimoji="1" lang="en-US" sz="3200" b="1" dirty="0" err="1">
                <a:solidFill>
                  <a:srgbClr val="0000FF"/>
                </a:solidFill>
              </a:rPr>
              <a:t>Vn</a:t>
            </a:r>
            <a:r>
              <a:rPr kumimoji="1" lang="ru-RU" sz="3200" b="1" dirty="0">
                <a:solidFill>
                  <a:srgbClr val="0000FF"/>
                </a:solidFill>
              </a:rPr>
              <a:t>);</a:t>
            </a:r>
            <a:endParaRPr kumimoji="1" lang="en-US" sz="3200" b="1" dirty="0">
              <a:solidFill>
                <a:srgbClr val="0000FF"/>
              </a:solidFill>
            </a:endParaRPr>
          </a:p>
          <a:p>
            <a:endParaRPr lang="ru-RU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Оператор ввода данных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sz="2800" b="1" dirty="0"/>
              <a:t>Write</a:t>
            </a:r>
            <a:r>
              <a:rPr kumimoji="1" lang="ru-RU" sz="2800" b="1" dirty="0"/>
              <a:t> (</a:t>
            </a:r>
            <a:r>
              <a:rPr kumimoji="1" lang="en-US" sz="2800" b="1" dirty="0"/>
              <a:t>F</a:t>
            </a:r>
            <a:r>
              <a:rPr kumimoji="1" lang="ru-RU" sz="2800" b="1" dirty="0"/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kumimoji="1" lang="ru-RU" sz="2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sz="2800" b="1" dirty="0" err="1"/>
              <a:t>Writeln</a:t>
            </a:r>
            <a:r>
              <a:rPr kumimoji="1" lang="ru-RU" sz="2800" b="1" dirty="0"/>
              <a:t> (</a:t>
            </a:r>
            <a:r>
              <a:rPr kumimoji="1" lang="en-US" sz="2800" b="1" dirty="0"/>
              <a:t>’F=’; F</a:t>
            </a:r>
            <a:r>
              <a:rPr kumimoji="1" lang="ru-RU" sz="2800" b="1" dirty="0" smtClean="0"/>
              <a:t>); (переход на новую строку)</a:t>
            </a:r>
            <a:endParaRPr kumimoji="1" lang="ru-RU" sz="2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kumimoji="1" lang="ru-RU" sz="2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 err="1"/>
              <a:t>writeln</a:t>
            </a:r>
            <a:r>
              <a:rPr lang="ru-RU" sz="2800" b="1" dirty="0"/>
              <a:t> ('Введите целое число:'); </a:t>
            </a:r>
            <a:endParaRPr lang="en-US" sz="2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/>
              <a:t>write ('x1=',x1,'x2=',x2);</a:t>
            </a:r>
            <a:endParaRPr lang="ru-RU" sz="2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kumimoji="1" lang="en-US" sz="2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kumimoji="1" lang="en-US" sz="2800" b="1" dirty="0"/>
              <a:t>Write</a:t>
            </a:r>
            <a:r>
              <a:rPr kumimoji="1" lang="ru-RU" sz="2800" b="1" dirty="0"/>
              <a:t> (</a:t>
            </a:r>
            <a:r>
              <a:rPr kumimoji="1" lang="en-US" sz="2800" b="1" dirty="0"/>
              <a:t>F</a:t>
            </a:r>
            <a:r>
              <a:rPr kumimoji="1" lang="ru-RU" sz="2800" b="1" dirty="0"/>
              <a:t>,</a:t>
            </a:r>
            <a:r>
              <a:rPr kumimoji="1" lang="en-US" sz="2800" b="1" dirty="0"/>
              <a:t>X</a:t>
            </a:r>
            <a:r>
              <a:rPr kumimoji="1" lang="ru-RU" sz="2800" b="1" dirty="0"/>
              <a:t>1, </a:t>
            </a:r>
            <a:r>
              <a:rPr kumimoji="1" lang="en-US" sz="2800" b="1" dirty="0"/>
              <a:t>X</a:t>
            </a:r>
            <a:r>
              <a:rPr kumimoji="1" lang="ru-RU" sz="2800" b="1" dirty="0"/>
              <a:t>2,</a:t>
            </a:r>
            <a:r>
              <a:rPr kumimoji="1" lang="en-US" sz="2800" b="1" dirty="0" err="1"/>
              <a:t>Xn</a:t>
            </a:r>
            <a:r>
              <a:rPr kumimoji="1" lang="ru-RU" sz="2800" b="1" dirty="0"/>
              <a:t>)</a:t>
            </a:r>
            <a:r>
              <a:rPr kumimoji="1" lang="en-US" sz="2800" b="1" dirty="0"/>
              <a:t>;</a:t>
            </a:r>
          </a:p>
          <a:p>
            <a:pPr>
              <a:lnSpc>
                <a:spcPct val="80000"/>
              </a:lnSpc>
            </a:pPr>
            <a:endParaRPr lang="ru-RU" sz="2800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Оператор вывода данных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- название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2- название</Template>
  <TotalTime>40</TotalTime>
  <Words>519</Words>
  <Application>Microsoft Office PowerPoint</Application>
  <PresentationFormat>Экран (4:3)</PresentationFormat>
  <Paragraphs>155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2- название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Определение типа данных</vt:lpstr>
      <vt:lpstr>Оператор ввода данных</vt:lpstr>
      <vt:lpstr>Оператор вывода данных</vt:lpstr>
      <vt:lpstr>ПРИМЕР 1: программа для сложения двух чисел</vt:lpstr>
      <vt:lpstr>Презентация PowerPoint</vt:lpstr>
      <vt:lpstr>Задача: Найти площадь прямоугольника (найдите ошибки в программе)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Школа 332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Кручко Г.В.</dc:creator>
  <cp:lastModifiedBy>Кручко Г.В.</cp:lastModifiedBy>
  <cp:revision>5</cp:revision>
  <dcterms:created xsi:type="dcterms:W3CDTF">2020-09-11T09:27:40Z</dcterms:created>
  <dcterms:modified xsi:type="dcterms:W3CDTF">2021-09-03T09:08:44Z</dcterms:modified>
</cp:coreProperties>
</file>