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74"/>
  </p:notesMasterIdLst>
  <p:sldIdLst>
    <p:sldId id="292" r:id="rId2"/>
    <p:sldId id="306" r:id="rId3"/>
    <p:sldId id="288" r:id="rId4"/>
    <p:sldId id="277" r:id="rId5"/>
    <p:sldId id="332" r:id="rId6"/>
    <p:sldId id="313" r:id="rId7"/>
    <p:sldId id="314" r:id="rId8"/>
    <p:sldId id="315" r:id="rId9"/>
    <p:sldId id="329" r:id="rId10"/>
    <p:sldId id="331" r:id="rId11"/>
    <p:sldId id="375" r:id="rId12"/>
    <p:sldId id="337" r:id="rId13"/>
    <p:sldId id="338" r:id="rId14"/>
    <p:sldId id="357" r:id="rId15"/>
    <p:sldId id="368" r:id="rId16"/>
    <p:sldId id="333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19" r:id="rId25"/>
    <p:sldId id="320" r:id="rId26"/>
    <p:sldId id="365" r:id="rId27"/>
    <p:sldId id="360" r:id="rId28"/>
    <p:sldId id="322" r:id="rId29"/>
    <p:sldId id="323" r:id="rId30"/>
    <p:sldId id="367" r:id="rId31"/>
    <p:sldId id="346" r:id="rId32"/>
    <p:sldId id="366" r:id="rId33"/>
    <p:sldId id="348" r:id="rId34"/>
    <p:sldId id="349" r:id="rId35"/>
    <p:sldId id="342" r:id="rId36"/>
    <p:sldId id="364" r:id="rId37"/>
    <p:sldId id="363" r:id="rId38"/>
    <p:sldId id="382" r:id="rId39"/>
    <p:sldId id="336" r:id="rId40"/>
    <p:sldId id="369" r:id="rId41"/>
    <p:sldId id="370" r:id="rId42"/>
    <p:sldId id="371" r:id="rId43"/>
    <p:sldId id="372" r:id="rId44"/>
    <p:sldId id="373" r:id="rId45"/>
    <p:sldId id="374" r:id="rId46"/>
    <p:sldId id="378" r:id="rId47"/>
    <p:sldId id="379" r:id="rId48"/>
    <p:sldId id="380" r:id="rId49"/>
    <p:sldId id="376" r:id="rId50"/>
    <p:sldId id="377" r:id="rId51"/>
    <p:sldId id="383" r:id="rId52"/>
    <p:sldId id="381" r:id="rId53"/>
    <p:sldId id="40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EA4AE"/>
    <a:srgbClr val="C1F2F7"/>
    <a:srgbClr val="4F81BD"/>
    <a:srgbClr val="66CCFF"/>
    <a:srgbClr val="E8FAFC"/>
    <a:srgbClr val="0066CC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4813" autoAdjust="0"/>
  </p:normalViewPr>
  <p:slideViewPr>
    <p:cSldViewPr>
      <p:cViewPr>
        <p:scale>
          <a:sx n="94" d="100"/>
          <a:sy n="94" d="100"/>
        </p:scale>
        <p:origin x="-112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0FC63B-808D-40D4-81EF-4A5210E93EEF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5BE5CC-FAEB-4738-875F-8A1372176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42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BE5CC-FAEB-4738-875F-8A13721760B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7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BE5CC-FAEB-4738-875F-8A13721760B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8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BE5CC-FAEB-4738-875F-8A13721760B1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7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4019-B2E9-49E4-B999-836002949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2993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5EEDD-F102-4B36-A18A-591DDFD280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9796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EBAD-DDB2-4954-B1B8-9018F4BC2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6729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EC3-988E-4FDD-B9BA-56F75F9AC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4019-B2E9-49E4-B999-836002949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0925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5F78A-FCA0-4CFA-98E4-38C5413F0C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4835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15581-523D-4B26-83CC-0ACFE93D0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0714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A0481-DA70-4D6C-AED2-674CA9C891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1533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5B767-03BB-432C-9E98-8C2674676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3336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B4692-6334-4F39-B8B6-4439756F81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3578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EF88-C531-47B2-9E7C-A43FB1911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3714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264019-B2E9-49E4-B999-836002949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16832"/>
            <a:ext cx="9144000" cy="252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ОСНОВЫ ПРОГРАММИРОВАНИЯ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752528" cy="25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0" y="4293096"/>
            <a:ext cx="216191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312" y="2207476"/>
            <a:ext cx="10406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1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2162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625" y="692696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>
                <a:latin typeface="Franklin Gothic Book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какой строке имя переменной записано неправильно?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hot-dog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kit_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8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MailTo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Г) 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Оператор присваивания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09C5A8-666B-4DD2-AF04-F249C0995274}"/>
              </a:ext>
            </a:extLst>
          </p:cNvPr>
          <p:cNvSpPr txBox="1"/>
          <p:nvPr/>
        </p:nvSpPr>
        <p:spPr>
          <a:xfrm>
            <a:off x="899592" y="122549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Этот оператор используется для определения значения констант и начального значения - переменных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7842FE-48CC-4804-87C1-C8E233A06838}"/>
              </a:ext>
            </a:extLst>
          </p:cNvPr>
          <p:cNvSpPr txBox="1"/>
          <p:nvPr/>
        </p:nvSpPr>
        <p:spPr>
          <a:xfrm>
            <a:off x="1383161" y="266460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Общий вид оператора: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032941-3A39-473D-8177-E74A792765CB}"/>
              </a:ext>
            </a:extLst>
          </p:cNvPr>
          <p:cNvSpPr txBox="1"/>
          <p:nvPr/>
        </p:nvSpPr>
        <p:spPr>
          <a:xfrm>
            <a:off x="1374033" y="341846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имя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&gt; = &lt;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значение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1362FD-F5D8-4C9F-8763-E7FFF0F46CE5}"/>
              </a:ext>
            </a:extLst>
          </p:cNvPr>
          <p:cNvSpPr txBox="1"/>
          <p:nvPr/>
        </p:nvSpPr>
        <p:spPr>
          <a:xfrm>
            <a:off x="621904" y="4109011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a = 5 </a:t>
            </a:r>
            <a:r>
              <a:rPr lang="ru-RU" sz="3600" dirty="0"/>
              <a:t>- присвоение значения числу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52A6D0-98E9-462B-B5DF-02D341D76D4D}"/>
              </a:ext>
            </a:extLst>
          </p:cNvPr>
          <p:cNvSpPr txBox="1"/>
          <p:nvPr/>
        </p:nvSpPr>
        <p:spPr>
          <a:xfrm>
            <a:off x="642796" y="4900848"/>
            <a:ext cx="792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b = ‘Hello’ </a:t>
            </a:r>
            <a:r>
              <a:rPr lang="ru-RU" sz="3600" dirty="0"/>
              <a:t>- присвоение значения строке</a:t>
            </a:r>
          </a:p>
        </p:txBody>
      </p:sp>
    </p:spTree>
    <p:extLst>
      <p:ext uri="{BB962C8B-B14F-4D97-AF65-F5344CB8AC3E}">
        <p14:creationId xmlns:p14="http://schemas.microsoft.com/office/powerpoint/2010/main" val="17550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3308350" y="4149725"/>
            <a:ext cx="4679950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200"/>
          </a:p>
          <a:p>
            <a:endParaRPr lang="ru-RU" sz="2200"/>
          </a:p>
          <a:p>
            <a:r>
              <a:rPr lang="ru-RU" sz="2200"/>
              <a:t>Оперативная память</a:t>
            </a:r>
          </a:p>
        </p:txBody>
      </p:sp>
      <p:sp>
        <p:nvSpPr>
          <p:cNvPr id="14339" name="Заголовок 2"/>
          <p:cNvSpPr>
            <a:spLocks/>
          </p:cNvSpPr>
          <p:nvPr/>
        </p:nvSpPr>
        <p:spPr bwMode="auto">
          <a:xfrm>
            <a:off x="214313" y="332656"/>
            <a:ext cx="8786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Выполнение оператора присваивания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421062" y="1560011"/>
            <a:ext cx="4679950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Процессор </a:t>
            </a:r>
          </a:p>
          <a:p>
            <a:endParaRPr lang="ru-RU" sz="2200"/>
          </a:p>
          <a:p>
            <a:endParaRPr lang="ru-RU" sz="220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748213" y="2062163"/>
            <a:ext cx="1803400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10 + 5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740150" y="4294188"/>
            <a:ext cx="720725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/>
              <a:t>a</a:t>
            </a:r>
            <a:endParaRPr lang="ru-RU" sz="2400" i="1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251450" y="4294188"/>
            <a:ext cx="720725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/>
              <a:t>s</a:t>
            </a:r>
            <a:endParaRPr lang="ru-RU" sz="2400" i="1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692900" y="4294188"/>
            <a:ext cx="720725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/>
              <a:t>b</a:t>
            </a:r>
            <a:endParaRPr lang="ru-RU" sz="2400" i="1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3379788" y="5662613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10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700963" y="5734050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5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3668713" y="4725988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4532313" y="2493963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171950" y="3286125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10</a:t>
            </a:r>
          </a:p>
        </p:txBody>
      </p:sp>
      <p:sp>
        <p:nvSpPr>
          <p:cNvPr id="14350" name="Line 20"/>
          <p:cNvSpPr>
            <a:spLocks noChangeShapeType="1"/>
          </p:cNvSpPr>
          <p:nvPr/>
        </p:nvSpPr>
        <p:spPr bwMode="auto">
          <a:xfrm>
            <a:off x="4765675" y="256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5611813" y="37179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5395913" y="3286125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15</a:t>
            </a: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 flipV="1">
            <a:off x="7340600" y="4725988"/>
            <a:ext cx="4318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 flipV="1">
            <a:off x="6835775" y="3717925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4100513" y="37179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5611813" y="24939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6261100" y="2493963"/>
            <a:ext cx="3587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477000" y="3286125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5</a:t>
            </a:r>
          </a:p>
        </p:txBody>
      </p:sp>
      <p:sp>
        <p:nvSpPr>
          <p:cNvPr id="14359" name="TextBox 24"/>
          <p:cNvSpPr txBox="1">
            <a:spLocks noChangeArrowheads="1"/>
          </p:cNvSpPr>
          <p:nvPr/>
        </p:nvSpPr>
        <p:spPr bwMode="auto">
          <a:xfrm>
            <a:off x="1042988" y="2565400"/>
            <a:ext cx="15847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/>
              <a:t>a =10</a:t>
            </a:r>
          </a:p>
          <a:p>
            <a:pPr algn="l" eaLnBrk="1" hangingPunct="1"/>
            <a:r>
              <a:rPr lang="en-US" sz="2800" dirty="0"/>
              <a:t>b</a:t>
            </a:r>
            <a:r>
              <a:rPr lang="ru-RU" sz="2800" dirty="0"/>
              <a:t> </a:t>
            </a:r>
            <a:r>
              <a:rPr lang="en-US" sz="2800" dirty="0"/>
              <a:t>= 5</a:t>
            </a:r>
          </a:p>
          <a:p>
            <a:pPr algn="l" eaLnBrk="1" hangingPunct="1"/>
            <a:r>
              <a:rPr lang="en-US" sz="2800" dirty="0"/>
              <a:t>s</a:t>
            </a:r>
            <a:r>
              <a:rPr lang="ru-RU" sz="2800" dirty="0"/>
              <a:t> </a:t>
            </a:r>
            <a:r>
              <a:rPr lang="en-US" sz="2800" dirty="0"/>
              <a:t>= </a:t>
            </a:r>
            <a:r>
              <a:rPr lang="en-US" sz="2800" dirty="0" err="1"/>
              <a:t>a+b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  <p:bldP spid="36871" grpId="0" animBg="1"/>
      <p:bldP spid="36872" grpId="0" animBg="1"/>
      <p:bldP spid="36876" grpId="0" animBg="1"/>
      <p:bldP spid="36877" grpId="0" animBg="1"/>
      <p:bldP spid="36878" grpId="0" animBg="1"/>
      <p:bldP spid="36880" grpId="0" animBg="1"/>
      <p:bldP spid="36881" grpId="0" animBg="1"/>
      <p:bldP spid="36882" grpId="0" animBg="1"/>
      <p:bldP spid="36883" grpId="0" animBg="1"/>
      <p:bldP spid="36873" grpId="0" animBg="1"/>
      <p:bldP spid="36885" grpId="0" animBg="1"/>
      <p:bldP spid="36874" grpId="0" animBg="1"/>
      <p:bldP spid="36886" grpId="0" animBg="1"/>
      <p:bldP spid="36887" grpId="0" animBg="1"/>
      <p:bldP spid="36888" grpId="0" animBg="1"/>
      <p:bldP spid="36889" grpId="0" animBg="1"/>
      <p:bldP spid="36890" grpId="0" animBg="1"/>
      <p:bldP spid="368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420888"/>
            <a:ext cx="7560840" cy="38884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‘F’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или 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(“F”)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символа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(“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Привет!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”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) – вывод строки символов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(a)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значения переменной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(3+5)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результата выражения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</a:t>
            </a:r>
            <a:r>
              <a:rPr kumimoji="1" lang="en-US" sz="2800" b="1" dirty="0" err="1">
                <a:latin typeface="Arial" pitchFamily="34" charset="0"/>
                <a:cs typeface="Arial" pitchFamily="34" charset="0"/>
              </a:rPr>
              <a:t>a+b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результата выражения с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переменными</a:t>
            </a:r>
            <a:endParaRPr kumimoji="1"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Оператор вывода данных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 помощью этого оператора данные выводятся на экран (печатаются)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520191"/>
            <a:ext cx="8784976" cy="30734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x = </a:t>
            </a:r>
            <a:r>
              <a:rPr kumimoji="1" lang="en-US" sz="2800" b="1" dirty="0" err="1">
                <a:latin typeface="Arial" pitchFamily="34" charset="0"/>
                <a:cs typeface="Arial" pitchFamily="34" charset="0"/>
              </a:rPr>
              <a:t>int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(input())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запрос и сохранение целого числа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y = float(input())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– запрос и сохранение вещественного числа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z = </a:t>
            </a:r>
            <a:r>
              <a:rPr kumimoji="1" lang="en-US" sz="2800" b="1" dirty="0" err="1">
                <a:latin typeface="Arial" pitchFamily="34" charset="0"/>
                <a:cs typeface="Arial" pitchFamily="34" charset="0"/>
              </a:rPr>
              <a:t>str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(input())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запрос и сохранение символа или строки символов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339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Оператор ввода данных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19675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Этот оператор запрашивает данные с клавиатуры и сохраняет их в памяти компьютера. В операторе необходимо указать, какой тип данных будет использоваться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128" y="5363343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Чтобы последовательно вывести данные, запрошенные с клавиатуры, на экран в операторе вывода переменные записываются через запятую: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print (a, b, c)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002" y="55172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 данными, введенными с клавиатуры и сохраненными в памяти, далее можно производить различные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855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" grpId="0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A07A02A-6713-44E9-9FCE-B17A1C53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62" y="3355315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5785" y="155541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(операторы вывода и ввода)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256" y="1501993"/>
            <a:ext cx="7745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1.</a:t>
            </a:r>
            <a:r>
              <a:rPr lang="ru-RU" sz="2200" dirty="0"/>
              <a:t> </a:t>
            </a:r>
            <a:r>
              <a:rPr lang="ru-RU" sz="2000" dirty="0"/>
              <a:t>С помощью оператора вывода выведите на экран надпись: «Привет, мир!»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493" y="3385416"/>
            <a:ext cx="7745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3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000" dirty="0"/>
              <a:t>С помощью оператора ввода запросите с клавиатуры два целых числа и выведите на экран их сумму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29" y="4138761"/>
            <a:ext cx="7745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000" dirty="0"/>
              <a:t>С помощью оператора ввода запросите с клавиатуры два вещественных числа и выведите на экран результат деления первого на второе.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9AC0B6-0410-491E-9080-740FCD786D5C}"/>
              </a:ext>
            </a:extLst>
          </p:cNvPr>
          <p:cNvSpPr txBox="1"/>
          <p:nvPr/>
        </p:nvSpPr>
        <p:spPr>
          <a:xfrm>
            <a:off x="730829" y="5206885"/>
            <a:ext cx="7745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5</a:t>
            </a:r>
            <a:r>
              <a:rPr lang="ru-RU" sz="2000" dirty="0" smtClean="0"/>
              <a:t>.</a:t>
            </a:r>
            <a:r>
              <a:rPr lang="en-US" sz="2400" dirty="0" smtClean="0"/>
              <a:t> </a:t>
            </a:r>
            <a:r>
              <a:rPr lang="ru-RU" sz="2000" dirty="0"/>
              <a:t>Напишите программу, которая спросит ваше имя и поздоровается с вами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50960B9-6FF1-4839-A36C-F44086A91AB8}"/>
              </a:ext>
            </a:extLst>
          </p:cNvPr>
          <p:cNvSpPr txBox="1"/>
          <p:nvPr/>
        </p:nvSpPr>
        <p:spPr>
          <a:xfrm>
            <a:off x="5220072" y="58521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Проверка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597" y="2256066"/>
            <a:ext cx="7745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2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r>
              <a:rPr lang="ru-RU" sz="2000" dirty="0" smtClean="0"/>
              <a:t>Определите 6 переменных целого типа со значениями от 0 до 5. Выведите в одну строку значения 4-х переменных, чтобы получился текущий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Операции со строками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>
                <a:latin typeface="Arial" pitchFamily="34" charset="0"/>
                <a:cs typeface="Arial" pitchFamily="34" charset="0"/>
              </a:rPr>
              <a:t>Конкатенация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(склеивание строк)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576" y="2420888"/>
            <a:ext cx="7560840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print ("</a:t>
            </a:r>
            <a:r>
              <a:rPr kumimoji="1"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good"+"will</a:t>
            </a: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") – </a:t>
            </a: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склеивание строк – результат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==&gt; </a:t>
            </a:r>
            <a:r>
              <a:rPr kumimoji="1"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goodwill</a:t>
            </a:r>
            <a:endParaRPr kumimoji="1"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a="hot“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b="dog“</a:t>
            </a:r>
            <a:endParaRPr kumimoji="1"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print (a</a:t>
            </a:r>
            <a:r>
              <a:rPr kumimoji="1"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1"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– </a:t>
            </a: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склеивание значений переменных,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 ==&gt; </a:t>
            </a:r>
            <a:r>
              <a:rPr kumimoji="1"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hotdog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Конкатенацию можно проводить только с данными одного типа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print (‘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Значение равно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+ 5) –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недопустимо!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84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Операции со строкам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u="sng" dirty="0"/>
              <a:t>Интерполяция</a:t>
            </a:r>
            <a:r>
              <a:rPr lang="ru-RU" sz="3200" dirty="0"/>
              <a:t> – способ получение сложной строки из нескольких с использованием шаблона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4424" y="2055033"/>
            <a:ext cx="7560840" cy="737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i="1" dirty="0">
                <a:solidFill>
                  <a:schemeClr val="tx1"/>
                </a:solidFill>
              </a:rPr>
              <a:t>f – </a:t>
            </a:r>
            <a:r>
              <a:rPr kumimoji="1" lang="ru-RU" sz="2800" b="1" i="1" dirty="0">
                <a:solidFill>
                  <a:schemeClr val="tx1"/>
                </a:solidFill>
              </a:rPr>
              <a:t>строка – это шаблон, который упрощает запись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52" y="2828378"/>
            <a:ext cx="40909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конкатенация</a:t>
            </a:r>
          </a:p>
          <a:p>
            <a:pPr algn="l"/>
            <a:endParaRPr lang="ru-RU" sz="2400" i="1" dirty="0"/>
          </a:p>
          <a:p>
            <a:pPr algn="l"/>
            <a:r>
              <a:rPr lang="en-US" sz="3200" dirty="0"/>
              <a:t>a = “Hello”</a:t>
            </a:r>
          </a:p>
          <a:p>
            <a:pPr algn="l"/>
            <a:r>
              <a:rPr lang="en-US" sz="3200" dirty="0"/>
              <a:t>b = “Can”</a:t>
            </a:r>
          </a:p>
          <a:p>
            <a:pPr algn="l"/>
            <a:r>
              <a:rPr lang="en-US" sz="3200" dirty="0"/>
              <a:t>print (a + “,” + b + “!”)</a:t>
            </a:r>
          </a:p>
          <a:p>
            <a:pPr algn="l"/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762344"/>
            <a:ext cx="40909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интерполяция</a:t>
            </a:r>
          </a:p>
          <a:p>
            <a:pPr algn="l"/>
            <a:endParaRPr lang="ru-RU" sz="2400" i="1" dirty="0"/>
          </a:p>
          <a:p>
            <a:pPr algn="l"/>
            <a:r>
              <a:rPr lang="en-US" sz="3200" dirty="0"/>
              <a:t>a = “Hello”</a:t>
            </a:r>
          </a:p>
          <a:p>
            <a:pPr algn="l"/>
            <a:r>
              <a:rPr lang="en-US" sz="3200" dirty="0"/>
              <a:t>b = “Can”</a:t>
            </a:r>
          </a:p>
          <a:p>
            <a:pPr algn="l"/>
            <a:r>
              <a:rPr lang="en-US" sz="3200" dirty="0"/>
              <a:t>print (f”{a},{b}!”)</a:t>
            </a:r>
          </a:p>
          <a:p>
            <a:pPr algn="l"/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7140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Результат </a:t>
            </a: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</a:rPr>
              <a:t>==&gt; </a:t>
            </a:r>
            <a:r>
              <a:rPr kumimoji="1" lang="en-US" sz="2800" b="1" dirty="0">
                <a:solidFill>
                  <a:schemeClr val="accent2">
                    <a:lumMod val="75000"/>
                  </a:schemeClr>
                </a:solidFill>
              </a:rPr>
              <a:t>Hello, Can!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39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  <a:alpha val="46000"/>
                <a:lumMod val="48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3BE406-B2B8-44D1-ACCB-1504A2638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66" y="4288292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(операции со строками)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9036" y="1772816"/>
            <a:ext cx="77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1. Получите надпись </a:t>
            </a:r>
            <a:r>
              <a:rPr lang="en-US" sz="2400" dirty="0"/>
              <a:t>goodwill </a:t>
            </a:r>
            <a:r>
              <a:rPr lang="ru-RU" sz="2400" dirty="0"/>
              <a:t> посредством конкатенации строк без использования переменных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037" y="3140968"/>
            <a:ext cx="77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2. Получите надпись </a:t>
            </a:r>
            <a:r>
              <a:rPr lang="en-US" sz="2400" dirty="0" err="1"/>
              <a:t>kingsroad</a:t>
            </a:r>
            <a:r>
              <a:rPr lang="ru-RU" sz="2400" dirty="0"/>
              <a:t> посредством конкатенации </a:t>
            </a:r>
            <a:r>
              <a:rPr lang="en-US" sz="2400" dirty="0"/>
              <a:t>c </a:t>
            </a:r>
            <a:r>
              <a:rPr lang="ru-RU" sz="2400" dirty="0"/>
              <a:t> использование двух переменных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036" y="4509120"/>
            <a:ext cx="77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3. Получите надпись </a:t>
            </a:r>
            <a:r>
              <a:rPr lang="en-US" sz="2400" dirty="0"/>
              <a:t>backspace</a:t>
            </a:r>
            <a:r>
              <a:rPr lang="ru-RU" sz="2400" dirty="0"/>
              <a:t> посредством интерполяции двух переменных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867916-B073-4E5E-86E5-192BF5B0D305}"/>
              </a:ext>
            </a:extLst>
          </p:cNvPr>
          <p:cNvSpPr txBox="1"/>
          <p:nvPr/>
        </p:nvSpPr>
        <p:spPr>
          <a:xfrm>
            <a:off x="2339752" y="5577285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Проверка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Извлечение символов из строки - срезы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8056" y="16089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itchFamily="34" charset="0"/>
                <a:cs typeface="Arial" pitchFamily="34" charset="0"/>
              </a:rPr>
              <a:t>Каждый символ в строке имеет индекс, по которому этот символ можно выделить из строки. Индексы нумеруются с крайнего левого символа, начиная с 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322747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1900" spc="300" dirty="0"/>
              <a:t>школа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6832" y="28799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52" y="4077072"/>
            <a:ext cx="3509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a = '</a:t>
            </a:r>
            <a:r>
              <a:rPr lang="ru-RU" sz="2800" dirty="0"/>
              <a:t>Иван‘</a:t>
            </a:r>
            <a:endParaRPr lang="en-US" sz="2800" dirty="0"/>
          </a:p>
          <a:p>
            <a:pPr algn="l"/>
            <a:r>
              <a:rPr lang="en-US" sz="2800" dirty="0"/>
              <a:t>b = "</a:t>
            </a:r>
            <a:r>
              <a:rPr lang="ru-RU" sz="2800" dirty="0"/>
              <a:t>Иванов“</a:t>
            </a:r>
            <a:endParaRPr lang="en-US" sz="2800" dirty="0"/>
          </a:p>
          <a:p>
            <a:pPr algn="l"/>
            <a:r>
              <a:rPr lang="en-US" sz="2800" dirty="0"/>
              <a:t>print (a[0] + '.' + b)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94182" y="576061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Результат ==&gt; И. Иванов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856" y="4063625"/>
            <a:ext cx="3509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a = '</a:t>
            </a:r>
            <a:r>
              <a:rPr lang="ru-RU" sz="2800" dirty="0"/>
              <a:t>Иван‘</a:t>
            </a:r>
            <a:endParaRPr lang="en-US" sz="2800" dirty="0"/>
          </a:p>
          <a:p>
            <a:pPr algn="l"/>
            <a:r>
              <a:rPr lang="en-US" sz="2800" dirty="0"/>
              <a:t>b = "</a:t>
            </a:r>
            <a:r>
              <a:rPr lang="ru-RU" sz="2800" dirty="0"/>
              <a:t>Иванов“</a:t>
            </a:r>
            <a:endParaRPr lang="en-US" sz="2800" dirty="0"/>
          </a:p>
          <a:p>
            <a:pPr algn="l"/>
            <a:r>
              <a:rPr lang="en-US" sz="2800" dirty="0"/>
              <a:t>print (f"{a[0]}.{b}")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29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10" grpId="0"/>
      <p:bldP spid="11" grpId="0"/>
      <p:bldP spid="12" grpId="0"/>
      <p:bldP spid="13" grpId="0"/>
      <p:bldP spid="5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72273bc7103a826ffaa56d0720c1259e-696040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" y="3571374"/>
            <a:ext cx="3534098" cy="23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3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7238" y="1457178"/>
            <a:ext cx="7929562" cy="646112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Константа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 поименованная область памяти, содержимое которой не меняется в процессе выполнения программы.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114" y="2670062"/>
            <a:ext cx="7929562" cy="646112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Переменная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— это поименованная область памяти, содержимое которой может изменяться в процессе выполнения программы.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6483" y="4797152"/>
            <a:ext cx="585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Данные характеризуются именем, типом, значением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6965" y="3861048"/>
            <a:ext cx="579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Общее название переменных и констант – </a:t>
            </a:r>
            <a:r>
              <a:rPr lang="ru-RU" b="1" i="1" dirty="0"/>
              <a:t>данные.</a:t>
            </a:r>
          </a:p>
        </p:txBody>
      </p:sp>
    </p:spTree>
    <p:extLst>
      <p:ext uri="{BB962C8B-B14F-4D97-AF65-F5344CB8AC3E}">
        <p14:creationId xmlns:p14="http://schemas.microsoft.com/office/powerpoint/2010/main" val="20665210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C954344-C90D-43BA-9F88-C27DDEF1D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18365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19967" y="208408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(срезы)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967" y="1622310"/>
            <a:ext cx="774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1. Из трех переменных, имеющих значение вашего имени, отчества и фамилии извлеките только инициалы и фамилию (Например, из «Ольга Петровна Кузнецова»  ==&gt; О.П. Кузнецова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967" y="3372895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2. Из полного названия «высшее учебное заведение», хранящееся в трех переменных извлеките аббревиатуру «вуз»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95" y="4754149"/>
            <a:ext cx="774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3. Из полного обозначения даты, хранящейся в одной переменной </a:t>
            </a:r>
            <a:r>
              <a:rPr lang="en-US" sz="2400" dirty="0"/>
              <a:t>date</a:t>
            </a:r>
            <a:r>
              <a:rPr lang="ru-RU" sz="2400" dirty="0"/>
              <a:t>: 10-10-2024 извлеките только год,  сохраните его в переменной </a:t>
            </a:r>
            <a:r>
              <a:rPr lang="en-US" sz="2400" dirty="0"/>
              <a:t>year </a:t>
            </a:r>
            <a:r>
              <a:rPr lang="ru-RU" sz="2400" dirty="0"/>
              <a:t>и выведите на экран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23625B-99D2-4D19-86CE-9E0812981572}"/>
              </a:ext>
            </a:extLst>
          </p:cNvPr>
          <p:cNvSpPr txBox="1"/>
          <p:nvPr/>
        </p:nvSpPr>
        <p:spPr>
          <a:xfrm>
            <a:off x="6353134" y="6064817"/>
            <a:ext cx="23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Проверка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Срезы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1196752"/>
            <a:ext cx="79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для извлечения года из полной даты выглядела так: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6077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date = "10-10-2024"</a:t>
            </a:r>
          </a:p>
          <a:p>
            <a:pPr algn="l"/>
            <a:r>
              <a:rPr lang="en-US" sz="2400" dirty="0"/>
              <a:t>year = (date[6] + date[7] + date[8] + date[9])</a:t>
            </a:r>
          </a:p>
          <a:p>
            <a:pPr algn="l"/>
            <a:r>
              <a:rPr lang="en-US" sz="2400" dirty="0"/>
              <a:t>print (year)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264" y="3354911"/>
            <a:ext cx="79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Программу можно упростить, если использовать диапазон индексов: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5" y="4077072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date = "10-10-2024"</a:t>
            </a:r>
          </a:p>
          <a:p>
            <a:pPr algn="l"/>
            <a:r>
              <a:rPr lang="en-US" sz="2400" dirty="0"/>
              <a:t>year = (date[6:10])</a:t>
            </a:r>
          </a:p>
          <a:p>
            <a:pPr algn="l"/>
            <a:r>
              <a:rPr lang="en-US" sz="2400" dirty="0"/>
              <a:t>print (year)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6583" y="5435923"/>
            <a:ext cx="795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номеру последнего символа, который надо «считать», добавляется 1.  То есть последний символ не включается в диапазон по индексу.</a:t>
            </a:r>
          </a:p>
        </p:txBody>
      </p:sp>
    </p:spTree>
    <p:extLst>
      <p:ext uri="{BB962C8B-B14F-4D97-AF65-F5344CB8AC3E}">
        <p14:creationId xmlns:p14="http://schemas.microsoft.com/office/powerpoint/2010/main" val="945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Примеры записи срезов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485" y="872133"/>
            <a:ext cx="7959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[3:]</a:t>
            </a:r>
            <a:r>
              <a:rPr lang="en-US" sz="2000" dirty="0"/>
              <a:t> – </a:t>
            </a:r>
            <a:r>
              <a:rPr lang="ru-RU" sz="2000" dirty="0"/>
              <a:t>с символа с индексом 3 до конца строки</a:t>
            </a:r>
          </a:p>
          <a:p>
            <a:pPr algn="l"/>
            <a:endParaRPr lang="ru-RU" sz="2000" dirty="0"/>
          </a:p>
          <a:p>
            <a:pPr algn="l"/>
            <a:r>
              <a:rPr lang="en-US" sz="3200" dirty="0"/>
              <a:t>[:3]</a:t>
            </a:r>
            <a:r>
              <a:rPr lang="en-US" sz="2000" dirty="0"/>
              <a:t> </a:t>
            </a:r>
            <a:r>
              <a:rPr lang="ru-RU" sz="2000" dirty="0"/>
              <a:t>– с начала строки до символа</a:t>
            </a:r>
            <a:r>
              <a:rPr lang="en-US" sz="2000" dirty="0"/>
              <a:t> </a:t>
            </a:r>
            <a:r>
              <a:rPr lang="ru-RU" sz="2000" dirty="0"/>
              <a:t> с индексом </a:t>
            </a:r>
            <a:r>
              <a:rPr lang="en-US" sz="2000" dirty="0"/>
              <a:t>2 (</a:t>
            </a:r>
            <a:r>
              <a:rPr lang="ru-RU" sz="2000" dirty="0"/>
              <a:t>последний краевой не включается)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564904"/>
            <a:ext cx="795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записи может присутствовать третий параметр, который указывает «шаг считывания»: 2 – через один символ, 3 – через 2 символа и т.д.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944" y="3356992"/>
            <a:ext cx="79597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[</a:t>
            </a:r>
            <a:r>
              <a:rPr lang="ru-RU" sz="3200" dirty="0"/>
              <a:t>1</a:t>
            </a:r>
            <a:r>
              <a:rPr lang="en-US" sz="3200" dirty="0"/>
              <a:t>:5:2]  </a:t>
            </a:r>
            <a:r>
              <a:rPr lang="en-US" sz="2000" dirty="0"/>
              <a:t>- </a:t>
            </a:r>
            <a:r>
              <a:rPr lang="ru-RU" sz="2000" dirty="0"/>
              <a:t>от символа и индексом 1 до символа с индексом </a:t>
            </a:r>
            <a:r>
              <a:rPr lang="en-US" sz="2000" dirty="0"/>
              <a:t>4</a:t>
            </a:r>
            <a:r>
              <a:rPr lang="ru-RU" sz="2000" dirty="0"/>
              <a:t> через один символ (то есть 1, 3) – последний краевой не включается</a:t>
            </a:r>
          </a:p>
          <a:p>
            <a:pPr algn="l"/>
            <a:endParaRPr lang="ru-RU" sz="2000" dirty="0"/>
          </a:p>
          <a:p>
            <a:pPr algn="l"/>
            <a:r>
              <a:rPr lang="en-US" sz="3200" dirty="0"/>
              <a:t>[::2]</a:t>
            </a:r>
            <a:r>
              <a:rPr lang="en-US" sz="2000" dirty="0"/>
              <a:t> – </a:t>
            </a:r>
            <a:r>
              <a:rPr lang="ru-RU" sz="2000" dirty="0"/>
              <a:t>четные символы по порядку с начала</a:t>
            </a:r>
          </a:p>
          <a:p>
            <a:pPr algn="l"/>
            <a:endParaRPr lang="ru-RU" sz="2000" dirty="0"/>
          </a:p>
          <a:p>
            <a:pPr algn="l"/>
            <a:r>
              <a:rPr lang="en-US" sz="3200" dirty="0"/>
              <a:t>[1::2]</a:t>
            </a:r>
            <a:r>
              <a:rPr lang="en-US" sz="2000" dirty="0"/>
              <a:t> </a:t>
            </a:r>
            <a:r>
              <a:rPr lang="ru-RU" sz="2000" dirty="0"/>
              <a:t>– нечетные символы по порядку с начала</a:t>
            </a:r>
          </a:p>
          <a:p>
            <a:pPr algn="l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99257" y="3804875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Задание.</a:t>
            </a:r>
          </a:p>
          <a:p>
            <a:r>
              <a:rPr lang="ru-RU" sz="2800" dirty="0"/>
              <a:t>Извлеките часть символов из строки </a:t>
            </a:r>
            <a:r>
              <a:rPr lang="en-US" sz="2800" dirty="0"/>
              <a:t>“</a:t>
            </a:r>
            <a:r>
              <a:rPr lang="en-US" sz="2800" dirty="0" err="1" smtClean="0"/>
              <a:t>Hex</a:t>
            </a:r>
            <a:r>
              <a:rPr lang="en-US" sz="2800" dirty="0" err="1"/>
              <a:t>e</a:t>
            </a:r>
            <a:r>
              <a:rPr lang="en-US" sz="2800" dirty="0" err="1" smtClean="0"/>
              <a:t>let</a:t>
            </a:r>
            <a:r>
              <a:rPr lang="en-US" sz="2800" dirty="0"/>
              <a:t>”</a:t>
            </a:r>
            <a:r>
              <a:rPr lang="ru-RU" sz="2800" dirty="0"/>
              <a:t> и добавьте недостающее методом конкатенации, чтобы получилась надпись </a:t>
            </a:r>
            <a:r>
              <a:rPr lang="en-US" sz="2800" dirty="0"/>
              <a:t>“Excel”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42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1" grpId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Выражения и операции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1024392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При выполнении программы осуществляется обработка данных, в ходе которой с помощью выражений вычисляются различные значения</a:t>
            </a:r>
            <a:r>
              <a:rPr lang="ru-RU" dirty="0">
                <a:latin typeface="Franklin Gothic Book" pitchFamily="34" charset="0"/>
              </a:rPr>
              <a:t>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775" y="2132856"/>
            <a:ext cx="8001000" cy="1200150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Выражение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это  синтаксическая единица языка, задающая порядок и способ вычисления некоторого значения.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3645024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Выражение состоит из: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операндов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знаков операций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скобок</a:t>
            </a:r>
            <a:r>
              <a:rPr lang="ru-RU" dirty="0">
                <a:latin typeface="Arial" pitchFamily="34" charset="0"/>
                <a:cs typeface="Arial" pitchFamily="34" charset="0"/>
              </a:rPr>
              <a:t>. В простейшем случае выражение может состоять из одной переменной или константы.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2" y="4725144"/>
            <a:ext cx="8001000" cy="830262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Операнд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это элемент, над которым выполняются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7758029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5536" y="908720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качестве операндов могут использоваться константы, переменные и обращения к функциям.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4" y="3529568"/>
            <a:ext cx="8215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Круглые скобки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используются для изменения порядка выполнения операций.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2289609"/>
            <a:ext cx="821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Операции выполняются в порядке их приоритетов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 descr="MC900433954.PNG">
            <a:extLst>
              <a:ext uri="{FF2B5EF4-FFF2-40B4-BE49-F238E27FC236}">
                <a16:creationId xmlns="" xmlns:a16="http://schemas.microsoft.com/office/drawing/2014/main" id="{FF447B89-827C-4820-A3F4-87966B62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6826"/>
            <a:ext cx="2447949" cy="24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Арифметические операции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1071563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Арифметические операции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могут применяться только к операндам целого и вещественного типов. Наиболее распространенные операции приведены в таблице: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54410"/>
              </p:ext>
            </p:extLst>
          </p:nvPr>
        </p:nvGraphicFramePr>
        <p:xfrm>
          <a:off x="357188" y="2204864"/>
          <a:ext cx="8463284" cy="3817620"/>
        </p:xfrm>
        <a:graphic>
          <a:graphicData uri="http://schemas.openxmlformats.org/drawingml/2006/table">
            <a:tbl>
              <a:tblPr/>
              <a:tblGrid>
                <a:gridCol w="1284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8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6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51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91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798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 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сложение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+ 6 = 11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возведение в степень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**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вычитание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– 5 = 2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//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целая часть от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деления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// 3 = 3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умножение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* 2 = 4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остаток от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(mod)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 3 = 1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/ 3 = 3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 (0.5)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извлечение квадратного корня</a:t>
                      </a:r>
                    </a:p>
                  </a:txBody>
                  <a:tcPr marL="65334" marR="6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** (0.5) = 5</a:t>
                      </a:r>
                    </a:p>
                  </a:txBody>
                  <a:tcPr marL="65334" marR="6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6a0fd7a6e2c394538220a6ef39f2847-509428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29605"/>
            <a:ext cx="4975936" cy="30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Операции сравнения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36296"/>
              </p:ext>
            </p:extLst>
          </p:nvPr>
        </p:nvGraphicFramePr>
        <p:xfrm>
          <a:off x="475959" y="2156488"/>
          <a:ext cx="8192082" cy="3188970"/>
        </p:xfrm>
        <a:graphic>
          <a:graphicData uri="http://schemas.openxmlformats.org/drawingml/2006/table">
            <a:tbl>
              <a:tblPr/>
              <a:tblGrid>
                <a:gridCol w="1655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9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17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 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==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== 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!=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!= 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меньше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&lt; 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&lt;=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меньше или 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&lt;= 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больше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&gt; 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&gt;=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больше или 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&gt;= 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3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5529" y="616332"/>
            <a:ext cx="8215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Приоритет операций на языке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425" y="2492896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6000" dirty="0"/>
              <a:t> *, /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6000" dirty="0"/>
              <a:t> //, %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6000" dirty="0"/>
              <a:t> +, -</a:t>
            </a:r>
          </a:p>
          <a:p>
            <a:pPr marL="342900" indent="-342900" algn="l">
              <a:buFont typeface="+mj-lt"/>
              <a:buAutoNum type="arabicPeriod"/>
            </a:pPr>
            <a:endParaRPr lang="ru-RU" sz="6000" dirty="0"/>
          </a:p>
        </p:txBody>
      </p:sp>
      <p:sp>
        <p:nvSpPr>
          <p:cNvPr id="3" name="AutoShape 2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46418"/>
            <a:ext cx="3716520" cy="243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79512" y="115836"/>
            <a:ext cx="8501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Функции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6347" y="2197470"/>
            <a:ext cx="8501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Для проведения вычислений с действительными числами язык </a:t>
            </a:r>
            <a:r>
              <a:rPr lang="en-US" dirty="0" err="1"/>
              <a:t>Pyton</a:t>
            </a:r>
            <a:r>
              <a:rPr lang="en-US" dirty="0"/>
              <a:t> </a:t>
            </a:r>
            <a:r>
              <a:rPr lang="ru-RU" dirty="0"/>
              <a:t>содержит много дополнительных функций, собранных в библиотеку (модуль), которая называется </a:t>
            </a:r>
            <a:r>
              <a:rPr lang="ru-RU" dirty="0" err="1"/>
              <a:t>math</a:t>
            </a:r>
            <a:r>
              <a:rPr lang="ru-RU" dirty="0"/>
              <a:t>.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79336" y="5325015"/>
            <a:ext cx="8501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Для использования этих функций в начале программы необходимо подключить математическую библиотеку, что делается командой:</a:t>
            </a:r>
          </a:p>
          <a:p>
            <a:pPr algn="l"/>
            <a:endParaRPr lang="ru-RU" dirty="0"/>
          </a:p>
          <a:p>
            <a:r>
              <a:rPr lang="ru-RU" dirty="0" err="1"/>
              <a:t>import</a:t>
            </a:r>
            <a:r>
              <a:rPr lang="ru-RU" dirty="0"/>
              <a:t> </a:t>
            </a:r>
            <a:r>
              <a:rPr lang="ru-RU" dirty="0" err="1"/>
              <a:t>math</a:t>
            </a:r>
            <a:endParaRPr lang="ru-RU" dirty="0">
              <a:latin typeface="Franklin Gothic Book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382209CB-A16C-46CB-893B-55C172E95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5337"/>
              </p:ext>
            </p:extLst>
          </p:nvPr>
        </p:nvGraphicFramePr>
        <p:xfrm>
          <a:off x="296347" y="851482"/>
          <a:ext cx="8527228" cy="123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152">
                  <a:extLst>
                    <a:ext uri="{9D8B030D-6E8A-4147-A177-3AD203B41FA5}">
                      <a16:colId xmlns="" xmlns:a16="http://schemas.microsoft.com/office/drawing/2014/main" val="1988679996"/>
                    </a:ext>
                  </a:extLst>
                </a:gridCol>
                <a:gridCol w="4267076">
                  <a:extLst>
                    <a:ext uri="{9D8B030D-6E8A-4147-A177-3AD203B41FA5}">
                      <a16:colId xmlns="" xmlns:a16="http://schemas.microsoft.com/office/drawing/2014/main" val="2225483266"/>
                    </a:ext>
                  </a:extLst>
                </a:gridCol>
              </a:tblGrid>
              <a:tr h="412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8023573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 (x)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(абсолютная величина)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4261880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 (a, b)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возведение в степень (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6216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EE084D3-314B-40CC-8C2F-05558A068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25759"/>
              </p:ext>
            </p:extLst>
          </p:nvPr>
        </p:nvGraphicFramePr>
        <p:xfrm>
          <a:off x="323528" y="3120800"/>
          <a:ext cx="8456626" cy="202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433">
                  <a:extLst>
                    <a:ext uri="{9D8B030D-6E8A-4147-A177-3AD203B41FA5}">
                      <a16:colId xmlns="" xmlns:a16="http://schemas.microsoft.com/office/drawing/2014/main" val="394468369"/>
                    </a:ext>
                  </a:extLst>
                </a:gridCol>
                <a:gridCol w="4220193">
                  <a:extLst>
                    <a:ext uri="{9D8B030D-6E8A-4147-A177-3AD203B41FA5}">
                      <a16:colId xmlns="" xmlns:a16="http://schemas.microsoft.com/office/drawing/2014/main" val="3044031696"/>
                    </a:ext>
                  </a:extLst>
                </a:gridCol>
              </a:tblGrid>
              <a:tr h="401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Функция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extLst>
                  <a:ext uri="{0D108BD9-81ED-4DB2-BD59-A6C34878D82A}">
                    <a16:rowId xmlns="" xmlns:a16="http://schemas.microsoft.com/office/drawing/2014/main" val="3897111586"/>
                  </a:ext>
                </a:extLst>
              </a:tr>
              <a:tr h="422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math.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(x)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вычисление косинуса (угол в радианах)</a:t>
                      </a:r>
                    </a:p>
                  </a:txBody>
                  <a:tcPr marL="65314" marR="65314" marT="0" marB="0" horzOverflow="overflow"/>
                </a:tc>
                <a:extLst>
                  <a:ext uri="{0D108BD9-81ED-4DB2-BD59-A6C34878D82A}">
                    <a16:rowId xmlns="" xmlns:a16="http://schemas.microsoft.com/office/drawing/2014/main" val="3507487506"/>
                  </a:ext>
                </a:extLst>
              </a:tr>
              <a:tr h="401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math.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(x)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вычисление синуса (угол в радианах)</a:t>
                      </a:r>
                    </a:p>
                  </a:txBody>
                  <a:tcPr marL="65314" marR="65314" marT="0" marB="0" horzOverflow="overflow"/>
                </a:tc>
                <a:extLst>
                  <a:ext uri="{0D108BD9-81ED-4DB2-BD59-A6C34878D82A}">
                    <a16:rowId xmlns="" xmlns:a16="http://schemas.microsoft.com/office/drawing/2014/main" val="1901279943"/>
                  </a:ext>
                </a:extLst>
              </a:tr>
              <a:tr h="401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</a:t>
                      </a: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sqrt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(x)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извлечение квадратного корня</a:t>
                      </a:r>
                    </a:p>
                  </a:txBody>
                  <a:tcPr marL="65314" marR="65314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29415858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57188" y="642938"/>
            <a:ext cx="8215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качестве аргумента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x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функций может указываться число, константа, переменная или выражение.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52476" y="2132856"/>
            <a:ext cx="66247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Примеры записи арифметических выражений:</a:t>
            </a: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(x + 25.6) / 20 *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math.sin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betta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);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abs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x ** 2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math.sqrt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(z);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24" y="4869160"/>
            <a:ext cx="79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 будут записаны эти выражения на алгебраическом языке?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8424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 i="1" dirty="0">
                <a:solidFill>
                  <a:srgbClr val="C00000"/>
                </a:solidFill>
              </a:rPr>
              <a:t>ИМЕНА</a:t>
            </a:r>
            <a:r>
              <a:rPr lang="ru-RU" sz="2200" b="1" i="1" dirty="0"/>
              <a:t> </a:t>
            </a:r>
            <a:r>
              <a:rPr lang="ru-RU" sz="2200" dirty="0"/>
              <a:t>(констант, переменных, программ и других объектов) - любые отличные от служебных слов последовательности прописных и строчных букв, цифр, символов «-»  и «_», начинающиеся с буквы.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3024187" cy="3451225"/>
          </a:xfrm>
          <a:prstGeom prst="rect">
            <a:avLst/>
          </a:prstGeom>
          <a:noFill/>
          <a:ln w="952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 u="sng" dirty="0"/>
              <a:t>Правильные имена</a:t>
            </a:r>
            <a:r>
              <a:rPr lang="ru-RU" sz="2200" b="1" dirty="0">
                <a:solidFill>
                  <a:srgbClr val="000066"/>
                </a:solidFill>
              </a:rPr>
              <a:t>     </a:t>
            </a:r>
          </a:p>
          <a:p>
            <a:pPr algn="l" eaLnBrk="1" hangingPunct="1"/>
            <a:r>
              <a:rPr lang="ru-RU" sz="2200" b="1" dirty="0">
                <a:solidFill>
                  <a:srgbClr val="000066"/>
                </a:solidFill>
              </a:rPr>
              <a:t>x      </a:t>
            </a:r>
            <a:endParaRPr lang="en-US" sz="2200" b="1" dirty="0">
              <a:solidFill>
                <a:srgbClr val="000066"/>
              </a:solidFill>
            </a:endParaRP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velichina</a:t>
            </a:r>
            <a:r>
              <a:rPr lang="en-US" sz="2200" b="1" dirty="0">
                <a:solidFill>
                  <a:srgbClr val="000066"/>
                </a:solidFill>
              </a:rPr>
              <a:t>  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zzz</a:t>
            </a:r>
            <a:r>
              <a:rPr lang="en-US" sz="2200" b="1" dirty="0">
                <a:solidFill>
                  <a:srgbClr val="000066"/>
                </a:solidFill>
              </a:rPr>
              <a:t>    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polnaja_summa</a:t>
            </a:r>
            <a:r>
              <a:rPr lang="en-US" sz="2200" b="1" dirty="0">
                <a:solidFill>
                  <a:srgbClr val="000066"/>
                </a:solidFill>
              </a:rPr>
              <a:t> 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tri_plus_dva</a:t>
            </a:r>
            <a:r>
              <a:rPr lang="en-US" sz="2200" b="1" dirty="0">
                <a:solidFill>
                  <a:srgbClr val="000066"/>
                </a:solidFill>
              </a:rPr>
              <a:t>    </a:t>
            </a:r>
            <a:endParaRPr lang="ru-RU" sz="2200" b="1" dirty="0">
              <a:solidFill>
                <a:srgbClr val="000066"/>
              </a:solidFill>
            </a:endParaRPr>
          </a:p>
          <a:p>
            <a:pPr algn="l" eaLnBrk="1" hangingPunct="1"/>
            <a:r>
              <a:rPr lang="ru-RU" sz="2200" b="1" dirty="0">
                <a:solidFill>
                  <a:srgbClr val="000066"/>
                </a:solidFill>
              </a:rPr>
              <a:t>s25    </a:t>
            </a:r>
          </a:p>
          <a:p>
            <a:pPr algn="l" eaLnBrk="1" hangingPunct="1"/>
            <a:r>
              <a:rPr lang="en-US" sz="2200" b="1" dirty="0">
                <a:solidFill>
                  <a:srgbClr val="000066"/>
                </a:solidFill>
              </a:rPr>
              <a:t>con-rod</a:t>
            </a:r>
            <a:r>
              <a:rPr lang="ru-RU" sz="2200" b="1" dirty="0">
                <a:solidFill>
                  <a:srgbClr val="000066"/>
                </a:solidFill>
              </a:rPr>
              <a:t>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KidsRooad</a:t>
            </a:r>
            <a:r>
              <a:rPr lang="ru-RU" sz="2200" b="1" dirty="0">
                <a:solidFill>
                  <a:srgbClr val="000066"/>
                </a:solidFill>
              </a:rPr>
              <a:t>    </a:t>
            </a:r>
          </a:p>
          <a:p>
            <a:pPr algn="l" eaLnBrk="1" hangingPunct="1"/>
            <a:r>
              <a:rPr lang="ru-RU" sz="2200" b="1" dirty="0" err="1">
                <a:solidFill>
                  <a:srgbClr val="000066"/>
                </a:solidFill>
              </a:rPr>
              <a:t>oshibka</a:t>
            </a:r>
            <a:r>
              <a:rPr lang="ru-RU" sz="2200" dirty="0"/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5876925"/>
            <a:ext cx="84248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 dirty="0"/>
              <a:t>Имена констант прописываются прописными буквами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140200" y="2205038"/>
            <a:ext cx="4752975" cy="3617912"/>
          </a:xfrm>
          <a:prstGeom prst="rect">
            <a:avLst/>
          </a:prstGeom>
          <a:noFill/>
          <a:ln w="952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200" b="1" u="sng" dirty="0"/>
              <a:t>Неправильные имена</a:t>
            </a:r>
          </a:p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sz="2200" b="1" dirty="0">
                <a:solidFill>
                  <a:srgbClr val="FF0000"/>
                </a:solidFill>
              </a:rPr>
              <a:t>Ж</a:t>
            </a:r>
            <a:r>
              <a:rPr lang="ru-RU" sz="2200" b="1" dirty="0"/>
              <a:t> - </a:t>
            </a:r>
            <a:r>
              <a:rPr lang="ru-RU" sz="2200" dirty="0"/>
              <a:t>буква не латинского алфавита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err="1">
                <a:solidFill>
                  <a:srgbClr val="FF0000"/>
                </a:solidFill>
              </a:rPr>
              <a:t>polnaja</a:t>
            </a:r>
            <a:r>
              <a:rPr lang="ru-RU" sz="2200" b="1" dirty="0">
                <a:solidFill>
                  <a:srgbClr val="FF0000"/>
                </a:solidFill>
              </a:rPr>
              <a:t>  </a:t>
            </a:r>
            <a:r>
              <a:rPr lang="ru-RU" sz="2200" b="1" dirty="0" err="1">
                <a:solidFill>
                  <a:srgbClr val="FF0000"/>
                </a:solidFill>
              </a:rPr>
              <a:t>summa</a:t>
            </a:r>
            <a:r>
              <a:rPr lang="ru-RU" sz="2200" b="1" dirty="0"/>
              <a:t> </a:t>
            </a:r>
            <a:r>
              <a:rPr lang="ru-RU" sz="2200" dirty="0"/>
              <a:t>- содержится символ (пробел), не являющийся буквой, цифрой или знаком подчеркивания.</a:t>
            </a:r>
          </a:p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sz="2200" b="1" dirty="0">
                <a:solidFill>
                  <a:srgbClr val="FF0000"/>
                </a:solidFill>
              </a:rPr>
              <a:t>2as</a:t>
            </a:r>
            <a:r>
              <a:rPr lang="ru-RU" sz="2200" b="1" dirty="0"/>
              <a:t> </a:t>
            </a:r>
            <a:r>
              <a:rPr lang="ru-RU" sz="2200" dirty="0"/>
              <a:t>– </a:t>
            </a:r>
            <a:r>
              <a:rPr lang="en-US" sz="2200" dirty="0"/>
              <a:t> </a:t>
            </a:r>
            <a:r>
              <a:rPr lang="ru-RU" sz="2200" dirty="0"/>
              <a:t>цифра в начале</a:t>
            </a:r>
          </a:p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sz="2200" b="1" dirty="0" err="1">
                <a:solidFill>
                  <a:srgbClr val="FF0000"/>
                </a:solidFill>
              </a:rPr>
              <a:t>Domby&amp;Son</a:t>
            </a:r>
            <a:r>
              <a:rPr lang="ru-RU" sz="2200" b="1" dirty="0"/>
              <a:t> </a:t>
            </a:r>
            <a:r>
              <a:rPr lang="ru-RU" sz="2200" dirty="0"/>
              <a:t>- содержится символ &amp;, не являющийся буквой, цифрой или знаком подчеркивания</a:t>
            </a:r>
          </a:p>
        </p:txBody>
      </p:sp>
      <p:pic>
        <p:nvPicPr>
          <p:cNvPr id="10247" name="Рисунок 3" descr="MC9004339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28750" y="1268760"/>
            <a:ext cx="6215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>
                <a:latin typeface="Arial" pitchFamily="34" charset="0"/>
                <a:cs typeface="Arial" pitchFamily="34" charset="0"/>
              </a:rPr>
              <a:t>ПРОВЕРЬ СЕБЯ</a:t>
            </a:r>
          </a:p>
        </p:txBody>
      </p:sp>
      <p:sp>
        <p:nvSpPr>
          <p:cNvPr id="2" name="AutoShape 2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484292" cy="40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Какое значение должно быть у переменной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чтобы при выполнении программы на языке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Python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 получен ответ “да”: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447711" y="2077105"/>
            <a:ext cx="48577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 = int(input())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x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=1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 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else: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28624" y="4869160"/>
            <a:ext cx="8429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         Б)4                   В) 5                              Г) 6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Какое значение должно быть у переменной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чтобы при выполнении программы на языке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Python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 получен ответ “да”: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447711" y="2060848"/>
            <a:ext cx="48577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 = int(input()) 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x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=1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 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else: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28624" y="4869160"/>
            <a:ext cx="8429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Б)4    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В) 5                              Г) 6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57188" y="571500"/>
            <a:ext cx="8215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Franklin Gothic Book" pitchFamily="34" charset="0"/>
              </a:rPr>
              <a:t>3.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Значение выражения  (47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//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5)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6  равно:</a:t>
            </a: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500438" y="1785938"/>
            <a:ext cx="5000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9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8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В) 7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Г) 6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57188" y="571500"/>
            <a:ext cx="8215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Franklin Gothic Book" pitchFamily="34" charset="0"/>
              </a:rPr>
              <a:t>3.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Значение выражения (47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//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5)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6  равно: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500437" y="1753962"/>
            <a:ext cx="5000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Franklin Gothic Book" pitchFamily="34" charset="0"/>
              </a:rPr>
              <a:t>А)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8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В) 7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Г) 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E612A9-38DD-4219-B694-5E5A4F4D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05" y="7520"/>
            <a:ext cx="2591025" cy="2309060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3"/>
            <a:ext cx="8229600" cy="12961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Напишите программ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ы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для решения выражений и выполните их при заданных значениях переменных: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(решение выражений) 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22223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E63306-1548-4346-9919-5002C5379810}"/>
              </a:ext>
            </a:extLst>
          </p:cNvPr>
          <p:cNvSpPr txBox="1"/>
          <p:nvPr/>
        </p:nvSpPr>
        <p:spPr>
          <a:xfrm>
            <a:off x="611560" y="59492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Проверка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a)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BC4952-88ED-460A-8592-F239B336D45F}"/>
              </a:ext>
            </a:extLst>
          </p:cNvPr>
          <p:cNvSpPr txBox="1"/>
          <p:nvPr/>
        </p:nvSpPr>
        <p:spPr>
          <a:xfrm>
            <a:off x="5499563" y="59492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Проверка б)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линейных программ 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на языке </a:t>
            </a:r>
            <a:r>
              <a:rPr lang="en-US" sz="4000" b="1" dirty="0">
                <a:solidFill>
                  <a:srgbClr val="C00000"/>
                </a:solidFill>
              </a:rPr>
              <a:t>Python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726" y="1556792"/>
            <a:ext cx="6172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print ("</a:t>
            </a:r>
            <a:r>
              <a:rPr lang="ru-RU" sz="3200" dirty="0">
                <a:solidFill>
                  <a:schemeClr val="tx2"/>
                </a:solidFill>
              </a:rPr>
              <a:t>Введите первое число")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int(input())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print ("</a:t>
            </a:r>
            <a:r>
              <a:rPr lang="ru-RU" sz="3200" dirty="0">
                <a:solidFill>
                  <a:schemeClr val="tx2"/>
                </a:solidFill>
              </a:rPr>
              <a:t>Введите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второе число")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b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int(input())</a:t>
            </a:r>
          </a:p>
          <a:p>
            <a:pPr algn="l"/>
            <a:r>
              <a:rPr lang="en-US" sz="3200" dirty="0" err="1">
                <a:solidFill>
                  <a:schemeClr val="tx2"/>
                </a:solidFill>
              </a:rPr>
              <a:t>itog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str(a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+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b)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print ("</a:t>
            </a:r>
            <a:r>
              <a:rPr lang="ru-RU" sz="3200" dirty="0">
                <a:solidFill>
                  <a:schemeClr val="tx2"/>
                </a:solidFill>
              </a:rPr>
              <a:t>Сумма равна " + </a:t>
            </a:r>
            <a:r>
              <a:rPr lang="en-US" sz="3200" dirty="0" err="1">
                <a:solidFill>
                  <a:schemeClr val="tx2"/>
                </a:solidFill>
              </a:rPr>
              <a:t>itog</a:t>
            </a:r>
            <a:r>
              <a:rPr lang="en-US" sz="3200" dirty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9754" y="479715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Обратите внимание что для проведения конкатенации необходимо преобразовать переменную типа </a:t>
            </a:r>
            <a:r>
              <a:rPr lang="en-US" sz="2400" dirty="0"/>
              <a:t>integer</a:t>
            </a:r>
            <a:r>
              <a:rPr lang="ru-RU" sz="2400" dirty="0"/>
              <a:t>, которая получится при сложении двух чисел, в переменную типа </a:t>
            </a:r>
            <a:r>
              <a:rPr lang="en-US" sz="2400" dirty="0"/>
              <a:t>string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683827" y="3170208"/>
            <a:ext cx="6001643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Сложение  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двух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15272897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линейных программ 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на языке </a:t>
            </a:r>
            <a:r>
              <a:rPr lang="en-US" sz="4000" b="1" dirty="0">
                <a:solidFill>
                  <a:srgbClr val="C00000"/>
                </a:solidFill>
              </a:rPr>
              <a:t>Python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017" y="1662036"/>
            <a:ext cx="3668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import math</a:t>
            </a:r>
          </a:p>
          <a:p>
            <a:pPr algn="l"/>
            <a:r>
              <a:rPr lang="en-US" sz="3200" dirty="0"/>
              <a:t>a = float(input())</a:t>
            </a:r>
          </a:p>
          <a:p>
            <a:pPr algn="l"/>
            <a:r>
              <a:rPr lang="en-US" sz="3200" dirty="0"/>
              <a:t>b = float(input())</a:t>
            </a:r>
          </a:p>
          <a:p>
            <a:pPr algn="l"/>
            <a:r>
              <a:rPr lang="en-US" sz="3200" dirty="0"/>
              <a:t>d = </a:t>
            </a:r>
            <a:r>
              <a:rPr lang="en-US" sz="3200" dirty="0" err="1"/>
              <a:t>math.sqrt</a:t>
            </a:r>
            <a:r>
              <a:rPr lang="en-US" sz="3200" dirty="0"/>
              <a:t>(a * b)</a:t>
            </a:r>
          </a:p>
          <a:p>
            <a:pPr algn="l"/>
            <a:r>
              <a:rPr lang="en-US" sz="3200" dirty="0"/>
              <a:t>print (d)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447161" y="3381280"/>
            <a:ext cx="6278642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Среднее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геометрическое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160" y="3645024"/>
            <a:ext cx="3472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a = float(input())</a:t>
            </a:r>
          </a:p>
          <a:p>
            <a:pPr algn="l"/>
            <a:r>
              <a:rPr lang="en-US" sz="3200" dirty="0"/>
              <a:t>b = float(input())</a:t>
            </a:r>
          </a:p>
          <a:p>
            <a:pPr algn="l"/>
            <a:r>
              <a:rPr lang="en-US" sz="3200" dirty="0"/>
              <a:t>c = (a * b)</a:t>
            </a:r>
          </a:p>
          <a:p>
            <a:pPr algn="l"/>
            <a:r>
              <a:rPr lang="en-US" sz="3200" dirty="0"/>
              <a:t>d = (c ** 0.5)</a:t>
            </a:r>
          </a:p>
          <a:p>
            <a:pPr algn="l"/>
            <a:r>
              <a:rPr lang="en-US" sz="3200" dirty="0"/>
              <a:t>print (d)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71377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E612A9-38DD-4219-B694-5E5A4F4D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05" y="7520"/>
            <a:ext cx="2591025" cy="2309060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3"/>
            <a:ext cx="822960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Напишите </a:t>
            </a:r>
            <a:r>
              <a:rPr lang="ru-RU" dirty="0"/>
              <a:t>программу для решения следующей задачи:</a:t>
            </a:r>
          </a:p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квадратной комнате шириной </a:t>
            </a:r>
            <a:r>
              <a:rPr lang="en-US" i="1" dirty="0"/>
              <a:t>a </a:t>
            </a:r>
            <a:r>
              <a:rPr lang="ru-RU" i="1" dirty="0"/>
              <a:t>и высотой </a:t>
            </a:r>
            <a:r>
              <a:rPr lang="en-US" i="1" dirty="0"/>
              <a:t>b</a:t>
            </a:r>
            <a:r>
              <a:rPr lang="ru-RU" i="1" dirty="0"/>
              <a:t> есть окно размерами </a:t>
            </a:r>
            <a:r>
              <a:rPr lang="en-US" i="1" dirty="0"/>
              <a:t>c </a:t>
            </a:r>
            <a:r>
              <a:rPr lang="ru-RU" i="1" dirty="0"/>
              <a:t>и </a:t>
            </a:r>
            <a:r>
              <a:rPr lang="en-US" i="1" dirty="0"/>
              <a:t>d </a:t>
            </a:r>
            <a:r>
              <a:rPr lang="ru-RU" i="1" dirty="0"/>
              <a:t>и дверь размерами </a:t>
            </a:r>
            <a:r>
              <a:rPr lang="en-US" i="1" dirty="0"/>
              <a:t>m </a:t>
            </a:r>
            <a:r>
              <a:rPr lang="ru-RU" i="1" dirty="0"/>
              <a:t>и </a:t>
            </a:r>
            <a:r>
              <a:rPr lang="en-US" i="1" dirty="0"/>
              <a:t>n</a:t>
            </a:r>
            <a:r>
              <a:rPr lang="ru-RU" i="1" dirty="0"/>
              <a:t>.  Вычислите площадь стен для оклеивания их обоями.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(линейные программы)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784" y="4797152"/>
            <a:ext cx="64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dirty="0"/>
              <a:t>При выполнении программы введите следующие данные:</a:t>
            </a:r>
          </a:p>
          <a:p>
            <a:pPr marL="0" indent="0" algn="l">
              <a:buNone/>
            </a:pPr>
            <a:endParaRPr lang="ru-RU" dirty="0" smtClean="0"/>
          </a:p>
          <a:p>
            <a:pPr marL="0" indent="0" algn="l">
              <a:buNone/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ru-RU" dirty="0"/>
              <a:t>365</a:t>
            </a:r>
            <a:r>
              <a:rPr lang="en-US" dirty="0"/>
              <a:t>; b=250; c=140; d=180; m=85; n=200</a:t>
            </a:r>
            <a:endParaRPr lang="ru-RU" dirty="0"/>
          </a:p>
          <a:p>
            <a:pPr algn="l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128" y="570509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Проверка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2"/>
          <p:cNvSpPr>
            <a:spLocks/>
          </p:cNvSpPr>
          <p:nvPr/>
        </p:nvSpPr>
        <p:spPr bwMode="auto">
          <a:xfrm>
            <a:off x="611188" y="188913"/>
            <a:ext cx="807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Условный оператор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84248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Используется тогда, когда в программе необходимо записать выбор действий в зависимости от условия. Реализует алгоритмическую структуру ветвление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3140968"/>
            <a:ext cx="3419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if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условие)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действие 1</a:t>
            </a:r>
          </a:p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else:</a:t>
            </a:r>
          </a:p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действие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368" y="2348880"/>
            <a:ext cx="792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Общий вид оператора: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368" y="5517232"/>
            <a:ext cx="777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записи условного оператора является необходимым соблюдение отступов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827584" y="3645024"/>
            <a:ext cx="2448272" cy="403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27584" y="4552965"/>
            <a:ext cx="2448272" cy="403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" grpId="0"/>
      <p:bldP spid="3" grpId="0"/>
      <p:bldP spid="4" grpId="0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2"/>
          <p:cNvSpPr>
            <a:spLocks/>
          </p:cNvSpPr>
          <p:nvPr/>
        </p:nvSpPr>
        <p:spPr bwMode="auto">
          <a:xfrm>
            <a:off x="611188" y="188913"/>
            <a:ext cx="8075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Типы данных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335699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800" dirty="0"/>
          </a:p>
        </p:txBody>
      </p:sp>
      <p:graphicFrame>
        <p:nvGraphicFramePr>
          <p:cNvPr id="8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44443"/>
              </p:ext>
            </p:extLst>
          </p:nvPr>
        </p:nvGraphicFramePr>
        <p:xfrm>
          <a:off x="436562" y="1412776"/>
          <a:ext cx="8424863" cy="4067876"/>
        </p:xfrm>
        <a:graphic>
          <a:graphicData uri="http://schemas.openxmlformats.org/drawingml/2006/table">
            <a:tbl>
              <a:tblPr/>
              <a:tblGrid>
                <a:gridCol w="2293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5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11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47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Полное обозначение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Обозначение в программе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Строка символов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string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Привет!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Привет!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Целое число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integer 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Рациональное (вещественное) число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float 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float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34.9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236.87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5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Логические данные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boolean </a:t>
                      </a:r>
                      <a:endParaRPr kumimoji="0" 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программ с условным оператором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200711"/>
            <a:ext cx="6172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print ('</a:t>
            </a:r>
            <a:r>
              <a:rPr lang="ru-RU" sz="3200" dirty="0">
                <a:solidFill>
                  <a:schemeClr val="tx2"/>
                </a:solidFill>
              </a:rPr>
              <a:t>Введите целое число')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x = </a:t>
            </a:r>
            <a:r>
              <a:rPr lang="en-US" sz="3200" dirty="0" err="1">
                <a:solidFill>
                  <a:schemeClr val="tx2"/>
                </a:solidFill>
              </a:rPr>
              <a:t>int</a:t>
            </a:r>
            <a:r>
              <a:rPr lang="en-US" sz="3200" dirty="0">
                <a:solidFill>
                  <a:schemeClr val="tx2"/>
                </a:solidFill>
              </a:rPr>
              <a:t>(input())</a:t>
            </a:r>
            <a:endParaRPr lang="ru-RU" sz="3200" dirty="0">
              <a:solidFill>
                <a:schemeClr val="tx2"/>
              </a:solidFill>
            </a:endParaRP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if x % 2 == 0:    </a:t>
            </a:r>
            <a:endParaRPr lang="ru-RU" sz="3200" dirty="0">
              <a:solidFill>
                <a:schemeClr val="tx2"/>
              </a:solidFill>
            </a:endParaRP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	</a:t>
            </a:r>
            <a:r>
              <a:rPr lang="en-US" sz="3200" dirty="0">
                <a:solidFill>
                  <a:schemeClr val="tx2"/>
                </a:solidFill>
              </a:rPr>
              <a:t>print ('</a:t>
            </a:r>
            <a:r>
              <a:rPr lang="ru-RU" sz="3200" dirty="0">
                <a:solidFill>
                  <a:schemeClr val="tx2"/>
                </a:solidFill>
              </a:rPr>
              <a:t>Число четное')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else:    </a:t>
            </a:r>
            <a:endParaRPr lang="ru-RU" sz="3200" dirty="0">
              <a:solidFill>
                <a:schemeClr val="tx2"/>
              </a:solidFill>
            </a:endParaRP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	</a:t>
            </a:r>
            <a:r>
              <a:rPr lang="en-US" sz="3200" dirty="0">
                <a:solidFill>
                  <a:schemeClr val="tx2"/>
                </a:solidFill>
              </a:rPr>
              <a:t>print ('</a:t>
            </a:r>
            <a:r>
              <a:rPr lang="ru-RU" sz="3200" dirty="0">
                <a:solidFill>
                  <a:schemeClr val="tx2"/>
                </a:solidFill>
              </a:rPr>
              <a:t>Число нечетное')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315523" y="3427168"/>
            <a:ext cx="5724644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Определение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четности 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891626" y="3427169"/>
            <a:ext cx="1569660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числа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51723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Если при несоблюдении условия никаких действий выполнять не надо, то часть с </a:t>
            </a:r>
            <a:r>
              <a:rPr lang="en-US" sz="2000" dirty="0"/>
              <a:t>else</a:t>
            </a:r>
            <a:r>
              <a:rPr lang="ru-RU" sz="2000" dirty="0"/>
              <a:t> в операторе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10002495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2"/>
          <p:cNvSpPr>
            <a:spLocks/>
          </p:cNvSpPr>
          <p:nvPr/>
        </p:nvSpPr>
        <p:spPr bwMode="auto">
          <a:xfrm>
            <a:off x="611188" y="188913"/>
            <a:ext cx="807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Счетчик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1969" y="869945"/>
            <a:ext cx="84248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Счетчик – это переменная, которая используется в программе, чтобы производить подсчет определенных событий. </a:t>
            </a:r>
          </a:p>
          <a:p>
            <a:pPr algn="just" eaLnBrk="1" hangingPunct="1"/>
            <a:r>
              <a:rPr lang="ru-RU" sz="2200" dirty="0"/>
              <a:t>Переменной присваивается начальное значение, которое увеличивается на 1 при каждом совершении события, например, соблюдении заданного условия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3717032"/>
            <a:ext cx="3419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 = 0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if (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условие)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	n = n +1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941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829" y="142605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программ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со счетчиком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5655" y="1421251"/>
            <a:ext cx="6172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n = 0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('</a:t>
            </a:r>
            <a:r>
              <a:rPr lang="ru-RU" sz="2400" dirty="0">
                <a:solidFill>
                  <a:schemeClr val="tx2"/>
                </a:solidFill>
              </a:rPr>
              <a:t>Введите первое число’)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a = int(input())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if a &gt; 0:  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	n = n + 1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('</a:t>
            </a:r>
            <a:r>
              <a:rPr lang="ru-RU" sz="2400" dirty="0">
                <a:solidFill>
                  <a:schemeClr val="tx2"/>
                </a:solidFill>
              </a:rPr>
              <a:t>Введите второе число’)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b = int(input())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if b &gt; 0:  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	n = n + 1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('</a:t>
            </a:r>
            <a:r>
              <a:rPr lang="ru-RU" sz="2400" dirty="0">
                <a:solidFill>
                  <a:schemeClr val="tx2"/>
                </a:solidFill>
              </a:rPr>
              <a:t>Введите третье число’)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c = int(input())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if c &gt; 0:  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	n = n + 1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(n)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177032" y="3427168"/>
            <a:ext cx="6001643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Подсчет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положительных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891627" y="3427169"/>
            <a:ext cx="1569660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чисел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E98D9F-8744-4F04-BB1D-5B9C091C7A4B}"/>
              </a:ext>
            </a:extLst>
          </p:cNvPr>
          <p:cNvSpPr txBox="1"/>
          <p:nvPr/>
        </p:nvSpPr>
        <p:spPr>
          <a:xfrm>
            <a:off x="585839" y="263058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Какие  изменения необходимо внести в программу, чтобы она считала не количество положительных чисел, а их сумму?</a:t>
            </a:r>
          </a:p>
        </p:txBody>
      </p:sp>
    </p:spTree>
    <p:extLst>
      <p:ext uri="{BB962C8B-B14F-4D97-AF65-F5344CB8AC3E}">
        <p14:creationId xmlns:p14="http://schemas.microsoft.com/office/powerpoint/2010/main" val="21993859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Признаки числа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E3CB82E-D3E4-4AD7-A24E-9C54A06B0774}"/>
              </a:ext>
            </a:extLst>
          </p:cNvPr>
          <p:cNvSpPr txBox="1"/>
          <p:nvPr/>
        </p:nvSpPr>
        <p:spPr>
          <a:xfrm>
            <a:off x="1979712" y="176790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2 = </a:t>
            </a:r>
            <a:r>
              <a:rPr lang="en-US" sz="3200" dirty="0"/>
              <a:t>0 - </a:t>
            </a:r>
            <a:r>
              <a:rPr lang="ru-RU" sz="3200" dirty="0"/>
              <a:t>четное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B58474-4DE9-4C6C-B97A-9D8E99BAD066}"/>
              </a:ext>
            </a:extLst>
          </p:cNvPr>
          <p:cNvSpPr txBox="1"/>
          <p:nvPr/>
        </p:nvSpPr>
        <p:spPr>
          <a:xfrm>
            <a:off x="2051619" y="268037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2 = </a:t>
            </a:r>
            <a:r>
              <a:rPr lang="en-US" sz="3200" dirty="0"/>
              <a:t>1 - </a:t>
            </a:r>
            <a:r>
              <a:rPr lang="ru-RU" sz="3200" dirty="0"/>
              <a:t>нечетное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5C5B89-B766-487C-A7B3-9296BEC7B999}"/>
              </a:ext>
            </a:extLst>
          </p:cNvPr>
          <p:cNvSpPr txBox="1"/>
          <p:nvPr/>
        </p:nvSpPr>
        <p:spPr>
          <a:xfrm>
            <a:off x="2015716" y="359285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5 = 0</a:t>
            </a:r>
            <a:r>
              <a:rPr lang="en-US" sz="3200" dirty="0"/>
              <a:t> – </a:t>
            </a:r>
            <a:r>
              <a:rPr lang="ru-RU" sz="3200" dirty="0"/>
              <a:t>кратное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F7A032-795C-4B70-9E08-AEF9299E138A}"/>
              </a:ext>
            </a:extLst>
          </p:cNvPr>
          <p:cNvSpPr txBox="1"/>
          <p:nvPr/>
        </p:nvSpPr>
        <p:spPr>
          <a:xfrm>
            <a:off x="1547664" y="471207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10 = 7</a:t>
            </a:r>
            <a:r>
              <a:rPr lang="en-US" sz="3200" dirty="0"/>
              <a:t> – </a:t>
            </a:r>
            <a:r>
              <a:rPr lang="ru-RU" sz="3200" dirty="0"/>
              <a:t>оканчивается на 7</a:t>
            </a:r>
          </a:p>
        </p:txBody>
      </p:sp>
    </p:spTree>
    <p:extLst>
      <p:ext uri="{BB962C8B-B14F-4D97-AF65-F5344CB8AC3E}">
        <p14:creationId xmlns:p14="http://schemas.microsoft.com/office/powerpoint/2010/main" val="26251174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Признаки числа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(сложные условия)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E3CB82E-D3E4-4AD7-A24E-9C54A06B0774}"/>
              </a:ext>
            </a:extLst>
          </p:cNvPr>
          <p:cNvSpPr txBox="1"/>
          <p:nvPr/>
        </p:nvSpPr>
        <p:spPr>
          <a:xfrm>
            <a:off x="539552" y="17679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(</a:t>
            </a:r>
            <a:r>
              <a:rPr lang="en-US" sz="3200" dirty="0"/>
              <a:t>a </a:t>
            </a:r>
            <a:r>
              <a:rPr lang="ru-RU" sz="3200" dirty="0"/>
              <a:t>% 2 = 0) </a:t>
            </a:r>
            <a:r>
              <a:rPr lang="en-US" sz="3200" dirty="0"/>
              <a:t>or (a % 10 = 5)</a:t>
            </a:r>
            <a:r>
              <a:rPr lang="ru-RU" sz="3200" dirty="0"/>
              <a:t>  </a:t>
            </a:r>
            <a:r>
              <a:rPr lang="en-US" sz="3200" dirty="0"/>
              <a:t>- </a:t>
            </a:r>
            <a:r>
              <a:rPr lang="ru-RU" sz="3200" dirty="0"/>
              <a:t>четное или оканчивается на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5C5B89-B766-487C-A7B3-9296BEC7B999}"/>
              </a:ext>
            </a:extLst>
          </p:cNvPr>
          <p:cNvSpPr txBox="1"/>
          <p:nvPr/>
        </p:nvSpPr>
        <p:spPr>
          <a:xfrm>
            <a:off x="379106" y="3258769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(</a:t>
            </a:r>
            <a:r>
              <a:rPr lang="en-US" sz="3200" dirty="0"/>
              <a:t>a </a:t>
            </a:r>
            <a:r>
              <a:rPr lang="ru-RU" sz="3200" dirty="0"/>
              <a:t>% 5 = 0)</a:t>
            </a:r>
            <a:r>
              <a:rPr lang="en-US" sz="3200" dirty="0"/>
              <a:t> </a:t>
            </a:r>
            <a:r>
              <a:rPr lang="ru-RU" sz="3200" dirty="0"/>
              <a:t> </a:t>
            </a:r>
            <a:r>
              <a:rPr lang="en-US" sz="3200" dirty="0"/>
              <a:t>or (a % 7 = 0</a:t>
            </a:r>
            <a:r>
              <a:rPr lang="ru-RU" sz="3200" dirty="0"/>
              <a:t>)</a:t>
            </a:r>
            <a:r>
              <a:rPr lang="en-US" sz="3200" dirty="0"/>
              <a:t> – </a:t>
            </a:r>
            <a:r>
              <a:rPr lang="ru-RU" sz="3200" dirty="0"/>
              <a:t>кратное 5</a:t>
            </a:r>
            <a:r>
              <a:rPr lang="en-US" sz="3200" dirty="0"/>
              <a:t> </a:t>
            </a:r>
            <a:r>
              <a:rPr lang="ru-RU" sz="3200" dirty="0"/>
              <a:t>или кратное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F7A032-795C-4B70-9E08-AEF9299E138A}"/>
              </a:ext>
            </a:extLst>
          </p:cNvPr>
          <p:cNvSpPr txBox="1"/>
          <p:nvPr/>
        </p:nvSpPr>
        <p:spPr>
          <a:xfrm>
            <a:off x="395536" y="471207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(</a:t>
            </a:r>
            <a:r>
              <a:rPr lang="en-US" sz="3200" dirty="0"/>
              <a:t>a % 2 = 1) and (a </a:t>
            </a:r>
            <a:r>
              <a:rPr lang="ru-RU" sz="3200" dirty="0"/>
              <a:t>% 10 = 7</a:t>
            </a:r>
            <a:r>
              <a:rPr lang="en-US" sz="3200" dirty="0"/>
              <a:t>) – </a:t>
            </a:r>
            <a:r>
              <a:rPr lang="ru-RU" sz="3200" dirty="0"/>
              <a:t>нечетное и оканчивается на 7</a:t>
            </a:r>
          </a:p>
        </p:txBody>
      </p:sp>
    </p:spTree>
    <p:extLst>
      <p:ext uri="{BB962C8B-B14F-4D97-AF65-F5344CB8AC3E}">
        <p14:creationId xmlns:p14="http://schemas.microsoft.com/office/powerpoint/2010/main" val="26596389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ED5E93F-E1F2-4783-90C2-994B7B1C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423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35780" y="278586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(признаки числа)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5" y="1860240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1. Напишите программу, которая среди трех чисел, введенный с клавиатуры, считает количество чисел нечетных или оканчивающихся на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4DE6D0-E44B-46C8-A2FD-B638FCD05F79}"/>
              </a:ext>
            </a:extLst>
          </p:cNvPr>
          <p:cNvSpPr txBox="1"/>
          <p:nvPr/>
        </p:nvSpPr>
        <p:spPr>
          <a:xfrm>
            <a:off x="739145" y="3197267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2. Напишите программу, которая среди трех чисел, введенных с клавиатуры, считает количество чисел оканчивающихся на 6 или оканчивающихся на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152364-7656-49C2-850C-989371AF061F}"/>
              </a:ext>
            </a:extLst>
          </p:cNvPr>
          <p:cNvSpPr txBox="1"/>
          <p:nvPr/>
        </p:nvSpPr>
        <p:spPr>
          <a:xfrm>
            <a:off x="739144" y="4606129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3. Напишите программу, которая среди трех чисел, введенный с клавиатуры, считает количество чисел кратных 5 и оканчивающихся на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A7AFC4-BE67-4D25-910E-D4FFE1FD1827}"/>
              </a:ext>
            </a:extLst>
          </p:cNvPr>
          <p:cNvSpPr txBox="1"/>
          <p:nvPr/>
        </p:nvSpPr>
        <p:spPr>
          <a:xfrm>
            <a:off x="5940152" y="58264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Проверка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B38BB716-B0F9-407B-BA9F-61C2FD2C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C207B13-9B4C-4956-8AC3-8889E3BB2F8C}"/>
              </a:ext>
            </a:extLst>
          </p:cNvPr>
          <p:cNvSpPr/>
          <p:nvPr/>
        </p:nvSpPr>
        <p:spPr>
          <a:xfrm>
            <a:off x="309216" y="717957"/>
            <a:ext cx="4061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print</a:t>
            </a:r>
            <a:r>
              <a:rPr lang="ru-RU" sz="3200" dirty="0"/>
              <a:t> ("Привет, мир!")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0067068-02ED-4DBB-A249-7AFBC0488E6C}"/>
              </a:ext>
            </a:extLst>
          </p:cNvPr>
          <p:cNvSpPr/>
          <p:nvPr/>
        </p:nvSpPr>
        <p:spPr>
          <a:xfrm>
            <a:off x="5673340" y="717957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/>
              <a:t>a = </a:t>
            </a:r>
            <a:r>
              <a:rPr lang="en-US" sz="3200" dirty="0" smtClean="0"/>
              <a:t>float</a:t>
            </a:r>
            <a:r>
              <a:rPr lang="ru-RU" sz="3200" dirty="0" smtClean="0"/>
              <a:t>(</a:t>
            </a:r>
            <a:r>
              <a:rPr lang="ru-RU" sz="3200" dirty="0" err="1" smtClean="0"/>
              <a:t>input</a:t>
            </a:r>
            <a:r>
              <a:rPr lang="ru-RU" sz="3200" dirty="0"/>
              <a:t>())</a:t>
            </a:r>
          </a:p>
          <a:p>
            <a:pPr algn="l"/>
            <a:r>
              <a:rPr lang="ru-RU" sz="3200" dirty="0"/>
              <a:t>b = </a:t>
            </a:r>
            <a:r>
              <a:rPr lang="en-US" sz="3200" dirty="0" smtClean="0"/>
              <a:t>float</a:t>
            </a:r>
            <a:r>
              <a:rPr lang="ru-RU" sz="3200" dirty="0" smtClean="0"/>
              <a:t>(</a:t>
            </a:r>
            <a:r>
              <a:rPr lang="ru-RU" sz="3200" dirty="0" err="1" smtClean="0"/>
              <a:t>input</a:t>
            </a:r>
            <a:r>
              <a:rPr lang="ru-RU" sz="3200" dirty="0"/>
              <a:t>())</a:t>
            </a:r>
            <a:endParaRPr lang="en-US" sz="3200" dirty="0"/>
          </a:p>
          <a:p>
            <a:pPr algn="l"/>
            <a:r>
              <a:rPr lang="ru-RU" sz="3200" dirty="0" err="1"/>
              <a:t>print</a:t>
            </a:r>
            <a:r>
              <a:rPr lang="ru-RU" sz="3200" dirty="0"/>
              <a:t> (a </a:t>
            </a:r>
            <a:r>
              <a:rPr lang="en-US" sz="3200" dirty="0" smtClean="0"/>
              <a:t>/</a:t>
            </a:r>
            <a:r>
              <a:rPr lang="ru-RU" sz="3200" dirty="0" smtClean="0"/>
              <a:t> </a:t>
            </a:r>
            <a:r>
              <a:rPr lang="ru-RU" sz="3200" dirty="0"/>
              <a:t>b)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D2879A-6CE3-4E7E-BEBF-0328291C63E8}"/>
              </a:ext>
            </a:extLst>
          </p:cNvPr>
          <p:cNvSpPr/>
          <p:nvPr/>
        </p:nvSpPr>
        <p:spPr>
          <a:xfrm>
            <a:off x="291352" y="141277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/>
              <a:t>a = </a:t>
            </a:r>
            <a:r>
              <a:rPr lang="ru-RU" sz="3200" dirty="0" err="1"/>
              <a:t>int</a:t>
            </a:r>
            <a:r>
              <a:rPr lang="ru-RU" sz="3200" dirty="0"/>
              <a:t>(</a:t>
            </a:r>
            <a:r>
              <a:rPr lang="ru-RU" sz="3200" dirty="0" err="1"/>
              <a:t>input</a:t>
            </a:r>
            <a:r>
              <a:rPr lang="ru-RU" sz="3200" dirty="0"/>
              <a:t>())</a:t>
            </a:r>
          </a:p>
          <a:p>
            <a:pPr algn="l"/>
            <a:r>
              <a:rPr lang="ru-RU" sz="3200" dirty="0"/>
              <a:t>b = </a:t>
            </a:r>
            <a:r>
              <a:rPr lang="ru-RU" sz="3200" dirty="0" err="1"/>
              <a:t>int</a:t>
            </a:r>
            <a:r>
              <a:rPr lang="ru-RU" sz="3200" dirty="0"/>
              <a:t>(</a:t>
            </a:r>
            <a:r>
              <a:rPr lang="ru-RU" sz="3200" dirty="0" err="1"/>
              <a:t>input</a:t>
            </a:r>
            <a:r>
              <a:rPr lang="ru-RU" sz="3200" dirty="0"/>
              <a:t>())</a:t>
            </a:r>
          </a:p>
          <a:p>
            <a:pPr algn="l"/>
            <a:r>
              <a:rPr lang="ru-RU" sz="3200" dirty="0" err="1"/>
              <a:t>print</a:t>
            </a:r>
            <a:r>
              <a:rPr lang="ru-RU" sz="3200" dirty="0"/>
              <a:t> (a + b)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51CC7EC-30B9-4165-B4D3-FFDBE13DFF7C}"/>
              </a:ext>
            </a:extLst>
          </p:cNvPr>
          <p:cNvSpPr/>
          <p:nvPr/>
        </p:nvSpPr>
        <p:spPr>
          <a:xfrm>
            <a:off x="304984" y="33569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3200" dirty="0" err="1"/>
              <a:t>print</a:t>
            </a:r>
            <a:r>
              <a:rPr lang="ru-RU" sz="3200" dirty="0"/>
              <a:t> ('Как тебя зовут?’)</a:t>
            </a:r>
            <a:endParaRPr lang="en-US" sz="3200" dirty="0"/>
          </a:p>
          <a:p>
            <a:pPr algn="l"/>
            <a:r>
              <a:rPr lang="ru-RU" sz="3200" dirty="0"/>
              <a:t>a = </a:t>
            </a:r>
            <a:r>
              <a:rPr lang="ru-RU" sz="3200" dirty="0" err="1"/>
              <a:t>str</a:t>
            </a:r>
            <a:r>
              <a:rPr lang="ru-RU" sz="3200" dirty="0"/>
              <a:t>(</a:t>
            </a:r>
            <a:r>
              <a:rPr lang="ru-RU" sz="3200" dirty="0" err="1"/>
              <a:t>input</a:t>
            </a:r>
            <a:r>
              <a:rPr lang="ru-RU" sz="3200" dirty="0"/>
              <a:t>())</a:t>
            </a:r>
            <a:endParaRPr lang="en-US" sz="3200" dirty="0"/>
          </a:p>
          <a:p>
            <a:pPr algn="l"/>
            <a:r>
              <a:rPr lang="ru-RU" sz="3200" dirty="0" err="1"/>
              <a:t>print</a:t>
            </a:r>
            <a:r>
              <a:rPr lang="ru-RU" sz="3200" dirty="0"/>
              <a:t> ('Привет, ' + a)</a:t>
            </a:r>
          </a:p>
        </p:txBody>
      </p:sp>
      <p:sp>
        <p:nvSpPr>
          <p:cNvPr id="7" name="Стрелка: изогнутая вверх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27FABC2F-4104-474A-AA97-92C65FFAD548}"/>
              </a:ext>
            </a:extLst>
          </p:cNvPr>
          <p:cNvSpPr/>
          <p:nvPr/>
        </p:nvSpPr>
        <p:spPr>
          <a:xfrm>
            <a:off x="7911112" y="6032326"/>
            <a:ext cx="1008112" cy="5847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1CC7EC-30B9-4165-B4D3-FFDBE13DFF7C}"/>
              </a:ext>
            </a:extLst>
          </p:cNvPr>
          <p:cNvSpPr/>
          <p:nvPr/>
        </p:nvSpPr>
        <p:spPr>
          <a:xfrm>
            <a:off x="5871616" y="2372107"/>
            <a:ext cx="2987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a = </a:t>
            </a:r>
            <a:r>
              <a:rPr lang="en-US" sz="3200" dirty="0" smtClean="0"/>
              <a:t>0</a:t>
            </a:r>
          </a:p>
          <a:p>
            <a:pPr algn="l"/>
            <a:r>
              <a:rPr lang="en-US" sz="3200" dirty="0" smtClean="0"/>
              <a:t>b </a:t>
            </a:r>
            <a:r>
              <a:rPr lang="en-US" sz="3200" dirty="0"/>
              <a:t>= </a:t>
            </a:r>
            <a:r>
              <a:rPr lang="en-US" sz="3200" dirty="0" smtClean="0"/>
              <a:t>1</a:t>
            </a:r>
          </a:p>
          <a:p>
            <a:pPr algn="l"/>
            <a:r>
              <a:rPr lang="en-US" sz="3200" dirty="0" smtClean="0"/>
              <a:t>c = 2</a:t>
            </a:r>
          </a:p>
          <a:p>
            <a:pPr algn="l"/>
            <a:r>
              <a:rPr lang="en-US" sz="3200" dirty="0" smtClean="0"/>
              <a:t>d </a:t>
            </a:r>
            <a:r>
              <a:rPr lang="en-US" sz="3200" dirty="0"/>
              <a:t>= </a:t>
            </a:r>
            <a:r>
              <a:rPr lang="en-US" sz="3200" dirty="0" smtClean="0"/>
              <a:t>3</a:t>
            </a:r>
          </a:p>
          <a:p>
            <a:pPr algn="l"/>
            <a:r>
              <a:rPr lang="en-US" sz="3200" dirty="0" smtClean="0"/>
              <a:t>e </a:t>
            </a:r>
            <a:r>
              <a:rPr lang="en-US" sz="3200" dirty="0"/>
              <a:t>= 4 </a:t>
            </a:r>
            <a:endParaRPr lang="en-US" sz="3200" dirty="0" smtClean="0"/>
          </a:p>
          <a:p>
            <a:pPr algn="l"/>
            <a:r>
              <a:rPr lang="en-US" sz="3200" dirty="0"/>
              <a:t>f</a:t>
            </a:r>
            <a:r>
              <a:rPr lang="en-US" sz="3200" dirty="0" smtClean="0"/>
              <a:t> = 5</a:t>
            </a:r>
          </a:p>
          <a:p>
            <a:pPr algn="l"/>
            <a:r>
              <a:rPr lang="en-US" sz="3200" dirty="0" smtClean="0"/>
              <a:t>print </a:t>
            </a:r>
            <a:r>
              <a:rPr lang="en-US" sz="3200" dirty="0"/>
              <a:t>(c, a, c, e)</a:t>
            </a:r>
            <a:endParaRPr lang="ru-RU" sz="3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51CC7EC-30B9-4165-B4D3-FFDBE13DFF7C}"/>
              </a:ext>
            </a:extLst>
          </p:cNvPr>
          <p:cNvSpPr/>
          <p:nvPr/>
        </p:nvSpPr>
        <p:spPr>
          <a:xfrm>
            <a:off x="291352" y="5434483"/>
            <a:ext cx="5936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/>
              <a:t>a </a:t>
            </a:r>
            <a:r>
              <a:rPr lang="ru-RU" sz="2800" dirty="0"/>
              <a:t>= </a:t>
            </a:r>
            <a:r>
              <a:rPr lang="ru-RU" sz="2800" dirty="0" err="1" smtClean="0"/>
              <a:t>str</a:t>
            </a:r>
            <a:r>
              <a:rPr lang="ru-RU" sz="2800" dirty="0" smtClean="0"/>
              <a:t>(</a:t>
            </a:r>
            <a:r>
              <a:rPr lang="ru-RU" sz="2800" dirty="0" err="1" smtClean="0"/>
              <a:t>input</a:t>
            </a:r>
            <a:r>
              <a:rPr lang="ru-RU" sz="2800" dirty="0" smtClean="0"/>
              <a:t>(«Как тебя зовут?»)</a:t>
            </a:r>
            <a:endParaRPr lang="en-US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('Привет, ' + 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860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EF8B8A96-608C-4819-8C94-DFE57E9C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3BBB3B8-27A6-48A9-9F5C-07EE44E6DAF5}"/>
              </a:ext>
            </a:extLst>
          </p:cNvPr>
          <p:cNvSpPr/>
          <p:nvPr/>
        </p:nvSpPr>
        <p:spPr>
          <a:xfrm>
            <a:off x="241792" y="1047534"/>
            <a:ext cx="4365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print</a:t>
            </a:r>
            <a:r>
              <a:rPr lang="ru-RU" sz="3600" dirty="0"/>
              <a:t> ("</a:t>
            </a:r>
            <a:r>
              <a:rPr lang="ru-RU" sz="3600" dirty="0" err="1"/>
              <a:t>good</a:t>
            </a:r>
            <a:r>
              <a:rPr lang="ru-RU" sz="3600" dirty="0"/>
              <a:t>" + "</a:t>
            </a:r>
            <a:r>
              <a:rPr lang="ru-RU" sz="3600" dirty="0" err="1"/>
              <a:t>will</a:t>
            </a:r>
            <a:r>
              <a:rPr lang="ru-RU" sz="3600" dirty="0"/>
              <a:t>")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E73BAC-2480-4733-B4F4-6308A26B2602}"/>
              </a:ext>
            </a:extLst>
          </p:cNvPr>
          <p:cNvSpPr/>
          <p:nvPr/>
        </p:nvSpPr>
        <p:spPr>
          <a:xfrm>
            <a:off x="5580112" y="836712"/>
            <a:ext cx="25571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/>
              <a:t>a = '</a:t>
            </a:r>
            <a:r>
              <a:rPr lang="ru-RU" sz="3600" dirty="0" err="1"/>
              <a:t>kings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/>
              <a:t>b = '</a:t>
            </a:r>
            <a:r>
              <a:rPr lang="ru-RU" sz="3600" dirty="0" err="1"/>
              <a:t>road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 err="1"/>
              <a:t>print</a:t>
            </a:r>
            <a:r>
              <a:rPr lang="ru-RU" sz="3600" dirty="0"/>
              <a:t> (a + b)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5CBB250-716D-42C7-8990-8898072FD9C6}"/>
              </a:ext>
            </a:extLst>
          </p:cNvPr>
          <p:cNvSpPr/>
          <p:nvPr/>
        </p:nvSpPr>
        <p:spPr>
          <a:xfrm>
            <a:off x="2069569" y="2420888"/>
            <a:ext cx="29886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/>
              <a:t>a = '</a:t>
            </a:r>
            <a:r>
              <a:rPr lang="ru-RU" sz="3600" dirty="0" err="1"/>
              <a:t>back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/>
              <a:t>b = '</a:t>
            </a:r>
            <a:r>
              <a:rPr lang="ru-RU" sz="3600" dirty="0" err="1"/>
              <a:t>space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 err="1"/>
              <a:t>print</a:t>
            </a:r>
            <a:r>
              <a:rPr lang="ru-RU" sz="3600" dirty="0"/>
              <a:t> (f</a:t>
            </a:r>
            <a:r>
              <a:rPr lang="en-US" sz="3600" dirty="0"/>
              <a:t>’</a:t>
            </a:r>
            <a:r>
              <a:rPr lang="ru-RU" sz="3600" dirty="0"/>
              <a:t>{a}{b}</a:t>
            </a:r>
            <a:r>
              <a:rPr lang="en-US" sz="3600" dirty="0"/>
              <a:t>’</a:t>
            </a:r>
            <a:r>
              <a:rPr lang="ru-RU" sz="3600" dirty="0"/>
              <a:t>)</a:t>
            </a:r>
          </a:p>
        </p:txBody>
      </p:sp>
      <p:sp>
        <p:nvSpPr>
          <p:cNvPr id="6" name="Стрелка: изогнутая вверх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FCD7DE8E-A61E-4862-A30A-6D07E715EBF0}"/>
              </a:ext>
            </a:extLst>
          </p:cNvPr>
          <p:cNvSpPr/>
          <p:nvPr/>
        </p:nvSpPr>
        <p:spPr>
          <a:xfrm>
            <a:off x="6019800" y="5157192"/>
            <a:ext cx="1360512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633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F42D3E9-5895-4F1E-A3B4-CCD0D0B0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EB3AE30-4573-4C43-B391-4F11CF475DB7}"/>
              </a:ext>
            </a:extLst>
          </p:cNvPr>
          <p:cNvSpPr/>
          <p:nvPr/>
        </p:nvSpPr>
        <p:spPr>
          <a:xfrm>
            <a:off x="601688" y="514128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a = 'Ольга’</a:t>
            </a:r>
            <a:endParaRPr lang="en-US" sz="2800" dirty="0"/>
          </a:p>
          <a:p>
            <a:pPr algn="l"/>
            <a:r>
              <a:rPr lang="ru-RU" sz="2800" dirty="0"/>
              <a:t>b = 'Петровна’</a:t>
            </a:r>
            <a:endParaRPr lang="en-US" sz="2800" dirty="0"/>
          </a:p>
          <a:p>
            <a:pPr algn="l"/>
            <a:r>
              <a:rPr lang="ru-RU" sz="2800" dirty="0"/>
              <a:t>c = 'Кузнецова’</a:t>
            </a:r>
            <a:endParaRPr lang="en-US" sz="2800" dirty="0"/>
          </a:p>
          <a:p>
            <a:pPr algn="l"/>
            <a:r>
              <a:rPr lang="ru-RU" sz="2800" dirty="0"/>
              <a:t>d = (f'{a[0]}.{b[0]}.{c}’)</a:t>
            </a:r>
            <a:endParaRPr lang="en-US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(d)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3FEEA7-8343-4AD3-9C36-60B25105EF01}"/>
              </a:ext>
            </a:extLst>
          </p:cNvPr>
          <p:cNvSpPr/>
          <p:nvPr/>
        </p:nvSpPr>
        <p:spPr>
          <a:xfrm>
            <a:off x="4716016" y="404664"/>
            <a:ext cx="4158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a = 'высшее’</a:t>
            </a:r>
            <a:endParaRPr lang="en-US" sz="2800" dirty="0"/>
          </a:p>
          <a:p>
            <a:pPr algn="l"/>
            <a:r>
              <a:rPr lang="ru-RU" sz="2800" dirty="0"/>
              <a:t>b = 'учебное’</a:t>
            </a:r>
            <a:endParaRPr lang="en-US" sz="2800" dirty="0"/>
          </a:p>
          <a:p>
            <a:pPr algn="l"/>
            <a:r>
              <a:rPr lang="ru-RU" sz="2800" dirty="0"/>
              <a:t>c = 'заведение’</a:t>
            </a:r>
            <a:endParaRPr lang="en-US" sz="2800" dirty="0"/>
          </a:p>
          <a:p>
            <a:pPr algn="l"/>
            <a:r>
              <a:rPr lang="ru-RU" sz="2800" dirty="0"/>
              <a:t>d = (f'{a[0]}{b[0]}{c[0]}’)</a:t>
            </a:r>
            <a:endParaRPr lang="en-US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(d)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4EBC4F7-C353-4446-B76C-1BB13A7B1752}"/>
              </a:ext>
            </a:extLst>
          </p:cNvPr>
          <p:cNvSpPr/>
          <p:nvPr/>
        </p:nvSpPr>
        <p:spPr>
          <a:xfrm>
            <a:off x="590802" y="3212976"/>
            <a:ext cx="7699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date = "10-10-2024"</a:t>
            </a:r>
          </a:p>
          <a:p>
            <a:pPr algn="l"/>
            <a:r>
              <a:rPr lang="en-US" sz="2800" dirty="0"/>
              <a:t>year = (date[6] + date[7] + date[8] + date[9])</a:t>
            </a:r>
          </a:p>
          <a:p>
            <a:pPr algn="l"/>
            <a:r>
              <a:rPr lang="en-US" sz="2800" dirty="0"/>
              <a:t>print (year)</a:t>
            </a:r>
            <a:endParaRPr lang="ru-RU" sz="2800" dirty="0"/>
          </a:p>
        </p:txBody>
      </p:sp>
      <p:sp>
        <p:nvSpPr>
          <p:cNvPr id="6" name="Стрелка: изогнутая вверх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0634FB7-9280-496B-AEC9-5B254DE40417}"/>
              </a:ext>
            </a:extLst>
          </p:cNvPr>
          <p:cNvSpPr/>
          <p:nvPr/>
        </p:nvSpPr>
        <p:spPr>
          <a:xfrm>
            <a:off x="5508104" y="5229200"/>
            <a:ext cx="144016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288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FA66B9A-74C6-4CE3-8704-F714C585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BC3A64-364B-48DA-8F9D-46A977B9C072}"/>
              </a:ext>
            </a:extLst>
          </p:cNvPr>
          <p:cNvSpPr txBox="1"/>
          <p:nvPr/>
        </p:nvSpPr>
        <p:spPr>
          <a:xfrm>
            <a:off x="216496" y="76470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 = float(input())</a:t>
            </a:r>
          </a:p>
          <a:p>
            <a:pPr algn="l"/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= a - (pow(a,3) - 15 * a - 4) / (a ** 2 -16)</a:t>
            </a:r>
          </a:p>
          <a:p>
            <a:pPr algn="l"/>
            <a:r>
              <a:rPr lang="en-US" sz="3600" dirty="0"/>
              <a:t>print </a:t>
            </a:r>
            <a:r>
              <a:rPr lang="en-US" sz="3600" dirty="0" smtClean="0"/>
              <a:t>(a)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030414-F0AA-4198-9927-422F20973590}"/>
              </a:ext>
            </a:extLst>
          </p:cNvPr>
          <p:cNvSpPr txBox="1"/>
          <p:nvPr/>
        </p:nvSpPr>
        <p:spPr>
          <a:xfrm>
            <a:off x="216496" y="5473005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5400" dirty="0">
                <a:solidFill>
                  <a:srgbClr val="C00000"/>
                </a:solidFill>
              </a:rPr>
              <a:t>результат </a:t>
            </a:r>
            <a:r>
              <a:rPr lang="en-US" sz="5400" dirty="0">
                <a:solidFill>
                  <a:srgbClr val="C00000"/>
                </a:solidFill>
              </a:rPr>
              <a:t>== &gt; 2.0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трелка: изогнутая вверх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9C3F6F91-CE7D-4B4E-B0AF-A917FB6C66D0}"/>
              </a:ext>
            </a:extLst>
          </p:cNvPr>
          <p:cNvSpPr/>
          <p:nvPr/>
        </p:nvSpPr>
        <p:spPr>
          <a:xfrm>
            <a:off x="6732240" y="5630468"/>
            <a:ext cx="1512168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BC3A64-364B-48DA-8F9D-46A977B9C072}"/>
              </a:ext>
            </a:extLst>
          </p:cNvPr>
          <p:cNvSpPr txBox="1"/>
          <p:nvPr/>
        </p:nvSpPr>
        <p:spPr>
          <a:xfrm>
            <a:off x="251520" y="307857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</a:t>
            </a:r>
            <a:r>
              <a:rPr lang="en-US" sz="3600" dirty="0" smtClean="0"/>
              <a:t> = float(input())</a:t>
            </a:r>
          </a:p>
          <a:p>
            <a:pPr algn="l"/>
            <a:r>
              <a:rPr lang="en-US" sz="3600" dirty="0"/>
              <a:t>a</a:t>
            </a:r>
            <a:r>
              <a:rPr lang="en-US" sz="3600" dirty="0" smtClean="0"/>
              <a:t> = a - ((</a:t>
            </a:r>
            <a:r>
              <a:rPr lang="en-US" sz="3600" dirty="0"/>
              <a:t>a**3-15*a-4</a:t>
            </a:r>
            <a:r>
              <a:rPr lang="en-US" sz="3600" dirty="0" smtClean="0"/>
              <a:t>) / (</a:t>
            </a:r>
            <a:r>
              <a:rPr lang="en-US" sz="3600" dirty="0"/>
              <a:t>a**2-16</a:t>
            </a:r>
            <a:r>
              <a:rPr lang="en-US" sz="3600" dirty="0" smtClean="0"/>
              <a:t>))</a:t>
            </a:r>
          </a:p>
          <a:p>
            <a:pPr algn="l"/>
            <a:r>
              <a:rPr lang="en-US" sz="3600" dirty="0" smtClean="0"/>
              <a:t>print </a:t>
            </a:r>
            <a:r>
              <a:rPr lang="en-US" sz="3600" dirty="0"/>
              <a:t>(a)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18243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d24446748ca400e6060489689856dafbaa8fd92a-43445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25821"/>
            <a:ext cx="3886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Заголовок 2"/>
          <p:cNvSpPr>
            <a:spLocks/>
          </p:cNvSpPr>
          <p:nvPr/>
        </p:nvSpPr>
        <p:spPr bwMode="auto">
          <a:xfrm>
            <a:off x="611188" y="188913"/>
            <a:ext cx="8075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Значения данных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54165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Например,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1268760"/>
            <a:ext cx="7993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Значения данным присваиваются в программе с помощью </a:t>
            </a:r>
            <a:endParaRPr lang="en-US" dirty="0"/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оператора присваивания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“=”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39" y="4293096"/>
            <a:ext cx="455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 = 5 		# </a:t>
            </a:r>
            <a:r>
              <a:rPr lang="ru-RU" dirty="0"/>
              <a:t>целое число</a:t>
            </a:r>
          </a:p>
          <a:p>
            <a:pPr algn="l"/>
            <a:r>
              <a:rPr lang="en-US" dirty="0"/>
              <a:t>b = 68.5		# </a:t>
            </a:r>
            <a:r>
              <a:rPr lang="ru-RU" dirty="0"/>
              <a:t>вещественное число</a:t>
            </a:r>
          </a:p>
          <a:p>
            <a:pPr algn="l"/>
            <a:r>
              <a:rPr lang="en-US" dirty="0"/>
              <a:t>c = “Hello!”	# </a:t>
            </a:r>
            <a:r>
              <a:rPr lang="ru-RU" dirty="0"/>
              <a:t>строка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3919" y="2204864"/>
            <a:ext cx="799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Присваивание данным значения называется их «определением». Все данные необходимо определить ДО использования их в программе. Тип данных программа определяет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40100454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FA66B9A-74C6-4CE3-8704-F714C585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BC3A64-364B-48DA-8F9D-46A977B9C072}"/>
              </a:ext>
            </a:extLst>
          </p:cNvPr>
          <p:cNvSpPr txBox="1"/>
          <p:nvPr/>
        </p:nvSpPr>
        <p:spPr>
          <a:xfrm>
            <a:off x="107504" y="404664"/>
            <a:ext cx="8883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b = float(input())</a:t>
            </a:r>
          </a:p>
          <a:p>
            <a:pPr algn="l"/>
            <a:r>
              <a:rPr lang="en-US" sz="3600" dirty="0"/>
              <a:t>b = (b ** 2 - 16 * b + 12) / (pow(b,3) + 8) + (3 * b + 2) / (b ** 2 - 2 * b + 4) - 3 / (b + 2)</a:t>
            </a:r>
          </a:p>
          <a:p>
            <a:pPr algn="l"/>
            <a:r>
              <a:rPr lang="en-US" sz="3600" dirty="0"/>
              <a:t>print (b)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030414-F0AA-4198-9927-422F20973590}"/>
              </a:ext>
            </a:extLst>
          </p:cNvPr>
          <p:cNvSpPr txBox="1"/>
          <p:nvPr/>
        </p:nvSpPr>
        <p:spPr>
          <a:xfrm>
            <a:off x="-542540" y="594928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4400" dirty="0">
                <a:solidFill>
                  <a:srgbClr val="C00000"/>
                </a:solidFill>
              </a:rPr>
              <a:t>результат </a:t>
            </a:r>
            <a:r>
              <a:rPr lang="en-US" sz="4400" dirty="0">
                <a:solidFill>
                  <a:srgbClr val="C00000"/>
                </a:solidFill>
              </a:rPr>
              <a:t>== &gt; 9.99999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Стрелка: изогнутая вверх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58491B1A-F125-4F95-963E-0D1F93E4813B}"/>
              </a:ext>
            </a:extLst>
          </p:cNvPr>
          <p:cNvSpPr/>
          <p:nvPr/>
        </p:nvSpPr>
        <p:spPr>
          <a:xfrm>
            <a:off x="7479260" y="5733256"/>
            <a:ext cx="1512168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BC3A64-364B-48DA-8F9D-46A977B9C072}"/>
              </a:ext>
            </a:extLst>
          </p:cNvPr>
          <p:cNvSpPr txBox="1"/>
          <p:nvPr/>
        </p:nvSpPr>
        <p:spPr>
          <a:xfrm>
            <a:off x="107504" y="3284984"/>
            <a:ext cx="8883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b</a:t>
            </a:r>
            <a:r>
              <a:rPr lang="en-US" sz="3600" dirty="0" smtClean="0"/>
              <a:t> = float(input</a:t>
            </a:r>
            <a:r>
              <a:rPr lang="en-US" sz="3600" dirty="0"/>
              <a:t>())</a:t>
            </a:r>
          </a:p>
          <a:p>
            <a:pPr algn="l"/>
            <a:r>
              <a:rPr lang="en-US" sz="3600" dirty="0"/>
              <a:t>b</a:t>
            </a:r>
            <a:r>
              <a:rPr lang="en-US" sz="3600" dirty="0" smtClean="0"/>
              <a:t> = ((</a:t>
            </a:r>
            <a:r>
              <a:rPr lang="en-US" sz="3600" dirty="0"/>
              <a:t>b**</a:t>
            </a:r>
            <a:r>
              <a:rPr lang="en-US" sz="3600" dirty="0" smtClean="0"/>
              <a:t>2-6*b+12) / (</a:t>
            </a:r>
            <a:r>
              <a:rPr lang="en-US" sz="3600" dirty="0"/>
              <a:t>b**3+8</a:t>
            </a:r>
            <a:r>
              <a:rPr lang="en-US" sz="3600" dirty="0" smtClean="0"/>
              <a:t>)) + ((</a:t>
            </a:r>
            <a:r>
              <a:rPr lang="en-US" sz="3600" dirty="0"/>
              <a:t>3*b+2</a:t>
            </a:r>
            <a:r>
              <a:rPr lang="en-US" sz="3600" dirty="0" smtClean="0"/>
              <a:t>)</a:t>
            </a:r>
          </a:p>
          <a:p>
            <a:pPr algn="l"/>
            <a:r>
              <a:rPr lang="en-US" sz="3600" dirty="0" smtClean="0"/>
              <a:t>/ (</a:t>
            </a:r>
            <a:r>
              <a:rPr lang="en-US" sz="3600" dirty="0"/>
              <a:t>b**2-2*b+4</a:t>
            </a:r>
            <a:r>
              <a:rPr lang="en-US" sz="3600" dirty="0" smtClean="0"/>
              <a:t>)) - (</a:t>
            </a:r>
            <a:r>
              <a:rPr lang="en-US" sz="3600" dirty="0"/>
              <a:t>3/(b+2</a:t>
            </a:r>
            <a:r>
              <a:rPr lang="en-US" sz="3600" dirty="0" smtClean="0"/>
              <a:t>))</a:t>
            </a:r>
          </a:p>
          <a:p>
            <a:pPr algn="l"/>
            <a:r>
              <a:rPr lang="en-US" sz="3600" dirty="0" smtClean="0"/>
              <a:t>print(b</a:t>
            </a:r>
            <a:r>
              <a:rPr lang="en-US" sz="3600" dirty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16885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404663"/>
            <a:ext cx="5472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print ('</a:t>
            </a:r>
            <a:r>
              <a:rPr lang="ru-RU" sz="2400" dirty="0"/>
              <a:t>Введите ширину комнаты</a:t>
            </a:r>
            <a:r>
              <a:rPr lang="ru-RU" sz="2400" dirty="0" smtClean="0"/>
              <a:t>')</a:t>
            </a:r>
          </a:p>
          <a:p>
            <a:pPr algn="l"/>
            <a:r>
              <a:rPr lang="en-US" sz="2400" dirty="0" smtClean="0"/>
              <a:t>a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  <a:endParaRPr lang="ru-RU" sz="2400" dirty="0" smtClean="0"/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('</a:t>
            </a:r>
            <a:r>
              <a:rPr lang="ru-RU" sz="2400" dirty="0"/>
              <a:t>Введите высоту комнаты</a:t>
            </a:r>
            <a:r>
              <a:rPr lang="ru-RU" sz="2400" dirty="0" smtClean="0"/>
              <a:t>')</a:t>
            </a:r>
          </a:p>
          <a:p>
            <a:pPr algn="l"/>
            <a:r>
              <a:rPr lang="en-US" sz="2400" dirty="0" smtClean="0"/>
              <a:t>b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  <a:endParaRPr lang="ru-RU" sz="2400" dirty="0" smtClean="0"/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('</a:t>
            </a:r>
            <a:r>
              <a:rPr lang="ru-RU" sz="2400" dirty="0"/>
              <a:t>Введите ширину окна</a:t>
            </a:r>
            <a:r>
              <a:rPr lang="ru-RU" sz="2400" dirty="0" smtClean="0"/>
              <a:t>')</a:t>
            </a:r>
          </a:p>
          <a:p>
            <a:pPr algn="l"/>
            <a:r>
              <a:rPr lang="en-US" sz="2400" dirty="0" smtClean="0"/>
              <a:t>c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  <a:endParaRPr lang="ru-RU" sz="2400" dirty="0" smtClean="0"/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('</a:t>
            </a:r>
            <a:r>
              <a:rPr lang="ru-RU" sz="2400" dirty="0"/>
              <a:t>Введите высоту окна</a:t>
            </a:r>
            <a:r>
              <a:rPr lang="ru-RU" sz="2400" dirty="0" smtClean="0"/>
              <a:t>')</a:t>
            </a:r>
          </a:p>
          <a:p>
            <a:pPr algn="l"/>
            <a:r>
              <a:rPr lang="en-US" sz="2400" dirty="0" smtClean="0"/>
              <a:t>d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  <a:endParaRPr lang="ru-RU" sz="2400" dirty="0" smtClean="0"/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('</a:t>
            </a:r>
            <a:r>
              <a:rPr lang="ru-RU" sz="2400" dirty="0"/>
              <a:t>Введите ширину двери</a:t>
            </a:r>
            <a:r>
              <a:rPr lang="ru-RU" sz="2400" dirty="0" smtClean="0"/>
              <a:t>')</a:t>
            </a:r>
          </a:p>
          <a:p>
            <a:pPr algn="l"/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  <a:endParaRPr lang="ru-RU" sz="2400" dirty="0" smtClean="0"/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('</a:t>
            </a:r>
            <a:r>
              <a:rPr lang="ru-RU" sz="2400" dirty="0"/>
              <a:t>Введите высоту двери</a:t>
            </a:r>
            <a:r>
              <a:rPr lang="ru-RU" sz="2400" dirty="0" smtClean="0"/>
              <a:t>')</a:t>
            </a:r>
          </a:p>
          <a:p>
            <a:pPr algn="l"/>
            <a:r>
              <a:rPr lang="en-US" sz="2400" dirty="0" smtClean="0"/>
              <a:t>n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  <a:endParaRPr lang="ru-RU" sz="2400" dirty="0" smtClean="0"/>
          </a:p>
          <a:p>
            <a:pPr algn="l"/>
            <a:r>
              <a:rPr lang="en-US" sz="2400" dirty="0" smtClean="0"/>
              <a:t>z </a:t>
            </a:r>
            <a:r>
              <a:rPr lang="en-US" sz="2400" dirty="0"/>
              <a:t>= </a:t>
            </a:r>
            <a:r>
              <a:rPr lang="en-US" sz="2400" dirty="0" err="1"/>
              <a:t>str</a:t>
            </a:r>
            <a:r>
              <a:rPr lang="en-US" sz="2400" dirty="0"/>
              <a:t>(a * b * 4 - c * d - m * n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('</a:t>
            </a:r>
            <a:r>
              <a:rPr lang="ru-RU" sz="2400" dirty="0"/>
              <a:t>Площадь оклейки равна ' + </a:t>
            </a:r>
            <a:r>
              <a:rPr lang="en-US" sz="2400" dirty="0"/>
              <a:t>z)</a:t>
            </a:r>
            <a:endParaRPr lang="ru-RU" sz="2400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7452320" y="5667642"/>
            <a:ext cx="1008112" cy="6416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87727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</a:t>
            </a:r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ультат ==</a:t>
            </a:r>
            <a:r>
              <a:rPr lang="en-US" sz="3200" dirty="0" smtClean="0">
                <a:solidFill>
                  <a:srgbClr val="C00000"/>
                </a:solidFill>
              </a:rPr>
              <a:t>&gt; 322800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1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3CD0D310-6E71-442D-B1D8-9D1BB8C1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F11AA13-1C35-4C9F-9A76-BB27CE3BA15F}"/>
              </a:ext>
            </a:extLst>
          </p:cNvPr>
          <p:cNvSpPr/>
          <p:nvPr/>
        </p:nvSpPr>
        <p:spPr>
          <a:xfrm>
            <a:off x="2483768" y="40466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400" dirty="0"/>
              <a:t>n = 0</a:t>
            </a:r>
          </a:p>
          <a:p>
            <a:pPr algn="l"/>
            <a:r>
              <a:rPr lang="ru-RU" sz="2400" dirty="0" err="1"/>
              <a:t>print</a:t>
            </a:r>
            <a:r>
              <a:rPr lang="ru-RU" sz="2400" dirty="0"/>
              <a:t> ('Введите первое число’)</a:t>
            </a:r>
          </a:p>
          <a:p>
            <a:pPr algn="l"/>
            <a:r>
              <a:rPr lang="ru-RU" sz="2400" dirty="0"/>
              <a:t>a = </a:t>
            </a:r>
            <a:r>
              <a:rPr lang="ru-RU" sz="2400" dirty="0" err="1"/>
              <a:t>int</a:t>
            </a:r>
            <a:r>
              <a:rPr lang="ru-RU" sz="2400" dirty="0"/>
              <a:t>(</a:t>
            </a:r>
            <a:r>
              <a:rPr lang="ru-RU" sz="2400" dirty="0" err="1"/>
              <a:t>input</a:t>
            </a:r>
            <a:r>
              <a:rPr lang="ru-RU" sz="2400" dirty="0"/>
              <a:t>())</a:t>
            </a:r>
          </a:p>
          <a:p>
            <a:pPr algn="l"/>
            <a:r>
              <a:rPr lang="ru-RU" sz="2400" dirty="0" err="1"/>
              <a:t>if</a:t>
            </a:r>
            <a:r>
              <a:rPr lang="ru-RU" sz="2400" dirty="0"/>
              <a:t> (a % 2 == 1) </a:t>
            </a:r>
            <a:r>
              <a:rPr lang="ru-RU" sz="2400" dirty="0" err="1"/>
              <a:t>or</a:t>
            </a:r>
            <a:r>
              <a:rPr lang="ru-RU" sz="2400" dirty="0"/>
              <a:t> (a % 10 == 2):    </a:t>
            </a:r>
          </a:p>
          <a:p>
            <a:pPr algn="l"/>
            <a:r>
              <a:rPr lang="ru-RU" sz="2400" dirty="0"/>
              <a:t>	n = n + 1</a:t>
            </a:r>
          </a:p>
          <a:p>
            <a:pPr algn="l"/>
            <a:r>
              <a:rPr lang="ru-RU" sz="2400" dirty="0" err="1"/>
              <a:t>print</a:t>
            </a:r>
            <a:r>
              <a:rPr lang="ru-RU" sz="2400" dirty="0"/>
              <a:t> ('Введите первое число’)</a:t>
            </a:r>
          </a:p>
          <a:p>
            <a:pPr algn="l"/>
            <a:r>
              <a:rPr lang="ru-RU" sz="2400" dirty="0"/>
              <a:t>b = </a:t>
            </a:r>
            <a:r>
              <a:rPr lang="ru-RU" sz="2400" dirty="0" err="1"/>
              <a:t>int</a:t>
            </a:r>
            <a:r>
              <a:rPr lang="ru-RU" sz="2400" dirty="0"/>
              <a:t>(</a:t>
            </a:r>
            <a:r>
              <a:rPr lang="ru-RU" sz="2400" dirty="0" err="1"/>
              <a:t>input</a:t>
            </a:r>
            <a:r>
              <a:rPr lang="ru-RU" sz="2400" dirty="0"/>
              <a:t>())</a:t>
            </a:r>
          </a:p>
          <a:p>
            <a:pPr algn="l"/>
            <a:r>
              <a:rPr lang="ru-RU" sz="2400" dirty="0" err="1"/>
              <a:t>if</a:t>
            </a:r>
            <a:r>
              <a:rPr lang="ru-RU" sz="2400" dirty="0"/>
              <a:t> (b % 2 == 1) </a:t>
            </a:r>
            <a:r>
              <a:rPr lang="ru-RU" sz="2400" dirty="0" err="1"/>
              <a:t>or</a:t>
            </a:r>
            <a:r>
              <a:rPr lang="ru-RU" sz="2400" dirty="0"/>
              <a:t> (b % 10 == 2):    </a:t>
            </a:r>
          </a:p>
          <a:p>
            <a:pPr algn="l"/>
            <a:r>
              <a:rPr lang="ru-RU" sz="2400" dirty="0"/>
              <a:t>	n = n + 1 </a:t>
            </a:r>
          </a:p>
          <a:p>
            <a:pPr algn="l"/>
            <a:r>
              <a:rPr lang="ru-RU" sz="2400" dirty="0" err="1"/>
              <a:t>print</a:t>
            </a:r>
            <a:r>
              <a:rPr lang="ru-RU" sz="2400" dirty="0"/>
              <a:t> ('Введите первое число’)</a:t>
            </a:r>
          </a:p>
          <a:p>
            <a:pPr algn="l"/>
            <a:r>
              <a:rPr lang="ru-RU" sz="2400" dirty="0"/>
              <a:t>c = </a:t>
            </a:r>
            <a:r>
              <a:rPr lang="ru-RU" sz="2400" dirty="0" err="1"/>
              <a:t>int</a:t>
            </a:r>
            <a:r>
              <a:rPr lang="ru-RU" sz="2400" dirty="0"/>
              <a:t>(</a:t>
            </a:r>
            <a:r>
              <a:rPr lang="ru-RU" sz="2400" dirty="0" err="1"/>
              <a:t>input</a:t>
            </a:r>
            <a:r>
              <a:rPr lang="ru-RU" sz="2400" dirty="0"/>
              <a:t>())</a:t>
            </a:r>
          </a:p>
          <a:p>
            <a:pPr algn="l"/>
            <a:r>
              <a:rPr lang="ru-RU" sz="2400" dirty="0" err="1"/>
              <a:t>if</a:t>
            </a:r>
            <a:r>
              <a:rPr lang="ru-RU" sz="2400" dirty="0"/>
              <a:t> (c % 2 == 1) </a:t>
            </a:r>
            <a:r>
              <a:rPr lang="ru-RU" sz="2400" dirty="0" err="1"/>
              <a:t>or</a:t>
            </a:r>
            <a:r>
              <a:rPr lang="ru-RU" sz="2400" dirty="0"/>
              <a:t> (c % 10 == 2):    </a:t>
            </a:r>
          </a:p>
          <a:p>
            <a:pPr algn="l"/>
            <a:r>
              <a:rPr lang="ru-RU" sz="2400" dirty="0"/>
              <a:t>	n = n + 1</a:t>
            </a:r>
          </a:p>
          <a:p>
            <a:pPr algn="l"/>
            <a:r>
              <a:rPr lang="ru-RU" sz="2400" dirty="0" err="1"/>
              <a:t>print</a:t>
            </a:r>
            <a:r>
              <a:rPr lang="ru-RU" sz="2400" dirty="0"/>
              <a:t> (n)</a:t>
            </a:r>
          </a:p>
        </p:txBody>
      </p:sp>
      <p:sp>
        <p:nvSpPr>
          <p:cNvPr id="4" name="Стрелка: изогнутая вверх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7DB293C6-72D5-415B-B254-A61E87C31DAF}"/>
              </a:ext>
            </a:extLst>
          </p:cNvPr>
          <p:cNvSpPr/>
          <p:nvPr/>
        </p:nvSpPr>
        <p:spPr>
          <a:xfrm>
            <a:off x="7372672" y="5469626"/>
            <a:ext cx="1008112" cy="700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468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16832"/>
            <a:ext cx="9144000" cy="252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ОСНОВЫ ПРОГРАММИРОВАНИЯ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752528" cy="25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0" y="4293096"/>
            <a:ext cx="216191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312" y="2207476"/>
            <a:ext cx="10406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1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8190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Использование циклов</a:t>
            </a:r>
          </a:p>
          <a:p>
            <a:pPr algn="ctr"/>
            <a:r>
              <a:rPr lang="ru-RU" sz="4800" dirty="0" smtClean="0"/>
              <a:t>в программах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(задания ОГЭ)</a:t>
            </a:r>
            <a:endParaRPr lang="ru-RU" sz="4800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0207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2748" y="3717032"/>
            <a:ext cx="8143875" cy="830263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Constantia" pitchFamily="18" charset="0"/>
              </a:rPr>
              <a:t>Структура </a:t>
            </a:r>
            <a:r>
              <a:rPr lang="ru-RU" sz="2400" b="1" i="1" dirty="0">
                <a:latin typeface="Constantia" pitchFamily="18" charset="0"/>
              </a:rPr>
              <a:t>цикл</a:t>
            </a:r>
            <a:r>
              <a:rPr lang="ru-RU" sz="2400" dirty="0">
                <a:latin typeface="Constantia" pitchFamily="18" charset="0"/>
              </a:rPr>
              <a:t> — это структура, которая обеспечивает повторное выполнение действий.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468" y="5044945"/>
            <a:ext cx="8072437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Constantia" pitchFamily="18" charset="0"/>
              </a:rPr>
              <a:t>Алгоритмы, содержащие структуру </a:t>
            </a:r>
            <a:r>
              <a:rPr lang="ru-RU" sz="2400" b="1" i="1">
                <a:latin typeface="Constantia" pitchFamily="18" charset="0"/>
              </a:rPr>
              <a:t>цикл</a:t>
            </a:r>
            <a:r>
              <a:rPr lang="ru-RU" sz="2400">
                <a:latin typeface="Constantia" pitchFamily="18" charset="0"/>
              </a:rPr>
              <a:t>, называются </a:t>
            </a:r>
            <a:r>
              <a:rPr lang="ru-RU" sz="2400" i="1">
                <a:latin typeface="Constantia" pitchFamily="18" charset="0"/>
              </a:rPr>
              <a:t>циклическими</a:t>
            </a:r>
            <a:r>
              <a:rPr lang="ru-RU" sz="2400">
                <a:latin typeface="Constantia" pitchFamily="18" charset="0"/>
              </a:rPr>
              <a:t>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062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991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107281" y="332656"/>
            <a:ext cx="621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 dirty="0">
                <a:latin typeface="Constantia" pitchFamily="18" charset="0"/>
              </a:rPr>
              <a:t>Цикл с параметром </a:t>
            </a:r>
            <a:r>
              <a:rPr lang="ru-RU" sz="2400" i="1" dirty="0">
                <a:latin typeface="Constantia" pitchFamily="18" charset="0"/>
              </a:rPr>
              <a:t>(цикл-для)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10286"/>
              </p:ext>
            </p:extLst>
          </p:nvPr>
        </p:nvGraphicFramePr>
        <p:xfrm>
          <a:off x="243322" y="980728"/>
          <a:ext cx="8486775" cy="3848100"/>
        </p:xfrm>
        <a:graphic>
          <a:graphicData uri="http://schemas.openxmlformats.org/drawingml/2006/table">
            <a:tbl>
              <a:tblPr/>
              <a:tblGrid>
                <a:gridCol w="3763916"/>
                <a:gridCol w="2274618"/>
                <a:gridCol w="2448241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Блок-схема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Псевдокод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Python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  <a:tr h="3482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-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для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до 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повторять</a:t>
                      </a:r>
                    </a:p>
                    <a:p>
                      <a:pPr marL="20638" marR="0" lvl="0" indent="-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for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range(n):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тело цикла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pic>
        <p:nvPicPr>
          <p:cNvPr id="62466" name="Picture 2" descr="for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37147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5066"/>
            <a:ext cx="3794963" cy="28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9538" y="411957"/>
            <a:ext cx="6215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 dirty="0">
                <a:latin typeface="Constantia" pitchFamily="18" charset="0"/>
              </a:rPr>
              <a:t>Цикл с предусловием </a:t>
            </a:r>
            <a:r>
              <a:rPr lang="ru-RU" sz="2400" i="1" dirty="0">
                <a:latin typeface="Constantia" pitchFamily="18" charset="0"/>
              </a:rPr>
              <a:t>(цикл-пока)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8627"/>
              </p:ext>
            </p:extLst>
          </p:nvPr>
        </p:nvGraphicFramePr>
        <p:xfrm>
          <a:off x="379413" y="1124744"/>
          <a:ext cx="8215312" cy="4214812"/>
        </p:xfrm>
        <a:graphic>
          <a:graphicData uri="http://schemas.openxmlformats.org/drawingml/2006/table">
            <a:tbl>
              <a:tblPr/>
              <a:tblGrid>
                <a:gridCol w="3763962"/>
                <a:gridCol w="2527300"/>
                <a:gridCol w="1924050"/>
              </a:tblGrid>
              <a:tr h="731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Блок-схема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Псевдокод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Python</a:t>
                      </a:r>
                      <a:endParaRPr lang="ru-RU" sz="2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  <a:tr h="3483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пока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условие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повторять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while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условие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 descr="while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4909"/>
          <a:stretch>
            <a:fillRect/>
          </a:stretch>
        </p:blipFill>
        <p:spPr bwMode="auto">
          <a:xfrm>
            <a:off x="767557" y="2286000"/>
            <a:ext cx="371951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99085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64469" y="332656"/>
            <a:ext cx="6215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 dirty="0">
                <a:latin typeface="Constantia" pitchFamily="18" charset="0"/>
              </a:rPr>
              <a:t>Цикл с постусловием (</a:t>
            </a:r>
            <a:r>
              <a:rPr lang="ru-RU" sz="2400" i="1" dirty="0">
                <a:latin typeface="Constantia" pitchFamily="18" charset="0"/>
              </a:rPr>
              <a:t>цикл-до)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60769"/>
              </p:ext>
            </p:extLst>
          </p:nvPr>
        </p:nvGraphicFramePr>
        <p:xfrm>
          <a:off x="500063" y="1071563"/>
          <a:ext cx="8215312" cy="3848100"/>
        </p:xfrm>
        <a:graphic>
          <a:graphicData uri="http://schemas.openxmlformats.org/drawingml/2006/table">
            <a:tbl>
              <a:tblPr/>
              <a:tblGrid>
                <a:gridCol w="3763962"/>
                <a:gridCol w="2527300"/>
                <a:gridCol w="192405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Блок-схема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Псевдокод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Turbo Pascal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  <a:tr h="3482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повторять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условие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repeat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until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условие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5813" y="1571625"/>
            <a:ext cx="3357562" cy="3143250"/>
            <a:chOff x="5595" y="1332"/>
            <a:chExt cx="2924" cy="4308"/>
          </a:xfrm>
        </p:grpSpPr>
        <p:sp>
          <p:nvSpPr>
            <p:cNvPr id="20501" name="Rectangle 20"/>
            <p:cNvSpPr>
              <a:spLocks noChangeArrowheads="1"/>
            </p:cNvSpPr>
            <p:nvPr/>
          </p:nvSpPr>
          <p:spPr bwMode="auto">
            <a:xfrm>
              <a:off x="5595" y="2247"/>
              <a:ext cx="2040" cy="750"/>
            </a:xfrm>
            <a:prstGeom prst="rect">
              <a:avLst/>
            </a:prstGeom>
            <a:solidFill>
              <a:srgbClr val="C5F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/>
                <a:t>тело цикла</a:t>
              </a:r>
            </a:p>
          </p:txBody>
        </p:sp>
        <p:cxnSp>
          <p:nvCxnSpPr>
            <p:cNvPr id="20502" name="AutoShape 21"/>
            <p:cNvCxnSpPr>
              <a:cxnSpLocks noChangeShapeType="1"/>
            </p:cNvCxnSpPr>
            <p:nvPr/>
          </p:nvCxnSpPr>
          <p:spPr bwMode="auto">
            <a:xfrm>
              <a:off x="6600" y="1332"/>
              <a:ext cx="0" cy="91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22"/>
            <p:cNvCxnSpPr>
              <a:cxnSpLocks noChangeShapeType="1"/>
            </p:cNvCxnSpPr>
            <p:nvPr/>
          </p:nvCxnSpPr>
          <p:spPr bwMode="auto">
            <a:xfrm>
              <a:off x="6645" y="3030"/>
              <a:ext cx="0" cy="91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4" name="AutoShape 23"/>
            <p:cNvSpPr>
              <a:spLocks noChangeArrowheads="1"/>
            </p:cNvSpPr>
            <p:nvPr/>
          </p:nvSpPr>
          <p:spPr bwMode="auto">
            <a:xfrm>
              <a:off x="5670" y="3945"/>
              <a:ext cx="2040" cy="1095"/>
            </a:xfrm>
            <a:prstGeom prst="diamond">
              <a:avLst/>
            </a:prstGeom>
            <a:solidFill>
              <a:srgbClr val="C5F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/>
                <a:t>условие</a:t>
              </a:r>
            </a:p>
          </p:txBody>
        </p:sp>
        <p:cxnSp>
          <p:nvCxnSpPr>
            <p:cNvPr id="20505" name="AutoShape 24"/>
            <p:cNvCxnSpPr>
              <a:cxnSpLocks noChangeShapeType="1"/>
            </p:cNvCxnSpPr>
            <p:nvPr/>
          </p:nvCxnSpPr>
          <p:spPr bwMode="auto">
            <a:xfrm>
              <a:off x="6675" y="5040"/>
              <a:ext cx="0" cy="6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5"/>
            <p:cNvCxnSpPr>
              <a:cxnSpLocks noChangeShapeType="1"/>
            </p:cNvCxnSpPr>
            <p:nvPr/>
          </p:nvCxnSpPr>
          <p:spPr bwMode="auto">
            <a:xfrm flipH="1">
              <a:off x="7635" y="4485"/>
              <a:ext cx="884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6"/>
            <p:cNvCxnSpPr>
              <a:cxnSpLocks noChangeShapeType="1"/>
            </p:cNvCxnSpPr>
            <p:nvPr/>
          </p:nvCxnSpPr>
          <p:spPr bwMode="auto">
            <a:xfrm flipV="1">
              <a:off x="8519" y="1620"/>
              <a:ext cx="0" cy="286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AutoShape 27"/>
            <p:cNvCxnSpPr>
              <a:cxnSpLocks noChangeShapeType="1"/>
            </p:cNvCxnSpPr>
            <p:nvPr/>
          </p:nvCxnSpPr>
          <p:spPr bwMode="auto">
            <a:xfrm flipH="1">
              <a:off x="6600" y="1620"/>
              <a:ext cx="1919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99" name="TextBox 19"/>
          <p:cNvSpPr txBox="1">
            <a:spLocks noChangeArrowheads="1"/>
          </p:cNvSpPr>
          <p:nvPr/>
        </p:nvSpPr>
        <p:spPr bwMode="auto">
          <a:xfrm>
            <a:off x="2143125" y="43576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нет</a:t>
            </a:r>
          </a:p>
        </p:txBody>
      </p:sp>
      <p:sp>
        <p:nvSpPr>
          <p:cNvPr id="20500" name="TextBox 20"/>
          <p:cNvSpPr txBox="1">
            <a:spLocks noChangeArrowheads="1"/>
          </p:cNvSpPr>
          <p:nvPr/>
        </p:nvSpPr>
        <p:spPr bwMode="auto">
          <a:xfrm>
            <a:off x="3071813" y="335756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469" y="5373216"/>
            <a:ext cx="634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 используется в </a:t>
            </a:r>
            <a:r>
              <a:rPr lang="en-US" sz="3200" dirty="0" smtClean="0">
                <a:solidFill>
                  <a:srgbClr val="FF0000"/>
                </a:solidFill>
              </a:rPr>
              <a:t>PYTHON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Использование </a:t>
            </a:r>
          </a:p>
          <a:p>
            <a:pPr algn="ctr"/>
            <a:r>
              <a:rPr lang="ru-RU" sz="5400" dirty="0" smtClean="0"/>
              <a:t>цикла с параметром</a:t>
            </a:r>
            <a:endParaRPr lang="ru-RU" sz="54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462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28750" y="1268760"/>
            <a:ext cx="6215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>
                <a:latin typeface="Arial" pitchFamily="34" charset="0"/>
                <a:cs typeface="Arial" pitchFamily="34" charset="0"/>
              </a:rPr>
              <a:t>ПРОВЕРЬ СЕБЯ</a:t>
            </a:r>
          </a:p>
        </p:txBody>
      </p:sp>
      <p:sp>
        <p:nvSpPr>
          <p:cNvPr id="2" name="AutoShape 2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484292" cy="40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ПРИМЕР 1.</a:t>
            </a:r>
          </a:p>
          <a:p>
            <a:endParaRPr lang="ru-RU" sz="2800" dirty="0" smtClean="0"/>
          </a:p>
          <a:p>
            <a:pPr algn="l"/>
            <a:r>
              <a:rPr lang="ru-RU" sz="2800" dirty="0" smtClean="0"/>
              <a:t>Напишите </a:t>
            </a:r>
            <a:r>
              <a:rPr lang="ru-RU" sz="2800" dirty="0"/>
              <a:t>программу, которая в последовательности натуральных чисел определяет сумму чисел, оканчивающихся на 4. Программа получает на вход количество чисел в последовательности, а затем сами числа. В последовательности всегда имеется число, оканчивающееся на 4. Количество чисел не превышает 1000. Введенные числа не превышают 30 000. Программа должна вывести одно число  — сумму чисел, оканчивающихся на 4.</a:t>
            </a:r>
          </a:p>
        </p:txBody>
      </p:sp>
    </p:spTree>
    <p:extLst>
      <p:ext uri="{BB962C8B-B14F-4D97-AF65-F5344CB8AC3E}">
        <p14:creationId xmlns:p14="http://schemas.microsoft.com/office/powerpoint/2010/main" val="29339058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94" y="3643701"/>
            <a:ext cx="8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определить, что </a:t>
            </a:r>
            <a:r>
              <a:rPr lang="en-US" sz="3200" dirty="0" smtClean="0"/>
              <a:t> </a:t>
            </a:r>
            <a:r>
              <a:rPr lang="ru-RU" sz="3200" dirty="0" smtClean="0"/>
              <a:t>число </a:t>
            </a:r>
            <a:r>
              <a:rPr lang="en-US" sz="3200" dirty="0" smtClean="0"/>
              <a:t>a </a:t>
            </a:r>
            <a:r>
              <a:rPr lang="ru-RU" sz="3200" dirty="0" smtClean="0"/>
              <a:t>оканчивается на 4?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4122" y="472091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x % 10 ==4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8024" y="476672"/>
            <a:ext cx="795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Какие переменные нам необходимы?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89156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/>
              <a:t>1) количество </a:t>
            </a:r>
            <a:r>
              <a:rPr lang="ru-RU" sz="3200" dirty="0"/>
              <a:t>чисел в последовательности (</a:t>
            </a:r>
            <a:r>
              <a:rPr lang="en-US" sz="3200" dirty="0"/>
              <a:t>n)</a:t>
            </a:r>
            <a:r>
              <a:rPr lang="ru-RU" sz="3200" dirty="0"/>
              <a:t>;</a:t>
            </a:r>
            <a:endParaRPr lang="en-US" sz="3200" dirty="0"/>
          </a:p>
          <a:p>
            <a:pPr algn="l"/>
            <a:r>
              <a:rPr lang="ru-RU" sz="3200" dirty="0" smtClean="0"/>
              <a:t>2</a:t>
            </a:r>
            <a:r>
              <a:rPr lang="en-US" sz="3200" dirty="0" smtClean="0"/>
              <a:t>) </a:t>
            </a:r>
            <a:r>
              <a:rPr lang="ru-RU" sz="3200" dirty="0" smtClean="0"/>
              <a:t>само число (</a:t>
            </a:r>
            <a:r>
              <a:rPr lang="en-US" sz="3200" dirty="0" smtClean="0"/>
              <a:t>a)</a:t>
            </a:r>
            <a:r>
              <a:rPr lang="ru-RU" sz="3200" dirty="0" smtClean="0"/>
              <a:t>; </a:t>
            </a:r>
            <a:endParaRPr lang="en-US" sz="3200" dirty="0" smtClean="0"/>
          </a:p>
          <a:p>
            <a:pPr algn="l"/>
            <a:r>
              <a:rPr lang="ru-RU" sz="3200" dirty="0" smtClean="0"/>
              <a:t>3) переменная </a:t>
            </a:r>
            <a:r>
              <a:rPr lang="en-US" sz="3200" dirty="0" smtClean="0"/>
              <a:t>sum</a:t>
            </a:r>
            <a:r>
              <a:rPr lang="ru-RU" sz="3200" dirty="0" smtClean="0"/>
              <a:t>, которая изначально равна </a:t>
            </a:r>
            <a:r>
              <a:rPr lang="ru-RU" sz="3200" dirty="0" smtClean="0"/>
              <a:t>0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0863" y="5445224"/>
            <a:ext cx="784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сделает программа, если будет найдено число, оканчивающееся на 4?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88176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896" y="908720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/>
              <a:t>n = </a:t>
            </a:r>
            <a:r>
              <a:rPr lang="en-US" sz="4000" dirty="0" err="1" smtClean="0"/>
              <a:t>int</a:t>
            </a:r>
            <a:r>
              <a:rPr lang="en-US" sz="4000" dirty="0" smtClean="0"/>
              <a:t>(input())</a:t>
            </a:r>
            <a:endParaRPr lang="ru-RU" sz="4000" dirty="0" smtClean="0"/>
          </a:p>
          <a:p>
            <a:pPr algn="l"/>
            <a:r>
              <a:rPr lang="en-US" sz="4000" dirty="0" smtClean="0"/>
              <a:t>sum = 0</a:t>
            </a:r>
            <a:endParaRPr lang="ru-RU" sz="4000" dirty="0" smtClean="0"/>
          </a:p>
          <a:p>
            <a:pPr algn="l"/>
            <a:r>
              <a:rPr lang="en-US" sz="4000" b="1" dirty="0" smtClean="0"/>
              <a:t>for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 in range(n):    </a:t>
            </a:r>
            <a:endParaRPr lang="ru-RU" sz="4000" b="1" dirty="0" smtClean="0"/>
          </a:p>
          <a:p>
            <a:pPr algn="l"/>
            <a:r>
              <a:rPr lang="ru-RU" sz="4000" dirty="0" smtClean="0"/>
              <a:t>	</a:t>
            </a:r>
            <a:r>
              <a:rPr lang="en-US" sz="4000" dirty="0" smtClean="0"/>
              <a:t>a = </a:t>
            </a:r>
            <a:r>
              <a:rPr lang="en-US" sz="4000" dirty="0" err="1" smtClean="0"/>
              <a:t>int</a:t>
            </a:r>
            <a:r>
              <a:rPr lang="en-US" sz="4000" dirty="0" smtClean="0"/>
              <a:t>(input())    </a:t>
            </a:r>
            <a:endParaRPr lang="ru-RU" sz="4000" dirty="0" smtClean="0"/>
          </a:p>
          <a:p>
            <a:pPr algn="l"/>
            <a:r>
              <a:rPr lang="ru-RU" sz="4000" dirty="0" smtClean="0"/>
              <a:t>	</a:t>
            </a:r>
            <a:r>
              <a:rPr lang="en-US" sz="4000" dirty="0" smtClean="0"/>
              <a:t>if a % 10 == 4:        </a:t>
            </a:r>
            <a:endParaRPr lang="ru-RU" sz="4000" dirty="0" smtClean="0"/>
          </a:p>
          <a:p>
            <a:pPr algn="l"/>
            <a:r>
              <a:rPr lang="ru-RU" sz="4000" dirty="0" smtClean="0"/>
              <a:t>		</a:t>
            </a:r>
            <a:r>
              <a:rPr lang="en-US" sz="4000" dirty="0"/>
              <a:t>s</a:t>
            </a:r>
            <a:r>
              <a:rPr lang="en-US" sz="4000" dirty="0" smtClean="0"/>
              <a:t>um </a:t>
            </a:r>
            <a:r>
              <a:rPr lang="en-US" sz="4000" dirty="0" smtClean="0"/>
              <a:t>+= a</a:t>
            </a:r>
            <a:endParaRPr lang="ru-RU" sz="4000" dirty="0" smtClean="0"/>
          </a:p>
          <a:p>
            <a:pPr algn="l"/>
            <a:r>
              <a:rPr lang="en-US" sz="4000" dirty="0" smtClean="0"/>
              <a:t>print(sum)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5892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Обратите внимание на отступы при  написании программы: они важны!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727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51" y="476672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ПРИМЕР 2</a:t>
            </a:r>
            <a:r>
              <a:rPr lang="ru-RU" sz="2400" dirty="0" smtClean="0"/>
              <a:t>.</a:t>
            </a:r>
            <a:r>
              <a:rPr lang="ru-RU" dirty="0" smtClean="0"/>
              <a:t> </a:t>
            </a:r>
          </a:p>
          <a:p>
            <a:endParaRPr lang="ru-RU" sz="2800" dirty="0"/>
          </a:p>
          <a:p>
            <a:pPr algn="l"/>
            <a:r>
              <a:rPr lang="ru-RU" sz="2800" dirty="0" smtClean="0"/>
              <a:t>Напишите </a:t>
            </a:r>
            <a:r>
              <a:rPr lang="ru-RU" sz="2800" dirty="0"/>
              <a:t>программу, которая в последовательности натуральных чисел определяет максимальное число, кратное 5. Программа получает на вход количество чисел в последовательности, а затем сами числа. В последовательности всегда имеется число, кратное 5. Количество чисел не превышает 1000. Введенные числа не превышают 30 000. Программа должна вывести одно число  — максимальное число, кратное 5.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521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429000"/>
            <a:ext cx="8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определить, что число </a:t>
            </a:r>
            <a:r>
              <a:rPr lang="en-US" sz="3200" dirty="0" smtClean="0"/>
              <a:t>a</a:t>
            </a:r>
            <a:r>
              <a:rPr lang="ru-RU" sz="3200" dirty="0" smtClean="0"/>
              <a:t> кратно 5?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2696" y="408483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</a:t>
            </a:r>
            <a:r>
              <a:rPr lang="en-US" sz="3200" dirty="0" smtClean="0"/>
              <a:t> % </a:t>
            </a:r>
            <a:r>
              <a:rPr lang="ru-RU" sz="3200" dirty="0" smtClean="0"/>
              <a:t>5</a:t>
            </a:r>
            <a:r>
              <a:rPr lang="en-US" sz="3200" dirty="0" smtClean="0"/>
              <a:t> == </a:t>
            </a:r>
            <a:r>
              <a:rPr lang="ru-RU" sz="3200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024" y="476672"/>
            <a:ext cx="795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Какие переменные нам необходимы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3040" y="1225783"/>
            <a:ext cx="9049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/>
              <a:t>1) количество чисел в последовательности (</a:t>
            </a:r>
            <a:r>
              <a:rPr lang="en-US" sz="3200" dirty="0" smtClean="0"/>
              <a:t>n</a:t>
            </a:r>
            <a:r>
              <a:rPr lang="ru-RU" sz="3200" dirty="0" smtClean="0"/>
              <a:t>)</a:t>
            </a:r>
            <a:endParaRPr lang="en-US" sz="3200" dirty="0" smtClean="0"/>
          </a:p>
          <a:p>
            <a:pPr algn="l"/>
            <a:r>
              <a:rPr lang="ru-RU" sz="3200" dirty="0" smtClean="0"/>
              <a:t>2) само число (</a:t>
            </a:r>
            <a:r>
              <a:rPr lang="en-US" sz="3200" dirty="0" smtClean="0"/>
              <a:t>a)</a:t>
            </a:r>
            <a:r>
              <a:rPr lang="ru-RU" sz="3200" dirty="0" smtClean="0"/>
              <a:t>; </a:t>
            </a:r>
            <a:endParaRPr lang="en-US" sz="3200" dirty="0"/>
          </a:p>
          <a:p>
            <a:pPr algn="l"/>
            <a:r>
              <a:rPr lang="ru-RU" sz="3200" dirty="0" smtClean="0"/>
              <a:t>3) переменная, хранящая максимальное число (</a:t>
            </a:r>
            <a:r>
              <a:rPr lang="en-US" sz="3200" dirty="0" smtClean="0"/>
              <a:t>max</a:t>
            </a:r>
            <a:r>
              <a:rPr lang="ru-RU" sz="3200" dirty="0" smtClean="0"/>
              <a:t>)</a:t>
            </a:r>
            <a:r>
              <a:rPr lang="en-US" sz="3200" dirty="0"/>
              <a:t>;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8024" y="4941168"/>
            <a:ext cx="7848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сделает программа, если будет найдено число, кратное 5 и оно будет больше прежнего максимального?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15128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40768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n = </a:t>
            </a:r>
            <a:r>
              <a:rPr lang="en-US" sz="3600" dirty="0" err="1"/>
              <a:t>int</a:t>
            </a:r>
            <a:r>
              <a:rPr lang="en-US" sz="3600" dirty="0"/>
              <a:t>(input())</a:t>
            </a:r>
            <a:endParaRPr lang="ru-RU" sz="3600" dirty="0"/>
          </a:p>
          <a:p>
            <a:pPr algn="l"/>
            <a:r>
              <a:rPr lang="en-US" sz="3600" dirty="0" smtClean="0"/>
              <a:t>max </a:t>
            </a:r>
            <a:r>
              <a:rPr lang="en-US" sz="3600" dirty="0"/>
              <a:t>= 0</a:t>
            </a:r>
            <a:endParaRPr lang="ru-RU" sz="3600" dirty="0"/>
          </a:p>
          <a:p>
            <a:pPr algn="l"/>
            <a:r>
              <a:rPr lang="en-US" sz="3600" b="1" dirty="0"/>
              <a:t>for </a:t>
            </a:r>
            <a:r>
              <a:rPr lang="en-US" sz="3600" b="1" dirty="0" err="1"/>
              <a:t>i</a:t>
            </a:r>
            <a:r>
              <a:rPr lang="en-US" sz="3600" b="1" dirty="0"/>
              <a:t> in range(n):    </a:t>
            </a:r>
            <a:endParaRPr lang="ru-RU" sz="3600" b="1" dirty="0"/>
          </a:p>
          <a:p>
            <a:pPr algn="l"/>
            <a:r>
              <a:rPr lang="ru-RU" sz="3600" dirty="0"/>
              <a:t>	</a:t>
            </a:r>
            <a:r>
              <a:rPr lang="en-US" sz="3600" dirty="0"/>
              <a:t>a = </a:t>
            </a:r>
            <a:r>
              <a:rPr lang="en-US" sz="3600" dirty="0" err="1"/>
              <a:t>int</a:t>
            </a:r>
            <a:r>
              <a:rPr lang="en-US" sz="3600" dirty="0"/>
              <a:t>(input())    </a:t>
            </a:r>
            <a:endParaRPr lang="ru-RU" sz="3600" dirty="0"/>
          </a:p>
          <a:p>
            <a:pPr algn="l"/>
            <a:r>
              <a:rPr lang="ru-RU" sz="3600" dirty="0"/>
              <a:t>	</a:t>
            </a:r>
            <a:r>
              <a:rPr lang="en-US" sz="3600" dirty="0"/>
              <a:t>if a % </a:t>
            </a:r>
            <a:r>
              <a:rPr lang="en-US" sz="3600" dirty="0" smtClean="0"/>
              <a:t>5 </a:t>
            </a:r>
            <a:r>
              <a:rPr lang="en-US" sz="3600" dirty="0"/>
              <a:t>== </a:t>
            </a:r>
            <a:r>
              <a:rPr lang="en-US" sz="3600" dirty="0" smtClean="0"/>
              <a:t>0 and </a:t>
            </a:r>
            <a:r>
              <a:rPr lang="en-US" sz="3600" dirty="0" smtClean="0"/>
              <a:t>a&gt;max</a:t>
            </a:r>
            <a:r>
              <a:rPr lang="en-US" sz="3600" dirty="0" smtClean="0"/>
              <a:t>:        </a:t>
            </a:r>
            <a:endParaRPr lang="ru-RU" sz="3600" dirty="0"/>
          </a:p>
          <a:p>
            <a:pPr algn="l"/>
            <a:r>
              <a:rPr lang="ru-RU" sz="3600" dirty="0"/>
              <a:t>		</a:t>
            </a:r>
            <a:r>
              <a:rPr lang="en-US" sz="3600" dirty="0" smtClean="0"/>
              <a:t>max=a</a:t>
            </a:r>
            <a:endParaRPr lang="ru-RU" sz="3600" dirty="0"/>
          </a:p>
          <a:p>
            <a:pPr algn="l"/>
            <a:r>
              <a:rPr lang="en-US" sz="3600" dirty="0" smtClean="0"/>
              <a:t>print(max)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90057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Использование </a:t>
            </a:r>
          </a:p>
          <a:p>
            <a:pPr algn="ctr"/>
            <a:r>
              <a:rPr lang="ru-RU" sz="5400" dirty="0" smtClean="0"/>
              <a:t>цикла с предусловием</a:t>
            </a:r>
            <a:endParaRPr lang="ru-RU" sz="5400" dirty="0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940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84" y="476672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ПРИМЕР 3.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Напишите </a:t>
            </a:r>
            <a:r>
              <a:rPr lang="ru-RU" sz="2800" dirty="0"/>
              <a:t>программу, которая в последовательности целых чисел </a:t>
            </a:r>
            <a:r>
              <a:rPr lang="ru-RU" sz="2800" dirty="0" smtClean="0"/>
              <a:t>подсчитывает </a:t>
            </a:r>
            <a:r>
              <a:rPr lang="ru-RU" sz="2800" dirty="0"/>
              <a:t>разность количества положительных и отрицательных чисел последовательности. Программа получает на вход целые числа, количество введенных чисел неизвестно, последовательность чисел заканчивается числом 0 (0  — признак окончания ввода, не входит в последовательность).</a:t>
            </a:r>
          </a:p>
          <a:p>
            <a:pPr algn="l"/>
            <a:r>
              <a:rPr lang="ru-RU" sz="2800" dirty="0"/>
              <a:t>Количество чисел не превышает 1000. Введенные числа по модулю не превышают 30 000. Программа должна вывести </a:t>
            </a:r>
            <a:r>
              <a:rPr lang="ru-RU" sz="2800" dirty="0" smtClean="0"/>
              <a:t>значение разности количества </a:t>
            </a:r>
            <a:r>
              <a:rPr lang="ru-RU" sz="2800" dirty="0"/>
              <a:t>положительных и отрицательных чисел.</a:t>
            </a:r>
          </a:p>
        </p:txBody>
      </p:sp>
    </p:spTree>
    <p:extLst>
      <p:ext uri="{BB962C8B-B14F-4D97-AF65-F5344CB8AC3E}">
        <p14:creationId xmlns:p14="http://schemas.microsoft.com/office/powerpoint/2010/main" val="20744108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20135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n=0</a:t>
            </a:r>
            <a:r>
              <a:rPr lang="ru-RU" sz="3600" dirty="0" smtClean="0"/>
              <a:t> </a:t>
            </a:r>
            <a:endParaRPr lang="en-US" sz="3600" dirty="0" smtClean="0"/>
          </a:p>
          <a:p>
            <a:pPr algn="l"/>
            <a:r>
              <a:rPr lang="en-US" sz="3600" dirty="0" smtClean="0"/>
              <a:t>m=0</a:t>
            </a:r>
          </a:p>
          <a:p>
            <a:pPr algn="l"/>
            <a:r>
              <a:rPr lang="en-US" sz="3600" dirty="0" smtClean="0"/>
              <a:t>a=</a:t>
            </a:r>
            <a:r>
              <a:rPr lang="en-US" sz="3600" dirty="0" err="1" smtClean="0"/>
              <a:t>int</a:t>
            </a:r>
            <a:r>
              <a:rPr lang="en-US" sz="3600" dirty="0" smtClean="0"/>
              <a:t>(input())</a:t>
            </a:r>
          </a:p>
          <a:p>
            <a:pPr algn="l"/>
            <a:r>
              <a:rPr lang="en-US" sz="3600" b="1" dirty="0" smtClean="0"/>
              <a:t>while </a:t>
            </a:r>
            <a:r>
              <a:rPr lang="en-US" sz="3600" b="1" dirty="0"/>
              <a:t>a!=0:    </a:t>
            </a:r>
            <a:endParaRPr lang="en-US" sz="3600" b="1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if </a:t>
            </a:r>
            <a:r>
              <a:rPr lang="en-US" sz="3600" dirty="0"/>
              <a:t>a&gt;0:      </a:t>
            </a:r>
            <a:endParaRPr lang="en-US" sz="3600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	n</a:t>
            </a:r>
            <a:r>
              <a:rPr lang="en-US" sz="3600" dirty="0"/>
              <a:t>+=1    </a:t>
            </a:r>
            <a:endParaRPr lang="en-US" sz="3600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else</a:t>
            </a:r>
            <a:r>
              <a:rPr lang="en-US" sz="3600" dirty="0"/>
              <a:t>:      </a:t>
            </a:r>
            <a:endParaRPr lang="en-US" sz="3600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	m</a:t>
            </a:r>
            <a:r>
              <a:rPr lang="en-US" sz="3600" dirty="0"/>
              <a:t>+=1    </a:t>
            </a:r>
            <a:endParaRPr lang="en-US" sz="3600" dirty="0" smtClean="0"/>
          </a:p>
          <a:p>
            <a:pPr algn="l"/>
            <a:r>
              <a:rPr lang="en-US" sz="3600" dirty="0" smtClean="0"/>
              <a:t>	a=</a:t>
            </a:r>
            <a:r>
              <a:rPr lang="en-US" sz="3600" dirty="0" err="1" smtClean="0"/>
              <a:t>int</a:t>
            </a:r>
            <a:r>
              <a:rPr lang="en-US" sz="3600" dirty="0" smtClean="0"/>
              <a:t>(input())</a:t>
            </a:r>
            <a:endParaRPr lang="ru-RU" sz="3600" dirty="0" smtClean="0"/>
          </a:p>
          <a:p>
            <a:pPr algn="l"/>
            <a:r>
              <a:rPr lang="en-US" sz="3600" dirty="0" smtClean="0"/>
              <a:t>print(n-m)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5104" y="692696"/>
            <a:ext cx="401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// количество положительных чисел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97980" y="11967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// количество отрицательных чисел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348880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// начало цикла (</a:t>
            </a:r>
            <a:r>
              <a:rPr lang="en-US" dirty="0" smtClean="0"/>
              <a:t>!=</a:t>
            </a:r>
            <a:r>
              <a:rPr lang="ru-RU" dirty="0" smtClean="0"/>
              <a:t> - значение «не равно»)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25104" y="17728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// запрос числа (вне цикла)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9445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ЗАДАНИЯ </a:t>
            </a:r>
          </a:p>
          <a:p>
            <a:pPr algn="ctr"/>
            <a:r>
              <a:rPr lang="ru-RU" sz="5400" dirty="0" smtClean="0"/>
              <a:t>ДЛЯ </a:t>
            </a:r>
          </a:p>
          <a:p>
            <a:pPr algn="ctr"/>
            <a:r>
              <a:rPr lang="ru-RU" sz="5400" dirty="0" smtClean="0"/>
              <a:t>САМОСТОЯТЕЛЬНОЙ РАБОТЫ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D5E93F-E1F2-4783-90C2-994B7B1C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6498"/>
            <a:ext cx="2808312" cy="25027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637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28625" y="7143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Переменная в программировании полностью характеризуется: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071688" y="2214563"/>
            <a:ext cx="6143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Franklin Gothic Book" pitchFamily="34" charset="0"/>
              </a:rPr>
              <a:t>А)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именем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именем и значением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В) именем, значением и типом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Г) именем и всеми возможными значениями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1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/>
              <a:t>Напишите </a:t>
            </a:r>
            <a:r>
              <a:rPr lang="ru-RU" sz="2000" dirty="0"/>
              <a:t>программу, которая в последовательности натуральных чисел определяет максимальное число, кратное 4. Программа получает на вход количество чисел в последовательности, а затем сами числа. В последовательности всегда имеется число, кратное 4. Количество чисел не превышает 1000. Введенные числа не превышают 30 000. Программа должна вывести одно число  — максимальное число, кратное 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8491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2.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/>
              <a:t>Напишите </a:t>
            </a:r>
            <a:r>
              <a:rPr lang="ru-RU" sz="2000" dirty="0"/>
              <a:t>программу, которая в последовательности целых чисел </a:t>
            </a:r>
            <a:r>
              <a:rPr lang="ru-RU" sz="2000" dirty="0" smtClean="0"/>
              <a:t>определяет </a:t>
            </a:r>
            <a:r>
              <a:rPr lang="ru-RU" sz="2000" dirty="0"/>
              <a:t>сумму и количество четных чисел, кратных 5. Программа получает на вход целые числа, количество введенных чисел неизвестно, последовательность чисел заканчивается числом 0 (0  — признак окончания ввода, не входит в последовательность). Количество чисел не превышает 1000. Введенные числа по модулю не превышают 30 000. Программа должна вывести два числа: сумму последовательности и количество четных чисел, кратных 5.</a:t>
            </a:r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95536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Решение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833120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Решение 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054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16" y="1700808"/>
            <a:ext cx="433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n=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</a:p>
          <a:p>
            <a:pPr algn="l"/>
            <a:r>
              <a:rPr lang="en-US" sz="2400" dirty="0" smtClean="0"/>
              <a:t>max=0</a:t>
            </a:r>
          </a:p>
          <a:p>
            <a:pPr algn="l"/>
            <a:r>
              <a:rPr lang="en-US" sz="2400" dirty="0" smtClean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range(n): 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a=</a:t>
            </a:r>
            <a:r>
              <a:rPr lang="en-US" sz="2400" dirty="0" err="1" smtClean="0"/>
              <a:t>int</a:t>
            </a:r>
            <a:r>
              <a:rPr lang="en-US" sz="2400" dirty="0" smtClean="0"/>
              <a:t>(input</a:t>
            </a:r>
            <a:r>
              <a:rPr lang="en-US" sz="2400" dirty="0"/>
              <a:t>()) 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if </a:t>
            </a:r>
            <a:r>
              <a:rPr lang="en-US" sz="2400" dirty="0"/>
              <a:t>a % 4==0 and a&gt;max:  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max=a</a:t>
            </a:r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(max)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9504" y="1700808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n=0</a:t>
            </a:r>
          </a:p>
          <a:p>
            <a:pPr algn="l"/>
            <a:r>
              <a:rPr lang="en-US" sz="2400" dirty="0" smtClean="0"/>
              <a:t>sum=0</a:t>
            </a:r>
          </a:p>
          <a:p>
            <a:pPr algn="l"/>
            <a:r>
              <a:rPr lang="en-US" sz="2400" dirty="0" smtClean="0"/>
              <a:t>a=</a:t>
            </a:r>
            <a:r>
              <a:rPr lang="en-US" sz="2400" dirty="0" err="1" smtClean="0"/>
              <a:t>int</a:t>
            </a:r>
            <a:r>
              <a:rPr lang="en-US" sz="2400" dirty="0" smtClean="0"/>
              <a:t>(input())</a:t>
            </a:r>
          </a:p>
          <a:p>
            <a:pPr algn="l"/>
            <a:r>
              <a:rPr lang="en-US" sz="2400" dirty="0" smtClean="0"/>
              <a:t>while a!=0:  </a:t>
            </a:r>
          </a:p>
          <a:p>
            <a:pPr algn="l"/>
            <a:r>
              <a:rPr lang="en-US" sz="2400" dirty="0" smtClean="0"/>
              <a:t>	if a%2==0 and a%5==0:    </a:t>
            </a:r>
          </a:p>
          <a:p>
            <a:pPr algn="l"/>
            <a:r>
              <a:rPr lang="en-US" sz="2400" dirty="0" smtClean="0"/>
              <a:t>		n+=1    </a:t>
            </a:r>
          </a:p>
          <a:p>
            <a:pPr algn="l"/>
            <a:r>
              <a:rPr lang="en-US" sz="2400" dirty="0" smtClean="0"/>
              <a:t>		sum+=a  </a:t>
            </a:r>
          </a:p>
          <a:p>
            <a:pPr algn="l"/>
            <a:r>
              <a:rPr lang="en-US" sz="2400" dirty="0" smtClean="0"/>
              <a:t>	a=</a:t>
            </a:r>
            <a:r>
              <a:rPr lang="en-US" sz="2400" dirty="0" err="1" smtClean="0"/>
              <a:t>int</a:t>
            </a:r>
            <a:r>
              <a:rPr lang="en-US" sz="2400" dirty="0" smtClean="0"/>
              <a:t>(input())</a:t>
            </a:r>
          </a:p>
          <a:p>
            <a:pPr algn="l"/>
            <a:r>
              <a:rPr lang="en-US" sz="2400" dirty="0" smtClean="0"/>
              <a:t>print(n)</a:t>
            </a:r>
          </a:p>
          <a:p>
            <a:pPr algn="l"/>
            <a:r>
              <a:rPr lang="en-US" sz="2400" dirty="0" smtClean="0"/>
              <a:t>print(sum)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Задание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5296" y="548680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Задание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6228184" y="5949280"/>
            <a:ext cx="180020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230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26876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n=0</a:t>
            </a:r>
          </a:p>
          <a:p>
            <a:pPr algn="l"/>
            <a:r>
              <a:rPr lang="en-US" sz="2800" dirty="0" smtClean="0"/>
              <a:t>sum=0</a:t>
            </a:r>
          </a:p>
          <a:p>
            <a:pPr algn="l"/>
            <a:r>
              <a:rPr lang="en-US" sz="2800" dirty="0" smtClean="0"/>
              <a:t>a=</a:t>
            </a:r>
            <a:r>
              <a:rPr lang="en-US" sz="2800" dirty="0" err="1" smtClean="0"/>
              <a:t>int</a:t>
            </a:r>
            <a:r>
              <a:rPr lang="en-US" sz="2800" dirty="0" smtClean="0"/>
              <a:t>(input(“</a:t>
            </a:r>
            <a:r>
              <a:rPr lang="ru-RU" sz="2800" dirty="0"/>
              <a:t>В</a:t>
            </a:r>
            <a:r>
              <a:rPr lang="ru-RU" sz="2800" dirty="0" smtClean="0"/>
              <a:t>водите целые числа</a:t>
            </a:r>
            <a:r>
              <a:rPr lang="en-US" sz="2800" dirty="0" smtClean="0"/>
              <a:t>”))</a:t>
            </a:r>
          </a:p>
          <a:p>
            <a:pPr algn="l"/>
            <a:r>
              <a:rPr lang="en-US" sz="2800" dirty="0" smtClean="0"/>
              <a:t>while a!=0:  </a:t>
            </a:r>
          </a:p>
          <a:p>
            <a:pPr algn="l"/>
            <a:r>
              <a:rPr lang="en-US" sz="2800" dirty="0" smtClean="0"/>
              <a:t>	if a%2==0 and a%5==0:    </a:t>
            </a:r>
          </a:p>
          <a:p>
            <a:pPr algn="l"/>
            <a:r>
              <a:rPr lang="en-US" sz="2800" dirty="0" smtClean="0"/>
              <a:t>		n+=1    </a:t>
            </a:r>
          </a:p>
          <a:p>
            <a:pPr algn="l"/>
            <a:r>
              <a:rPr lang="en-US" sz="2800" dirty="0" smtClean="0"/>
              <a:t>		sum+=a  </a:t>
            </a:r>
          </a:p>
          <a:p>
            <a:pPr algn="l"/>
            <a:r>
              <a:rPr lang="en-US" sz="2800" dirty="0" smtClean="0"/>
              <a:t>	a=</a:t>
            </a:r>
            <a:r>
              <a:rPr lang="en-US" sz="2800" dirty="0" err="1" smtClean="0"/>
              <a:t>int</a:t>
            </a:r>
            <a:r>
              <a:rPr lang="en-US" sz="2800" dirty="0" smtClean="0"/>
              <a:t>(input())</a:t>
            </a:r>
          </a:p>
          <a:p>
            <a:pPr algn="l"/>
            <a:r>
              <a:rPr lang="en-US" sz="2800" dirty="0"/>
              <a:t>n</a:t>
            </a:r>
            <a:r>
              <a:rPr lang="en-US" sz="2800" dirty="0" smtClean="0"/>
              <a:t>=</a:t>
            </a:r>
            <a:r>
              <a:rPr lang="en-US" sz="2800" dirty="0" err="1" smtClean="0"/>
              <a:t>str</a:t>
            </a:r>
            <a:r>
              <a:rPr lang="en-US" sz="2800" dirty="0" smtClean="0"/>
              <a:t>(n)</a:t>
            </a:r>
          </a:p>
          <a:p>
            <a:pPr algn="l"/>
            <a:r>
              <a:rPr lang="en-US" sz="2800" dirty="0" smtClean="0"/>
              <a:t>sum=</a:t>
            </a:r>
            <a:r>
              <a:rPr lang="en-US" sz="2800" dirty="0" err="1" smtClean="0"/>
              <a:t>str</a:t>
            </a:r>
            <a:r>
              <a:rPr lang="en-US" sz="2800" dirty="0" smtClean="0"/>
              <a:t>(sum)</a:t>
            </a:r>
          </a:p>
          <a:p>
            <a:pPr algn="l"/>
            <a:r>
              <a:rPr lang="en-US" sz="2800" dirty="0"/>
              <a:t>p</a:t>
            </a:r>
            <a:r>
              <a:rPr lang="en-US" sz="2800" dirty="0" smtClean="0"/>
              <a:t>rint (“</a:t>
            </a:r>
            <a:r>
              <a:rPr lang="ru-RU" sz="2800" dirty="0" smtClean="0"/>
              <a:t>Количество чисел: </a:t>
            </a:r>
            <a:r>
              <a:rPr lang="en-US" sz="2800" dirty="0" smtClean="0"/>
              <a:t>“ + n)</a:t>
            </a:r>
          </a:p>
          <a:p>
            <a:pPr algn="l"/>
            <a:r>
              <a:rPr lang="en-US" sz="2800" dirty="0" smtClean="0"/>
              <a:t>print(“</a:t>
            </a:r>
            <a:r>
              <a:rPr lang="ru-RU" sz="2800" dirty="0" smtClean="0"/>
              <a:t>Сумма чисел: </a:t>
            </a:r>
            <a:r>
              <a:rPr lang="en-US" sz="2800" dirty="0" smtClean="0"/>
              <a:t>“ </a:t>
            </a:r>
            <a:r>
              <a:rPr lang="ru-RU" sz="2800" dirty="0" smtClean="0"/>
              <a:t>+ </a:t>
            </a:r>
            <a:r>
              <a:rPr lang="en-US" sz="2800" dirty="0" smtClean="0"/>
              <a:t>sum)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04664"/>
            <a:ext cx="31326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Задание </a:t>
            </a:r>
            <a:r>
              <a:rPr lang="en-US" sz="2800" b="1" dirty="0" smtClean="0">
                <a:solidFill>
                  <a:srgbClr val="FF0000"/>
                </a:solidFill>
              </a:rPr>
              <a:t>2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с конкатенацией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128284" y="5949280"/>
            <a:ext cx="180020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06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28625" y="7143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Переменная в программировании полностью характеризуется: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071688" y="2214563"/>
            <a:ext cx="6143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именем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именем и значением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именем, значением и типом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Г) именем и всеми возможными значениями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625" y="692696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>
                <a:latin typeface="Franklin Gothic Book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какой строке имя переменной записано неправильно?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hot-dog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kit_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MailTo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Г) 10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son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3378</Words>
  <Application>Microsoft Office PowerPoint</Application>
  <PresentationFormat>Экран (4:3)</PresentationFormat>
  <Paragraphs>672</Paragraphs>
  <Slides>72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Оператор присваивания</vt:lpstr>
      <vt:lpstr>Презентация PowerPoint</vt:lpstr>
      <vt:lpstr>Оператор вывода данных</vt:lpstr>
      <vt:lpstr>Оператор ввода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 (решение выражений) </vt:lpstr>
      <vt:lpstr>Презентация PowerPoint</vt:lpstr>
      <vt:lpstr>Презентация PowerPoint</vt:lpstr>
      <vt:lpstr>ЗАДАНИЕ  (линейные программы)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332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Кручко Г.В.</dc:creator>
  <cp:lastModifiedBy>Кручко Г.В.</cp:lastModifiedBy>
  <cp:revision>134</cp:revision>
  <dcterms:created xsi:type="dcterms:W3CDTF">2020-09-17T08:43:16Z</dcterms:created>
  <dcterms:modified xsi:type="dcterms:W3CDTF">2026-01-28T12:23:13Z</dcterms:modified>
</cp:coreProperties>
</file>