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7" r:id="rId8"/>
    <p:sldId id="275" r:id="rId9"/>
    <p:sldId id="274" r:id="rId10"/>
    <p:sldId id="261" r:id="rId11"/>
    <p:sldId id="262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0DE"/>
    <a:srgbClr val="9DD3D7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DDAFE-5B0C-4771-B76F-7FA58C71D0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18E7F-D555-4CFC-9B5A-E051CE9019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81C75-1E82-4989-8BDA-9580BA6D06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E57C-D3B7-4A64-8EA3-62943E9774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26C2E-480E-48F7-B36E-A638388D6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3AD22-B72C-4B1B-92DA-FFEB1A5A6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83D9-9B5A-4060-A4E9-A634F1393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4EADF-029C-47B6-B69A-F62A47930F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90E1-5153-421A-8D31-ABFDE9D927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6650E-35C7-4190-B820-01D89D744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CBCAD-CD4C-4257-9CC0-87C11626A8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9DE6CB-9E73-40AE-ACBA-243822C18E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92275" y="1557338"/>
            <a:ext cx="525621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>
                <a:solidFill>
                  <a:schemeClr val="bg1"/>
                </a:solidFill>
              </a:rPr>
              <a:t>Архитектура компьютера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42988" y="765175"/>
            <a:ext cx="669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Типы разъемов: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95513" y="1412875"/>
            <a:ext cx="51847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Arial Narrow" pitchFamily="34" charset="0"/>
              </a:rPr>
              <a:t>►</a:t>
            </a:r>
            <a:r>
              <a:rPr lang="ru-RU" sz="2400">
                <a:solidFill>
                  <a:schemeClr val="bg1"/>
                </a:solidFill>
              </a:rPr>
              <a:t>Сокеты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►</a:t>
            </a:r>
            <a:r>
              <a:rPr lang="ru-RU"/>
              <a:t> </a:t>
            </a:r>
            <a:r>
              <a:rPr lang="ru-RU" sz="2400">
                <a:solidFill>
                  <a:schemeClr val="bg1"/>
                </a:solidFill>
              </a:rPr>
              <a:t>Слоты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►</a:t>
            </a:r>
            <a:r>
              <a:rPr lang="ru-RU"/>
              <a:t> </a:t>
            </a:r>
            <a:r>
              <a:rPr lang="ru-RU" sz="2400">
                <a:solidFill>
                  <a:schemeClr val="bg1"/>
                </a:solidFill>
              </a:rPr>
              <a:t>Разъемы портов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4149725"/>
            <a:ext cx="7993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Сокеты</a:t>
            </a:r>
            <a:r>
              <a:rPr lang="ru-RU" sz="2400">
                <a:solidFill>
                  <a:schemeClr val="bg1"/>
                </a:solidFill>
              </a:rPr>
              <a:t> внешне различаются числом контактов и их расположением,  что указывается в документации.  В сокет (он имеет квадратную форму) вставляется </a:t>
            </a:r>
            <a:r>
              <a:rPr lang="ru-RU" sz="2400" b="1">
                <a:solidFill>
                  <a:schemeClr val="bg1"/>
                </a:solidFill>
                <a:hlinkClick r:id="" action="ppaction://noaction"/>
              </a:rPr>
              <a:t>микропроцессор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Процессор и сокет, 3-й пень, 22К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637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Процессор и сокет, 4-й пень, 21К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268413"/>
            <a:ext cx="2736850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Процессор установлен в сокет, 22К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268413"/>
            <a:ext cx="27368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87450" y="414972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chemeClr val="bg1"/>
                </a:solidFill>
              </a:rPr>
              <a:t>Подсоединение микропроцессора через сокет</a:t>
            </a:r>
          </a:p>
        </p:txBody>
      </p:sp>
      <p:sp>
        <p:nvSpPr>
          <p:cNvPr id="922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Слоты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бывают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нескольких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видов</a:t>
            </a:r>
            <a:r>
              <a:rPr lang="en-US" sz="2400">
                <a:solidFill>
                  <a:schemeClr val="bg1"/>
                </a:solidFill>
              </a:rPr>
              <a:t>: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03648" y="1988840"/>
            <a:ext cx="720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AGP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(</a:t>
            </a:r>
            <a:r>
              <a:rPr lang="ru-RU" sz="2400" dirty="0" err="1">
                <a:solidFill>
                  <a:schemeClr val="bg1"/>
                </a:solidFill>
              </a:rPr>
              <a:t>Accelerated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Graphics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Port</a:t>
            </a:r>
            <a:r>
              <a:rPr lang="ru-RU" sz="2400" dirty="0">
                <a:solidFill>
                  <a:schemeClr val="bg1"/>
                </a:solidFill>
              </a:rPr>
              <a:t> - порт ускоренной графики). </a:t>
            </a:r>
          </a:p>
        </p:txBody>
      </p:sp>
      <p:sp>
        <p:nvSpPr>
          <p:cNvPr id="81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170080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PCI</a:t>
            </a:r>
            <a:r>
              <a:rPr lang="en-US" sz="2400" dirty="0" smtClean="0">
                <a:solidFill>
                  <a:schemeClr val="bg1"/>
                </a:solidFill>
              </a:rPr>
              <a:t> EXPRESS </a:t>
            </a:r>
            <a:r>
              <a:rPr lang="ru-RU" sz="2400" dirty="0" smtClean="0">
                <a:solidFill>
                  <a:schemeClr val="bg1"/>
                </a:solidFill>
              </a:rPr>
              <a:t>– новая модификация, используется и для подключения видеоадаптеров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162880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PATA  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Parallel ATA</a:t>
            </a:r>
            <a:r>
              <a:rPr lang="ru-RU" sz="2400" b="1" dirty="0" smtClean="0">
                <a:solidFill>
                  <a:schemeClr val="bg1"/>
                </a:solidFill>
              </a:rPr>
              <a:t>) – бывший </a:t>
            </a:r>
            <a:r>
              <a:rPr lang="en-US" sz="2400" b="1" dirty="0" smtClean="0">
                <a:solidFill>
                  <a:schemeClr val="bg1"/>
                </a:solidFill>
              </a:rPr>
              <a:t>IDE </a:t>
            </a:r>
            <a:r>
              <a:rPr lang="en-US" sz="2400" dirty="0" smtClean="0">
                <a:solidFill>
                  <a:schemeClr val="bg1"/>
                </a:solidFill>
              </a:rPr>
              <a:t>(Integrated Drive Electronics - </a:t>
            </a:r>
            <a:r>
              <a:rPr lang="ru-RU" sz="2400" dirty="0" smtClean="0">
                <a:solidFill>
                  <a:schemeClr val="bg1"/>
                </a:solidFill>
              </a:rPr>
              <a:t>встроенная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электроника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накопителя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r>
              <a:rPr lang="ru-RU" sz="2400" dirty="0" smtClean="0">
                <a:solidFill>
                  <a:schemeClr val="bg1"/>
                </a:solidFill>
              </a:rPr>
              <a:t> и </a:t>
            </a:r>
            <a:r>
              <a:rPr lang="en-US" sz="2400" dirty="0" smtClean="0">
                <a:solidFill>
                  <a:schemeClr val="bg1"/>
                </a:solidFill>
              </a:rPr>
              <a:t>SATA</a:t>
            </a:r>
            <a:r>
              <a:rPr lang="ru-RU" sz="2400" dirty="0" smtClean="0">
                <a:solidFill>
                  <a:schemeClr val="bg1"/>
                </a:solidFill>
              </a:rPr>
              <a:t> – новая модификация; </a:t>
            </a:r>
            <a:endParaRPr lang="ru-RU" sz="2400" dirty="0"/>
          </a:p>
        </p:txBody>
      </p:sp>
      <p:pic>
        <p:nvPicPr>
          <p:cNvPr id="14338" name="Picture 2" descr="https://encrypted-tbn2.gstatic.com/images?q=tbn:ANd9GcRNYg-TpIiCPraG47A7sxaLiCZP9K2zk2iGjWe8Ygbky8nTnZG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140968"/>
            <a:ext cx="2466975" cy="1847851"/>
          </a:xfrm>
          <a:prstGeom prst="rect">
            <a:avLst/>
          </a:prstGeom>
          <a:noFill/>
        </p:spPr>
      </p:pic>
      <p:pic>
        <p:nvPicPr>
          <p:cNvPr id="14340" name="Picture 4" descr="https://encrypted-tbn1.gstatic.com/images?q=tbn:ANd9GcTr5LHMMGJfP4Uulh2Z-AU1HIqWwJRI8LKJQGghyqpYUcEMZA_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140968"/>
            <a:ext cx="2466975" cy="1847851"/>
          </a:xfrm>
          <a:prstGeom prst="rect">
            <a:avLst/>
          </a:prstGeom>
          <a:noFill/>
        </p:spPr>
      </p:pic>
      <p:pic>
        <p:nvPicPr>
          <p:cNvPr id="14342" name="Picture 6" descr="https://encrypted-tbn1.gstatic.com/images?q=tbn:ANd9GcQXXY896zpgatKtDb1eZeFKpSs_6rmvRP50SnKxQCQVEBVgX5eQi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140968"/>
            <a:ext cx="2727785" cy="1872208"/>
          </a:xfrm>
          <a:prstGeom prst="rect">
            <a:avLst/>
          </a:prstGeom>
          <a:noFill/>
        </p:spPr>
      </p:pic>
      <p:sp>
        <p:nvSpPr>
          <p:cNvPr id="14344" name="AutoShape 8" descr="data:image/jpeg;base64,/9j/4AAQSkZJRgABAQAAAQABAAD/2wCEAAkGBhQSERQUExQVFRUVFxgXGBcYFxgYGhoYHBcYGBcYGhoYHCYgGBwlGhkXHy8gJCcpLCwsGB8xNTAqNSgrLCkBCQoKDgwOGg8PGikkHyQsKSwsLCwpKSwsLCwsLCksLCwsLCwsLCksLCwpLCksLCwsLCwsKSwpKSwsLCwsLCksLP/AABEIAMIBAwMBIgACEQEDEQH/xAAcAAABBQEBAQAAAAAAAAAAAAACAQMEBQYABwj/xABAEAABAgQEBAQFAwIFAwMFAAABAhEAAyExBBJB8AUiUWEGE3GRMkKBobFSwdEHIxQzYuHxFXKCJJLSQ1OissL/xAAaAQADAQEBAQAAAAAAAAAAAAAAAQIDBAUG/8QAKxEAAgICAQMCBgIDAQAAAAAAAAECEQMhMQQSQTJRBRMiYXGxgfAj0eEU/9oADAMBAAIRAxEAPwDZ/wDTEoCmTnSRzJ+Yd0dLml4b/wAyzrQ9FJLTUK0cG9yW6aERIl4aYgy1LmUCXUlmdd3pUgPbRoa4niA7g5JwogpZSlDVKxZSXfXUGhjKm2KSSrYc6QBlWpRzCiZyRX0WBRQ9voaxjfGfBpWNCjkQnEIWEqxCSUoIyqU66c1EqFnBarEPeLnlSzUJPmc2VRCCEipPN6FhW4q8N4nmYlswSWUQMpJNMqbO4NbVelIuK7WQ3Z5BNkzcOoJmJICg6SQWUl6KD6GDHBRNGZLIfRTgE9vePSp3BEsUqRml5paFBQBWyeUFylkpfyj7xl8ZgDJxE4qmcoNGZkpNRmLAjoWAcpPpG9d2yLoyaFLkLyzEqYXHb/SSCG+0QeJzhMWpSU5QTRLuwZrxfYriUqaShZLNyqaxpUmpVr0HRooTJJD6G3fSIcK2XGVjE/FqVQmg3XrDAEcoQ5h7wqLskYXhpWxNB1/iLrB4QAhCEuT7nSp9YDg2DXiJstD5ErLZmJsCosNaCn7xfcRypmDAyZKkhSk+ZNKPMmK1C0Wt+pw1WbXWGMxlK9FevDlCRMdBAqcwLCvLyqAGUn53tmYUMRuJcQJWUFKFSjlVlQskWNUqBOQ1IIt2N4sOL4jIhCZUxUxSFTETJikspHMyUkihBrUvm9mrJWDSyjMWUrFWUCynqXVcHUUr1jWqITF4Vw+ZVUvK4GXIQHWk0UGIZYs9zb6LxoSFpQEgqWE8xdQSl7ABTkm9HOjdB2M4uVIyACXLo6Q5CiPmAL5Ha4vW8Vyz9BoNe7/v9XIpHPOafBvCLWxsJDU+p3vrpAKS9LDvrvpDramg0371b0EIo/QaAU3+eppGNGlgJR9ANfT7fS3rrwS9qDvff3g2epoNBanr+/tHNRzROgs+/eCgsEVpYdd/8CGpszQe+sdMmlVBbSLDh3CSoijq6AgMOpew366RgQ5BcP4TRKlsoq+CWCCT3I6UNLxovDzHEAqyFUksZQZ1lSaKl6KUjUCrW6h7DYMShoVNzKIsO40FqH6s4ByuLYFZrzLUQezs5h5VUaQsbuR6XxDxHhvKGY8ySU5SldU1J0AcKcVPzDpGX4XMkrSolKSFLUEpy5lZSRlASfjy5lJBJp7A4rHTzyhyQNHeNTw7hoEtLuVFINNOldD37xmvp2zZpy0i1n48SEvLSpaVKAyOVIDFgkqLm/ym5ajBoXiEmSAqaJZBIKloAQqthmcNQlnA1LOaRV4JKJE0HMrnowJzXckN7OQezm2n4fOkTTyEZgWCADmBcAEOASqr0olyOpOqZjK1aM0cMqYpCMTNSiWBmQlKgSrQJGpOjqPo9Y00rxirDIzFTy6ZZanUW6BRqKM1Wr0iLxDhSZpDpCVfCjKUgM3zFiCBd6m4A6xZ/B5eQJUkGXLGYzFOFdSf9KaWDhjqSHuSszRsOBf1FwuJZJV5Mw/LMYAnoF2P1aNMSI8I43xTDzQEyMOZZe+clxocpBKT9THpP9POFTZOHPnLUc7FMslwgV00Je3YRjKNbLvdGsKoSEYR0TZRA4nxkrOdHIkmk1YJUX0ky3cufQdzFYCUnKQsKV8rgzl91m0tPYM3aH5k0D+5mUkLp5qhmnTNMspHyJ0tp80NTZQQDnBQk/8A0Uq/urPWdNrlp8oL+kbJXpGX5H5E7M6RlLBixaVLH+o/Mr73vCTMYAlS0lwFJBUpwwDAEB6B2qYosbxwUSnKAmyE0Snu2p7msM8O46iWJhnArRMQpCkC4U3KpL0e/wBjFvHSF3F7PWpsVLBKVyQiaxd1Sjcvexr3EYzxYUTJpm4d8pr6Zg6ksbjM+lXiv8Q+KjNKM3MtCAgAXIFs5F61aK3AiYpYmLNHYC9dAlNyb+1SIFHwD2WfCuHJUFTMn90VQg1So0DhOnVzR2qIcxnACM4KQFFZK/MKwEcpUsoIqbVJp0fS8lTitI5QmaQBnQAHSCG0a2YODR/ieJWJxa/NEtKZk1S5fl+XlSqh1dqpIJ5aG9neHTBtHnGL4CsrWUDlSAXUQHcPysS7/ZqtEBMsJ6KPukf/ACP29Y9G8R+DcZJlJUpOaW2UoKguhLgFQLpLmgcB2Yk0jETsNLDnMoG2QjmCrMSwDd6HRtY0jFcoXc+GR8NNWFZ0kghiVfWj9dtGownifFzDlRMmFCUuWyJWQBUpJBUPcloreGcDM5C5hKZaUDlDFiXANzQDVVawmJx+UJTlAWhgJiaFq05Rznor8vCcu3kKUnosJuPSkAKTLmOkkBLuHAzJWFavdRqSbxR43GqWQCSpgyRUhI6B79ie17xHVOK3rd3Lu/1ev4tWDQnp2c7/AI1DDWOaWRyNowSBCWL3P1v+Tp3taFBA7k0A/Hr6WFLwJW9E+9v+PS9amjRyU6CpOu6N9h3aILEr6nppVm/asEUhN6l2b9m/b0eCM0Jomquu/wA3+Jmhpc0I7q1ff29XvCA5Zaqr6D9+/Tt6w/wvhysQsDqpKQBclT0FGAADknSGMFgVTlE/KPiUbAfue0aDgWNk4ecykLKWSUr+ZEwKOWaE2UMt0vXQiLacY9wlt0aSX/TVCQCSUEByrKpnFqldXLW9oiJwow5XKU2cJz5gWzo5hm0YhmIPW4vE7E/1C8pNDLWSWzDzE0FuVqak1jH8Q41Mxk1Uwpz5RzFIYCWDyhhUJcklyS5vExm+RyjemaFPMArlLnlALpzEm5BBc05e8Y3GAqOmhLaEhyPcxZK4onywlAV5hNyoGgskUqLXiXi8KiclUwJ5w5JQCA4IcqcHmt0f6xdd3BCfaZUYBecZkkBw5bSnTsY0/E+MCUb5mByoLFqpIzEMSln/AN6tE47xhlgIShCUu4SGzXAzCx6/WKJRKi6qkgMDUMQQ5rTSkDVDW9jqkqnTOY8yj6MXGjMBldm6RO8taCjmzoUHSouFAaMb/QxCkyHvYGqqEuH+E+kS5U3OtKTag7gAaPSwhLYSLnFKWvDZluoJIyluYKNAyjcWehNm1iJj5mJ8lImKUZbuNajQm5bvR4tRLQcqwgqZzlK1BgAUuxDAhmelyAdYsOG8LE1SZhByhISHrmatBoh9NW6NG3pRi9sj+DfDIBE6aK3Sk6dzHoMmZECRIizky2jGW9miJKVx0CEx0SMhykJROX5YUFpQAXSAsg3KCByuqhA/V2jCeIPFnmEplhh2pTvHrMmQWQunmSyELBspNj60Hu/WM34i/p1InpWZX9qYSpYPyFZL84Z8ugazk1jeEmjOSPJU4opOcqtrp9P5iPi+LrmUScqev7AbMRcVh5gmqRMBzoUUlHQgsRS9YkIkhPxVV+nQdi34EaK2Lgd4RwpcxYEtL9XTmf6a+gjSYbhgzc7pQpI5lJyllUu9AwsC9ObQxD4Fj8xEvJcfLdR0BejOzCz6G0bfB8GJriSS5dMnMSEqtzKJDLauRwT1QXdt1pCWyt4XwhSyfJUZclyFFQdDhmMpJJUS2l6iwLxsuBYZGHYyQHNFlYClTHZ2UKvqAkt1e8KmQgIXMnTEITLAASbJcOlICQCzWSBm0L3jJcc8WLWk+QFJklWRUwBszEqA6ChLD3JiNseoms8Xf1Ck4dJRKabMUCGoUh6MX+L0t61EeTzsNMkTkT56GCFJSAlaQQwdBBBJN3BLgs1mEOY3HpkrJkr80LBBStLliKpmC2v2jPTsSSwcqIBAGgFXCXsPict9NYTmo6QKLk7ZL4tx9SgQHCXcJ1JPzKDsFEMWDVBobxXYfD5hmWTUtlBuKfxCpQx6q+wf+ST70IjpkzLqSo0+p7amxahveMHK+TekuBZoCb+wNe2+2sNOVelez+nS92eopB4WTczAFKLEC7eh/PRoPFTQL1V0FvTr9bwhgAU6Ab2PVzpCZs1E0GpPYexPawY3vAlJNVUT3pT9h9y5qYYnYp6JoN+w7QIQcyeE0Tfru57+zQuCwuYgrcJcORdn0++3a48LeEF4wqqEhOpBIfowue3v0N5hOA+VOWhSnKFZMo+FTgf+53ZjUEF7CNIpXRMnSIWGwOdNU5ZCRmSkO/qbF6Gpp9zEXGkLU4SUgAJCWszn67pGomYYH6kOmwSAQC5DkEA3U4ULdYruJ8JUk5mAcDMLlJYJdbUD9aVcaQsj1QQ5MjxhNEtWJHhzjpwhJASc4Dv0BNjoXhviU1PmBLKNKAM717GLTA+GDMQcyUpUAaLWUswonrn+lHr0iVG42y5PY1jEiZnxCSHuUZQG+ENS13FC9SSDSIsjji5CFp5T5jOCLMQQxvQgFrUtFhxnHIw6PKSElWUA1zNQVzd+lLl6MIzZSpajmdSy4IOZwaVrc3h6XBK3yIxUc11FyALgguXDdATDqEs7G9yHqC1G6PBpFCXeyiou7l3F61P2iOsuqnpC5KHvPNAPpFjwqUkmigV05bFXZJpTu70drRWWoL6n9h/OsXfhzw/5ysyxyD79o2ilFGMmXHBOD5gzDywSXA+Ls7l0iz6+l9lhJFoaweGYAAM0XEiTEt+WNKgpMqJiBAIlw8kRm3ZdBhMLCZo6JAw/hH+pSJ2ISjEqyKUMoxBsS9ETBqkmyqEHqLbvxHi14dLkywlTtMK2SA3xOWH3948PleGFpGachTWygMQGFT0DEHq12vEqdOxHleWFAyx8swKoP9KrEetR3vHW8f3Me8LxpikqxOeWtKwpCeZIIJblOZwC79tREbw74YnYtYEsU1NgB3JoB39nNIiyUpCyVcylDK4HKgaMFNntagbq9N14I8Xf4RpOIDylkqTNSCS5o5YOpNGtmTZtBSVAmjWcG8CowqB5fMsjmWBzD/sBuND8x0pyxFx/FJWERUnMRypBq1CNCUJfQuejCE8Tf1CICpeDBUQl1zMp5B2BFL3V7axhV49Kcs9SxNWSoTJcwVrbI7vR63eIf3E5eEWOKxs3Ekz5iAZKCf7blIINVZAKOHc16O8ZzFcUyZ0yVny1DmKh2qwPxEOatobQ3xnjq5xJVRP6RR6MkqPzHK3RV4qi5qaDpuwcFmrWsZSn4RccflilRU4Fnqb2ct0OtPhrCBGiff0arn6FzZ6PB5adAKf7NroWt3gCrNQBk2Jv63+IgPSw0jI2Glraianrb19Azub0tHIQ3Qqs+gcmnQByadxUQ6Jeifd72cubsT8XfW8NTJuiOl+2pf5QzublqiAAFry3uT6179Tq1qGsDheRWdbvWj20I7nrCqAReqvbrQNQB36gvpDFVltYpITYuIxBWfwIseF8DUtOZv8AtcsFGtEnW16dtTD3DuCnMkZCvUklktR+YA0Dinpd2Grk8O/+4CU2+Fm6B2oNDfoHJCRvGK8mUpVog4dcyTgpwSrIeaiQw+ABumahBN4gcBxSuYUK1rUSSxFEh3Bop6j71qI0WMlJ8lRWQiUQReqicyVJQw5nyuHrzF9WoOHrlqZH+TmIdSXOYtYlnAJIc19NIToFdGklzUSwGzOSeYh3uBW9AW+Kuj3h6ViVJOZQSVBiVjMUhJLZiEl00cMXqblhDSpRlIsFSmUUmhaWClKcwBJJJUBU0bVgSuQrSkoJcPlzUobMtjmpqXzMOlYsde5X8Un5EGZLJBKb8rJGhSEVWWZIUogDuaxnp/iUIkpShLLrU1aruH1JN4meIOImU6JYKFKfNdIINKJ+UmtQwVf0xxdy4qQ1R+IUnaoqKrY4pJc5viqCFAuLVfreHkSw3sSSKv0HaphRKykpoaAk0u1gfr9u0BPWaAWiasuzpk1ywtBW9dT07D9zAykt669u3r1MWfB+DKnr6JFz+3rGsVXJlKXsOcB4EZ6q0QLn9hHouBwASAEhgNIb4bw9KEhKQwEXuFw8JuxJC4bDxORLjpcuDMZtlpHNBAwDQ6hMSMIS46HI6FY6Mlg8PMCSFsqYcwJq+UtcsQVMaNVzrSKlKpJnZUSc5SlQWoOlATosO5S2pNABreLiVjF/4eUryvPmzyfKT+hIvMUoau1XDNcVirxGLnYWatM5EoqKEuE1BDXJrmJaoUNLNfpWjmdGd8QcGVLmZiDkV8KmZ91qKFoDhsuarMmU5YZiKOGuoPUFqctWiyUhU0S52IB8oqy8hAYO5YVyhyfb0igxGMCFnyFnK5SmZYl3FK1OhDi8XKaS2TGLbpFrj5qMKtHkTM6illgF01HNUZQ1bFiGeM7iMSSp7qP6QwGpyhmYGtdLQCZuaibXc1NxfVWqSLCOQNE1NK3JOnqxFDaOeUmzpjBREytU1LP2Au79K0VeCKgKm/S2ou3wh+jkvCLmAWqo/wC9upuM1qRyZdXN/wB7e9A5NDEFg5SqqqAaW+jfLQ21aHUpe7BLgH1qwbWo+F9bwiqB1dHAtT/y+EXFR6Q1WYa0ToO1tbCzi+tYAFmzc5yponUkOT6/qIFG0anWAWoIom9yb16vqe9LwsyewZNt0/3vAYfDZzUsOpIA94pITYxKw5WafU6De2EX/DOBlToCWFHmP1cMghwp7e9g7yuEcFzjmBSh6N8SiGPKKulgS/1cmo1OBwoCQkApSU0bKh3ulBUeYjVRd3TSofZKjGUiCjDeSkJlJqVM7UKmBU7VfK7mwegJi8k+Hl+R58xC/La6QnMzoDrDDMzK5gKtR3AjQeH/AA/yBc/mQWMuUpLEgMUKUn5aBNLkjSkaSXxHISo1AFQO2jDp0jKWVcFRxvlnh/H8EvOZhZSLBqBH+ki8svqaHQmKpCBUVI6HSPbsd4ckYuUZ+EWlOYGxGUmrggjlrdKg3UR5VxXgbcycqa0ryEuxCTXyy/yqOU6EWiW7NKohYLGzJYYc6NUljZtNd2i2RihPWDJUJaQlWdBLG5UyAGqaJbsG1IoTiShwpPOnlqGI6unSKeZjlZwUP8QdXU9PrDjYNF7xLhy8X/cLS1p5Sl3GqmGo+IdBfrGVnJVLUUquCQR3FI2PFOKKThpSAWUEoBJHMKZlAair6axk8XgxlSsLCn+IGigSXH/c4Y+8V2sSaGpkxqCHsKEpLruNP29f+Inz0yJcqhEyaqxS7S+pfVWm6x+GcMVOXlTbU9BGijW2RKXsPcN4WcRM5RlR+B/Meg8M4cEJCUhgIb4TwpMtISkb6xoMJhWiHKwUQ8JhWiwlogZaIfAjNyKSOaOAhQmCSmJsoECHUwkEmJsYUdC5Y6ACllJm4ZBQZM3yWV5a0FJmISa5SlQNjYtZqUEU/FeI4bBBf9sKUtJKlTiZii9xlatw5JbqaNHp01AUkhVo8V8e+D56Fqn4ZCp0lySvVGhDkuUt8wsHdmi45K0zNwtmZ4rx1cwBMxSsiRlEt3LBxzEVU1CNQLMIrfLKySugFxbpQ9HuKEkwsrD5arvfRz3GlqFREKZliaJHwga9ku4IIfmNfxDbstKuAs1GFEi706A5mfKWblF9YFUx+VIJNQTY9x20ISLw2FFZAFEizPazh6sRQkvD6AAMqWdvbUfR352eEVQgSE9yXc9dSw7ueXtHLWE3qbNfViD1LMcpoIBeIy0TUkXfSvSjXBN4QJCaqqbfStB0AoQqARyZb8y/a4tr1qLaQE2e9qD89HgZk0k/gb1iThcC4CiCXLBnv6j8+3UXGImwcJgs5c/QUDnoH1tTZ03C+ChguaGAqE81mNZnQfCNPaJPD+FJl/3JoCVJAoeZKGUdGqqzCzmtXixwmEVPy5gShSsqZYqVKIBQZgSrMxDMn36HWqVvgxlLdLkCSjzbEiUBzEEBUxIJBShLgpRRVLlmDscu74J4cEoJVOSHSwRJrlGUjItQJLKYUTYOXckvI4VwgSAFzGM74kpd0ySQygkk1PewalhD0+fmcPdJOZ/b8iOTNm8I1x462xzEYokk/MCl36EwUmTnd6ICl5ybAb/MNSMPnzKUcqAEEqPbTubhvSKHxJ4nBBRL5ZYct1P6ld45lrbOzHieV1Ec4lxqXKQZMjllhyon4lHUqMYab4jl+czcpet3rTMNQ1KVbrFbxXjCphyJNCWd2f6mgirRLzEaEO5Jp20pY9Xg7mfSdP8ADsWOP+RW/b2/6aXH8GE9KUpKUpvmYqyoAzK8spDsw+EggDMWSwBicOwEpRCQCEg0OpTQVHwlJX8zZiBY6Fw+cUgKcBL1TViwFa2U+oZoemYxQT58stNSQzA0QkhjyVDKIdTdKklQHXjm7pnidd0cIQ+bC0m+HyhnjuHRMehUqWWUM2UEsXNlMG5iymq7ioGew6JgUTkBSS3lmj0qEpJckAiz6XjV8FwEwKM+fWZOS4KQMrHMVJ5Q1QL9/V4OLnBSly5Sfj5VKcnld/LHQWKj+olnJSR1RlSo8NszeFwJnLZIZy7VZI+vtG94LwhMtISkep6wnDuF5R1UaqPUxouH4KM5Ss0jGgsHhGiylyoOXKaHwiMnI0SGgiCCYLLBhMRY0hEpggI6OeFY6EghCCHEphNjOaOjoWFYFgiWZn+Zb9AND/3HX0ETGemlor52JRLYlacqg6S9xdx1EUfF/GQCcsq/6v4iLS5Kpswv9UfCEvDlU/DgFzmXKD8p/Ulvlf5dH6R56nDqUo5gfroNH0URoI2/HvFYlO5zzFfL66q7RhpmOSUmrjpaNsbbWyWq4HzMDFiw1V37XDuPht+YaVOflTQVc6u5f1UDUNSGHUtqEAgsLP1APQ94JWJCaJZxqKAeg694sRIKwi1Tc9z1Pr+mGMxJ3sQ1IQVFvuT+YtuH8PKiBLZ/mU/wtYn89vubSIsPA8Lo5e7AMXUWJCQACSot8ND1IF9TwjhPlur4pgFWoRUMnK75rDoHYXo1hsGXaWcysoHmEUSKOQmwBOZTtSjsDWz4BI8yf5ElBMwBRVML5U/qzBT5UVbUvQEg11rRi5bpEqTwhS5qUsZhoUSw6QAaFb2exKjZjQkU3HDuHpw4uJk4jKqZ0DkhKdWrc1OphMLh5eGTklVUXzzLEuXYfpTZh2DvDJn2NuZj+P4jhzZnJ0jqx4lFWyQqe7HQu/rt4XDYYFIXMOWUEkE9bhh1cezR2HkJCfNmlpYKiBqo9B9dYy/iPxMV0olCaJSLARz8HVhwyyypD3iPxPnGVPLLT8KX06nqY854txgrJANPzCcT4mqYSEuQHJatNSW0iJKlEg5XIygqcAajvUZmaA+p6fpo9PH7/oRMu4oQ4OcAvr1ahrQ3aJkvDi5P9sOQWAJen0LDqWhJEkXqlANQTUkBtL1fSjw1jMX9EgUGgENKzeUlBd0hcVjWrQJFhoBE/heKCkshYTMBzFCksXoE1HxValxmakUktBUQpVBoDRj1PQ3/AObQ8UcyxLlPeo6qrU+g00rqSB3YsfbtnyfxHrPnypcI22KmqloCXqVURd9SoKA5VAlyqrU7AnwjheUDqbn9h2v/AMkw1wjhpABWorWzFRqb2r39zU1jTYHBxTdnlxjW2P4HB0i3lSmgJEtomIRGUmaI5EuDyQTwURYxgiDAhJgrDiUxNjAMBBrhEiABUphxo5KYRUAAkwkDmjoBmGnY/wAqWrP/AJQDoNXBc5kJBuHBcfK9y9c1xjxCpIZKWV0Jr+LxdynxAVMU6gMoCAmiiC2dJ+VIJUxb1oTFIngs6bPEtCSsDPlKUvb9X6DmITlNu9z0zxw3JnPCc19JmMBwedi5hYZlE17f936R0jdYH+kqigl5OZgwUlbE9M2Zx6tpGs8AeHfIwyStCSpRKpjgEhTs2YVFrPGzyoSklXIBfUD3aMnKzd+x8ycckzJa1S1ApKFFK06hQLMTqKRN8NeDZ2MBKKah7XIcl+WoIFyWNGrB+M+IidjcRMyslazl7pHKFA92eJnhfx6rBy1Ily0qCiDzPT2PcxputE/kHEcBMmcrDTMqciTmUdHTmCgoO7gAV1uwqJqZ4lpCZNaZr/8A5zC2jmlmJpUxQ8R42rETlTZpdZLuAzigygdGAA9I3Pg/wycRzIeXISoFcw1zNXIjqpixqMub6qtSpWzJpvSLTgXCFz1EIAABacsh0ijgu5d6MkFxmBr8uxkSZclHlyQwpmWWzTCA2ZR1P4ekJLyS5aZUlIly00CRr3JuTDBLv+oGg67EcWTK5aidEIKOx6WoEF6MbR0vCKoopL5iQLBnIcP2b2hxaUSU+bOHN8st/iaxPQfmKCb4zZcxc0khqAdRZI7RCpaZ048OTL6UPeMsaUy5ZJoxTX9o8w4hxBU1RSl2qadg5PtD/iTxJMxUwlRoKBIsB0H8xWSpIWwokh3JVQ3UL2LBmhPbtH0/S9P/AObGk/V+jpaAWyuOXmdQqau1BQhuWtvaXJw4PMRlSlnqS51v1hZUkKDqASlLBwKm961Nq+kN4vGP2AsIErOlyUF3SOxmLfsBp0iJh5JmKc0AqB+Cr3DdH6tCSZRmFyOUVA/BL07gfXoCePxYDJlh1Pdi4OjA2VV2uHc1Zu3HjrbPl+v695G4xev2Bi5xB8tDlWbS4PQdD+AxPNa84DwESw5bMbnp2HaG+BcEycyhzn7DoP5jWYHBxUpXpHkpeWPYDCRcyZLQGHksIloRGTdFUHLESUQ0kQ8gRDZQYEEIRKYKJsAVJf1gssIEw4EwDIqzWHZSICaQDbe/2jlYgNCAcWqGFzIZM0kwYRve/vDAbI20dBFMdDA89wfHPKlhM0KSJYKpWgSVMDyj43S4ANAFF9DESRx2cV+akES0qCyEs+cUExyeZQs3wgcrARRzsdNxSxKlpy3JeyQL3+5/EbbwV4SE+WVYxflykpdICkozAkjzApR+GlyNfrHWmkn3HNKMrXaW6/GSZOHM8MhJLIoVylTGJcs60KNaKHympMef+IfH+IxTJVN5ATyoBShQej8xKqMdLxB49PlifPw0hRXJVMBkrUQXAFwaCrtm1AEZ/EYZUtRSsFKgxY97H0MY/LjHg6FNvnkcx68/fuaNEfBs7EX+xhyZPDNG88Ef05fLicYClHxIkn4l9FL/AEp/03PYXpOlsT2N+Cf6epxH9+f5icOLfKZnZDEkp0KqdBq3qCsQkJShAShCQyUJDADsN3iNNxLsKAAMEiwAoAALAUgJSSq7ZgaCOTJkc3S4NIx7R8HMDYKBoPwfaJk6YjDp8ycAZl0I9LKV27Q3icQjCJC5gBnH4U/p6KV37Rg+NcdK1Fa1P1P7CMvTpHX0/TyzSJHHfECpilLWrfQRjMZjlTlZQWHcgCz3NIbxWMVNLC1TcCwc39IalICmHKlgakkPdVe+gbtAkfUYsMcEaXIUlIIAOVJD8xJrQkPfowYaxMkpzIDpSAPmAYl61OrfiBkycwdTBAF2AJcu3c94DE436JFh2iqNHUVchJi8qSSzdf3iJIkGcoH5dB16E/sNe9AoQozlB2CXDPQHoT2rr9aXl4zFCWkBPxEddOpAuHqEl3Iex5uzDjpWz5r4l1/zH2Y3r39xrF4so5UsVHUO7KqH6np1dy+tjwLghTzrqo9at1+vUw1wPhBzeYuqi5rUh7kk3V3jX4TCRc8l6R40Y3thYLBxeYXDQ3hsM0WEtEZXRfISEQ8lMIhMOJEQ2UEhMPpTDaRDoETYCgQrR0JCsYQhSpoF9739oYmzN737iEAxiJm9+u3jrp3v/iGlqg5ZhgPS5bQqlwJO97+0CN7394AoQ7pHQvt7x0OxHjn9QcSmTxTEqktRYJFCMxYrDWbM/vBnjH/UUJQtahOUsZlKLIGiaD5X0o3dw2UnzFLUpSqqUST6kuTAYecZSwpJYixEdaMnHVEjFcKmyphlzEkLSehNe3aJUqWZoQhbugMFEVCXJAOt7CLHD8fnYqkyYQwYkZaM1bPUG1niSOG5lg0YBwSOmjtW9etKVMC3yF0a3wN/T6TJloxc1py1VlpoUI6KP6l9rDubabGzySSTWMl4K8TGXP8AKvJXcHmddAC4ok3vfXQDe4jg4UQpFUG38Rz5oSZcZIq8PKKmNM2mxFhjMajCIClAGeRQXCO57wOPxyMGmmUzyKdED9zHnvGeLklSlqcn3Mcz+nS5PR6XppZpcf3/AEOcX40VEqWokm5jKYnEqmktYAlnAoPzCYmeubmIBypZ2sASwfpWB8kKcpSwSA7qBrQE1Z3JsLQkj6bHCOFdsefcWXLCmolOVJJc3auuujDpEyTKzB1ABCQxIDE1evU1vASZQVzEBCAkAs9SL31OukNYrHPQUSLCKSNHUF3SCxWMfsBYdorgDMP+n89/T8+kCSVnt+f9vz7xKm4jyg3KSbM/ZyWYZXDuL2oxbsxYq2z5rr+veRuEf5YasUJSCNVCxb6u10/ZfpeRwrhhUrzFuSagG/qe/wCIZ4RwsrPmTKk1AP8A+x/YRrsBg7RU5+EePGN7Y/w/B2i/w2GaG8HhWEWEuXGLdF8hSpcSkS4GWiHkCIsdHBMGkQoEEN73+IkYogngHbe9/SFzb3v7QgD3vfTtCA73v7QD73v7Qu97/aADlne9/aI0xW97r3EPLXve/tEVZ3/xv7QDGzve/vBA73v7whG979xCJG9794AHxbe99oU73v8AEAFb39Pt3hX3v6QxBB9HjoRx29o6CwPnUmG5yHFbxfr4EFDNKmS1JtzBQUknQhj+YmyvCwkpTMmnOVWSRlALKIo1+U0Nukd/aY9y8lFhuDTsiVJoKk1YgUq2tNO8avgKJc0FM0rKJYHIhgqct2ZzQJcGpdgNSQ3cPwKlzAVXAvSgAS9WHKpujqNmF0lcKJTMTLSUlyEuWPw0SRpTXvFSVIlO2WknxfhEqTJCJaRmGZSUulmbJmNSl6vVz2jd4PHeWBlWAlYpV8pqxD2dvuI8V4f4WnLWE+WpNaqUGA6l/wCI9C46v+yjDIDqWwYfF5aQ6yf/ABB9HHWMPNF6WyD4nxKpSlZySb+veMPi8aVlyY2eC4z/AIv/ANPiEgTBmaYaa0QoNd+UHVusZbjHBVSphDWNun+0cs8fYz6r4d1EMmKoerz/AH2I3lvmUkKyOzmrO7AkUekS5eHCiS2VA6l9OvV4aweGoXokFzvrBYvEvQUSLD+Yg9JVjXdIDG43NQUSLD94qp89/T8/7fmCmrKvStP1Nf8A8RqYhqUSY68WLyz5zr+vc24Rf5JmG4gz9W7MfXUNSoq1O8WHC+GmYrzJlXLh9ehPboIj8I4VnOZQ5dB+r/aNjgcHF5MlaieNGN7Y5gsG7Ro8DhGEM4LCNFtKRGPBryFKREpCYbQN/SJCExm2AaRDoEcEwpiQOJhCre9+8I+97+8cDve6+yGLve/yITe9/kQj7323UQaRv/jf2hgKN73+IEne9/aOUve9/aBKt73TtCsAZp3vdO0Ntve/aFUre/p9uhhtS97+n27wWMFW97+0cBvf1+8CVb3u0clW97tAA8d73rA673s9YQK3vdoV973aGKgg+zHQOb0joBHnnCeGJwicyiFTlD4QoMlLpzXIcgFydPzb/wDTPMd8pdgpRF20td/l01/TEKSrKBNmAjmdNSVKW7gIBU1Czn4U9zUT+IcTX5KDlyqLuEkKZJSWIBSXdxp0JYR6T5OMi4+YlHKgM6nspXNmFzdSjUD0IAoWa/x4kpKls7ApBJGYE2SZhuB3ozVYGCxxRLSZpJykqISPiK7aM1nKtaC1FZHFqm4hSwpjROQfKlIIc9gA79X9BBygTNOfFpUyUIQg3zLWmgqSohJUQ3XK1o7CIWZiJhmZkzR8eUELU4UhCnfIh2LAvbMQWal4Lw2XldX+VfKRWaRYqqAlAdwkmzqNovhLLEukhRZQSk9QP7aG+KhdIo5BuwhUlwU2Py8KhYyiyzYEVKXGVwA+UhQBHwgBnIBByEIxI8qYXmgckynMmrBTE8w1e/5go4yqQfNcLkCgBDEqTVCf9QNKsEkZ3f5jXhUqMtcuYjKv+7OVYhXmOBVstKto/qRM42qN+nzPFPvi6ZmOKpUlZlkZcpIb9/SG0YcJT5k2iBYG6jpv9o0czjmFnhX+IKiuV8EwJbzU3AUkUCvYeloxXFsaqctyGSKJTokfuepjOGCns9HqfijzRSX8j3EJ6TmUocyiGykCwNv9NBzVd+tA1w7h5mqzK+F+jZj2ayYHAYArNXyinrrlHQdY13DsDQUisk6+lHmxXdvwOYDA2jQYPBtA4LBxaypbRz8GgslESUCBQiJCRE2AaBElCWhpEPpESAT73v7QJhT03vfSEP8Avvf7QhnHe9/mB3vf5Mdve+3WEzb3v3iRhje9/cQipm97v2hsr3vevSAUre9+0ADube9+0NTJu97t3gc297+8Cre9/cwAIV73v3MNk73uveHCne9+4jsu97v2gAaO9717QSU73u/WHUSt737Q8lG97t0gAjhO/ffvCHe/f7w8re96Q3ve/wAwwBB9Y6Cb1joLA838TrP+LQHLBcsAaAZSWHQPVonE/wDqsMnTIoNoxyghujUjo6PTfBxFTxVT4ue9WQGerUTaIav8mX/qxCQe4CXAPUPVo6OhIl8mixhbEACgGGUA1KBRYelB7CJ3EpYCVAAACQogAMAeWoGh7x0dDB8FBxmzaHCFZGhUZrlR6l6vDc1ZHDZbEh1kFtRmBIPUPHR0WuEQvJnF6b0iNN+E+kdHRT4JxmhwCbDsn8GNPgRHR0ef5Z6C9KL3CiJSL77R0dEMaHhcb6w6mOjokY/L030iRv8AEdHRICnXehgFX+v7q/ge0dHQAND9v/j/ACfeBmGh3oTHR0JlHKFf/d+T/A9oFq+3/wDMJHQgO0Hp+w/k+8Ef2/mEjoACSL/X945O/cQkdAAcvT6fhMFHR0ADUzf3hsQsdAAyqEjo6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data:image/jpeg;base64,/9j/4AAQSkZJRgABAQAAAQABAAD/2wCEAAkGBhQSERQUExQVFRUVFxgXGBcYFxgYGhoYHBcYGBcYGhoYHCYgGBwlGhkXHy8gJCcpLCwsGB8xNTAqNSgrLCkBCQoKDgwOGg8PGikkHyQsKSwsLCwpKSwsLCwsLCksLCwsLCwsLCksLCwpLCksLCwsLCwsKSwpKSwsLCwsLCksLP/AABEIAMIBAwMBIgACEQEDEQH/xAAcAAABBQEBAQAAAAAAAAAAAAACAQMEBQYABwj/xABAEAABAgQEBAQFAwIFAwMFAAABAhEAAyExBBJB8AUiUWEGE3GRMkKBobFSwdEHIxQzYuHxFXKCJJLSQ1OissL/xAAaAQADAQEBAQAAAAAAAAAAAAAAAQIDBAUG/8QAKxEAAgICAQMCBgIDAQAAAAAAAAECEQMhMQQSQTJRBRMiYXGxgfAj0eEU/9oADAMBAAIRAxEAPwDZ/wDTEoCmTnSRzJ+Yd0dLml4b/wAyzrQ9FJLTUK0cG9yW6aERIl4aYgy1LmUCXUlmdd3pUgPbRoa4niA7g5JwogpZSlDVKxZSXfXUGhjKm2KSSrYc6QBlWpRzCiZyRX0WBRQ9voaxjfGfBpWNCjkQnEIWEqxCSUoIyqU66c1EqFnBarEPeLnlSzUJPmc2VRCCEipPN6FhW4q8N4nmYlswSWUQMpJNMqbO4NbVelIuK7WQ3Z5BNkzcOoJmJICg6SQWUl6KD6GDHBRNGZLIfRTgE9vePSp3BEsUqRml5paFBQBWyeUFylkpfyj7xl8ZgDJxE4qmcoNGZkpNRmLAjoWAcpPpG9d2yLoyaFLkLyzEqYXHb/SSCG+0QeJzhMWpSU5QTRLuwZrxfYriUqaShZLNyqaxpUmpVr0HRooTJJD6G3fSIcK2XGVjE/FqVQmg3XrDAEcoQ5h7wqLskYXhpWxNB1/iLrB4QAhCEuT7nSp9YDg2DXiJstD5ErLZmJsCosNaCn7xfcRypmDAyZKkhSk+ZNKPMmK1C0Wt+pw1WbXWGMxlK9FevDlCRMdBAqcwLCvLyqAGUn53tmYUMRuJcQJWUFKFSjlVlQskWNUqBOQ1IIt2N4sOL4jIhCZUxUxSFTETJikspHMyUkihBrUvm9mrJWDSyjMWUrFWUCynqXVcHUUr1jWqITF4Vw+ZVUvK4GXIQHWk0UGIZYs9zb6LxoSFpQEgqWE8xdQSl7ABTkm9HOjdB2M4uVIyACXLo6Q5CiPmAL5Ha4vW8Vyz9BoNe7/v9XIpHPOafBvCLWxsJDU+p3vrpAKS9LDvrvpDramg0371b0EIo/QaAU3+eppGNGlgJR9ANfT7fS3rrwS9qDvff3g2epoNBanr+/tHNRzROgs+/eCgsEVpYdd/8CGpszQe+sdMmlVBbSLDh3CSoijq6AgMOpew366RgQ5BcP4TRKlsoq+CWCCT3I6UNLxovDzHEAqyFUksZQZ1lSaKl6KUjUCrW6h7DYMShoVNzKIsO40FqH6s4ByuLYFZrzLUQezs5h5VUaQsbuR6XxDxHhvKGY8ySU5SldU1J0AcKcVPzDpGX4XMkrSolKSFLUEpy5lZSRlASfjy5lJBJp7A4rHTzyhyQNHeNTw7hoEtLuVFINNOldD37xmvp2zZpy0i1n48SEvLSpaVKAyOVIDFgkqLm/ym5ajBoXiEmSAqaJZBIKloAQqthmcNQlnA1LOaRV4JKJE0HMrnowJzXckN7OQezm2n4fOkTTyEZgWCADmBcAEOASqr0olyOpOqZjK1aM0cMqYpCMTNSiWBmQlKgSrQJGpOjqPo9Y00rxirDIzFTy6ZZanUW6BRqKM1Wr0iLxDhSZpDpCVfCjKUgM3zFiCBd6m4A6xZ/B5eQJUkGXLGYzFOFdSf9KaWDhjqSHuSszRsOBf1FwuJZJV5Mw/LMYAnoF2P1aNMSI8I43xTDzQEyMOZZe+clxocpBKT9THpP9POFTZOHPnLUc7FMslwgV00Je3YRjKNbLvdGsKoSEYR0TZRA4nxkrOdHIkmk1YJUX0ky3cufQdzFYCUnKQsKV8rgzl91m0tPYM3aH5k0D+5mUkLp5qhmnTNMspHyJ0tp80NTZQQDnBQk/8A0Uq/urPWdNrlp8oL+kbJXpGX5H5E7M6RlLBixaVLH+o/Mr73vCTMYAlS0lwFJBUpwwDAEB6B2qYosbxwUSnKAmyE0Snu2p7msM8O46iWJhnArRMQpCkC4U3KpL0e/wBjFvHSF3F7PWpsVLBKVyQiaxd1Sjcvexr3EYzxYUTJpm4d8pr6Zg6ksbjM+lXiv8Q+KjNKM3MtCAgAXIFs5F61aK3AiYpYmLNHYC9dAlNyb+1SIFHwD2WfCuHJUFTMn90VQg1So0DhOnVzR2qIcxnACM4KQFFZK/MKwEcpUsoIqbVJp0fS8lTitI5QmaQBnQAHSCG0a2YODR/ieJWJxa/NEtKZk1S5fl+XlSqh1dqpIJ5aG9neHTBtHnGL4CsrWUDlSAXUQHcPysS7/ZqtEBMsJ6KPukf/ACP29Y9G8R+DcZJlJUpOaW2UoKguhLgFQLpLmgcB2Yk0jETsNLDnMoG2QjmCrMSwDd6HRtY0jFcoXc+GR8NNWFZ0kghiVfWj9dtGownifFzDlRMmFCUuWyJWQBUpJBUPcloreGcDM5C5hKZaUDlDFiXANzQDVVawmJx+UJTlAWhgJiaFq05Rznor8vCcu3kKUnosJuPSkAKTLmOkkBLuHAzJWFavdRqSbxR43GqWQCSpgyRUhI6B79ie17xHVOK3rd3Lu/1ev4tWDQnp2c7/AI1DDWOaWRyNowSBCWL3P1v+Tp3taFBA7k0A/Hr6WFLwJW9E+9v+PS9amjRyU6CpOu6N9h3aILEr6nppVm/asEUhN6l2b9m/b0eCM0Jomquu/wA3+Jmhpc0I7q1ff29XvCA5Zaqr6D9+/Tt6w/wvhysQsDqpKQBclT0FGAADknSGMFgVTlE/KPiUbAfue0aDgWNk4ecykLKWSUr+ZEwKOWaE2UMt0vXQiLacY9wlt0aSX/TVCQCSUEByrKpnFqldXLW9oiJwow5XKU2cJz5gWzo5hm0YhmIPW4vE7E/1C8pNDLWSWzDzE0FuVqak1jH8Q41Mxk1Uwpz5RzFIYCWDyhhUJcklyS5vExm+RyjemaFPMArlLnlALpzEm5BBc05e8Y3GAqOmhLaEhyPcxZK4onywlAV5hNyoGgskUqLXiXi8KiclUwJ5w5JQCA4IcqcHmt0f6xdd3BCfaZUYBecZkkBw5bSnTsY0/E+MCUb5mByoLFqpIzEMSln/AN6tE47xhlgIShCUu4SGzXAzCx6/WKJRKi6qkgMDUMQQ5rTSkDVDW9jqkqnTOY8yj6MXGjMBldm6RO8taCjmzoUHSouFAaMb/QxCkyHvYGqqEuH+E+kS5U3OtKTag7gAaPSwhLYSLnFKWvDZluoJIyluYKNAyjcWehNm1iJj5mJ8lImKUZbuNajQm5bvR4tRLQcqwgqZzlK1BgAUuxDAhmelyAdYsOG8LE1SZhByhISHrmatBoh9NW6NG3pRi9sj+DfDIBE6aK3Sk6dzHoMmZECRIizky2jGW9miJKVx0CEx0SMhykJROX5YUFpQAXSAsg3KCByuqhA/V2jCeIPFnmEplhh2pTvHrMmQWQunmSyELBspNj60Hu/WM34i/p1InpWZX9qYSpYPyFZL84Z8ugazk1jeEmjOSPJU4opOcqtrp9P5iPi+LrmUScqev7AbMRcVh5gmqRMBzoUUlHQgsRS9YkIkhPxVV+nQdi34EaK2Lgd4RwpcxYEtL9XTmf6a+gjSYbhgzc7pQpI5lJyllUu9AwsC9ObQxD4Fj8xEvJcfLdR0BejOzCz6G0bfB8GJriSS5dMnMSEqtzKJDLauRwT1QXdt1pCWyt4XwhSyfJUZclyFFQdDhmMpJJUS2l6iwLxsuBYZGHYyQHNFlYClTHZ2UKvqAkt1e8KmQgIXMnTEITLAASbJcOlICQCzWSBm0L3jJcc8WLWk+QFJklWRUwBszEqA6ChLD3JiNseoms8Xf1Ck4dJRKabMUCGoUh6MX+L0t61EeTzsNMkTkT56GCFJSAlaQQwdBBBJN3BLgs1mEOY3HpkrJkr80LBBStLliKpmC2v2jPTsSSwcqIBAGgFXCXsPict9NYTmo6QKLk7ZL4tx9SgQHCXcJ1JPzKDsFEMWDVBobxXYfD5hmWTUtlBuKfxCpQx6q+wf+ST70IjpkzLqSo0+p7amxahveMHK+TekuBZoCb+wNe2+2sNOVelez+nS92eopB4WTczAFKLEC7eh/PRoPFTQL1V0FvTr9bwhgAU6Ab2PVzpCZs1E0GpPYexPawY3vAlJNVUT3pT9h9y5qYYnYp6JoN+w7QIQcyeE0Tfru57+zQuCwuYgrcJcORdn0++3a48LeEF4wqqEhOpBIfowue3v0N5hOA+VOWhSnKFZMo+FTgf+53ZjUEF7CNIpXRMnSIWGwOdNU5ZCRmSkO/qbF6Gpp9zEXGkLU4SUgAJCWszn67pGomYYH6kOmwSAQC5DkEA3U4ULdYruJ8JUk5mAcDMLlJYJdbUD9aVcaQsj1QQ5MjxhNEtWJHhzjpwhJASc4Dv0BNjoXhviU1PmBLKNKAM717GLTA+GDMQcyUpUAaLWUswonrn+lHr0iVG42y5PY1jEiZnxCSHuUZQG+ENS13FC9SSDSIsjji5CFp5T5jOCLMQQxvQgFrUtFhxnHIw6PKSElWUA1zNQVzd+lLl6MIzZSpajmdSy4IOZwaVrc3h6XBK3yIxUc11FyALgguXDdATDqEs7G9yHqC1G6PBpFCXeyiou7l3F61P2iOsuqnpC5KHvPNAPpFjwqUkmigV05bFXZJpTu70drRWWoL6n9h/OsXfhzw/5ysyxyD79o2ilFGMmXHBOD5gzDywSXA+Ls7l0iz6+l9lhJFoaweGYAAM0XEiTEt+WNKgpMqJiBAIlw8kRm3ZdBhMLCZo6JAw/hH+pSJ2ISjEqyKUMoxBsS9ETBqkmyqEHqLbvxHi14dLkywlTtMK2SA3xOWH3948PleGFpGachTWygMQGFT0DEHq12vEqdOxHleWFAyx8swKoP9KrEetR3vHW8f3Me8LxpikqxOeWtKwpCeZIIJblOZwC79tREbw74YnYtYEsU1NgB3JoB39nNIiyUpCyVcylDK4HKgaMFNntagbq9N14I8Xf4RpOIDylkqTNSCS5o5YOpNGtmTZtBSVAmjWcG8CowqB5fMsjmWBzD/sBuND8x0pyxFx/FJWERUnMRypBq1CNCUJfQuejCE8Tf1CICpeDBUQl1zMp5B2BFL3V7axhV49Kcs9SxNWSoTJcwVrbI7vR63eIf3E5eEWOKxs3Ekz5iAZKCf7blIINVZAKOHc16O8ZzFcUyZ0yVny1DmKh2qwPxEOatobQ3xnjq5xJVRP6RR6MkqPzHK3RV4qi5qaDpuwcFmrWsZSn4RccflilRU4Fnqb2ct0OtPhrCBGiff0arn6FzZ6PB5adAKf7NroWt3gCrNQBk2Jv63+IgPSw0jI2Glraianrb19Azub0tHIQ3Qqs+gcmnQByadxUQ6Jeifd72cubsT8XfW8NTJuiOl+2pf5QzublqiAAFry3uT6179Tq1qGsDheRWdbvWj20I7nrCqAReqvbrQNQB36gvpDFVltYpITYuIxBWfwIseF8DUtOZv8AtcsFGtEnW16dtTD3DuCnMkZCvUklktR+YA0Dinpd2Grk8O/+4CU2+Fm6B2oNDfoHJCRvGK8mUpVog4dcyTgpwSrIeaiQw+ABumahBN4gcBxSuYUK1rUSSxFEh3Bop6j71qI0WMlJ8lRWQiUQReqicyVJQw5nyuHrzF9WoOHrlqZH+TmIdSXOYtYlnAJIc19NIToFdGklzUSwGzOSeYh3uBW9AW+Kuj3h6ViVJOZQSVBiVjMUhJLZiEl00cMXqblhDSpRlIsFSmUUmhaWClKcwBJJJUBU0bVgSuQrSkoJcPlzUobMtjmpqXzMOlYsde5X8Un5EGZLJBKb8rJGhSEVWWZIUogDuaxnp/iUIkpShLLrU1aruH1JN4meIOImU6JYKFKfNdIINKJ+UmtQwVf0xxdy4qQ1R+IUnaoqKrY4pJc5viqCFAuLVfreHkSw3sSSKv0HaphRKykpoaAk0u1gfr9u0BPWaAWiasuzpk1ywtBW9dT07D9zAykt669u3r1MWfB+DKnr6JFz+3rGsVXJlKXsOcB4EZ6q0QLn9hHouBwASAEhgNIb4bw9KEhKQwEXuFw8JuxJC4bDxORLjpcuDMZtlpHNBAwDQ6hMSMIS46HI6FY6Mlg8PMCSFsqYcwJq+UtcsQVMaNVzrSKlKpJnZUSc5SlQWoOlATosO5S2pNABreLiVjF/4eUryvPmzyfKT+hIvMUoau1XDNcVirxGLnYWatM5EoqKEuE1BDXJrmJaoUNLNfpWjmdGd8QcGVLmZiDkV8KmZ91qKFoDhsuarMmU5YZiKOGuoPUFqctWiyUhU0S52IB8oqy8hAYO5YVyhyfb0igxGMCFnyFnK5SmZYl3FK1OhDi8XKaS2TGLbpFrj5qMKtHkTM6illgF01HNUZQ1bFiGeM7iMSSp7qP6QwGpyhmYGtdLQCZuaibXc1NxfVWqSLCOQNE1NK3JOnqxFDaOeUmzpjBREytU1LP2Au79K0VeCKgKm/S2ou3wh+jkvCLmAWqo/wC9upuM1qRyZdXN/wB7e9A5NDEFg5SqqqAaW+jfLQ21aHUpe7BLgH1qwbWo+F9bwiqB1dHAtT/y+EXFR6Q1WYa0ToO1tbCzi+tYAFmzc5yponUkOT6/qIFG0anWAWoIom9yb16vqe9LwsyewZNt0/3vAYfDZzUsOpIA94pITYxKw5WafU6De2EX/DOBlToCWFHmP1cMghwp7e9g7yuEcFzjmBSh6N8SiGPKKulgS/1cmo1OBwoCQkApSU0bKh3ulBUeYjVRd3TSofZKjGUiCjDeSkJlJqVM7UKmBU7VfK7mwegJi8k+Hl+R58xC/La6QnMzoDrDDMzK5gKtR3AjQeH/AA/yBc/mQWMuUpLEgMUKUn5aBNLkjSkaSXxHISo1AFQO2jDp0jKWVcFRxvlnh/H8EvOZhZSLBqBH+ki8svqaHQmKpCBUVI6HSPbsd4ckYuUZ+EWlOYGxGUmrggjlrdKg3UR5VxXgbcycqa0ryEuxCTXyy/yqOU6EWiW7NKohYLGzJYYc6NUljZtNd2i2RihPWDJUJaQlWdBLG5UyAGqaJbsG1IoTiShwpPOnlqGI6unSKeZjlZwUP8QdXU9PrDjYNF7xLhy8X/cLS1p5Sl3GqmGo+IdBfrGVnJVLUUquCQR3FI2PFOKKThpSAWUEoBJHMKZlAair6axk8XgxlSsLCn+IGigSXH/c4Y+8V2sSaGpkxqCHsKEpLruNP29f+Inz0yJcqhEyaqxS7S+pfVWm6x+GcMVOXlTbU9BGijW2RKXsPcN4WcRM5RlR+B/Meg8M4cEJCUhgIb4TwpMtISkb6xoMJhWiHKwUQ8JhWiwlogZaIfAjNyKSOaOAhQmCSmJsoECHUwkEmJsYUdC5Y6ACllJm4ZBQZM3yWV5a0FJmISa5SlQNjYtZqUEU/FeI4bBBf9sKUtJKlTiZii9xlatw5JbqaNHp01AUkhVo8V8e+D56Fqn4ZCp0lySvVGhDkuUt8wsHdmi45K0zNwtmZ4rx1cwBMxSsiRlEt3LBxzEVU1CNQLMIrfLKySugFxbpQ9HuKEkwsrD5arvfRz3GlqFREKZliaJHwga9ku4IIfmNfxDbstKuAs1GFEi706A5mfKWblF9YFUx+VIJNQTY9x20ISLw2FFZAFEizPazh6sRQkvD6AAMqWdvbUfR352eEVQgSE9yXc9dSw7ueXtHLWE3qbNfViD1LMcpoIBeIy0TUkXfSvSjXBN4QJCaqqbfStB0AoQqARyZb8y/a4tr1qLaQE2e9qD89HgZk0k/gb1iThcC4CiCXLBnv6j8+3UXGImwcJgs5c/QUDnoH1tTZ03C+ChguaGAqE81mNZnQfCNPaJPD+FJl/3JoCVJAoeZKGUdGqqzCzmtXixwmEVPy5gShSsqZYqVKIBQZgSrMxDMn36HWqVvgxlLdLkCSjzbEiUBzEEBUxIJBShLgpRRVLlmDscu74J4cEoJVOSHSwRJrlGUjItQJLKYUTYOXckvI4VwgSAFzGM74kpd0ySQygkk1PewalhD0+fmcPdJOZ/b8iOTNm8I1x462xzEYokk/MCl36EwUmTnd6ICl5ybAb/MNSMPnzKUcqAEEqPbTubhvSKHxJ4nBBRL5ZYct1P6ld45lrbOzHieV1Ec4lxqXKQZMjllhyon4lHUqMYab4jl+czcpet3rTMNQ1KVbrFbxXjCphyJNCWd2f6mgirRLzEaEO5Jp20pY9Xg7mfSdP8ADsWOP+RW/b2/6aXH8GE9KUpKUpvmYqyoAzK8spDsw+EggDMWSwBicOwEpRCQCEg0OpTQVHwlJX8zZiBY6Fw+cUgKcBL1TViwFa2U+oZoemYxQT58stNSQzA0QkhjyVDKIdTdKklQHXjm7pnidd0cIQ+bC0m+HyhnjuHRMehUqWWUM2UEsXNlMG5iymq7ioGew6JgUTkBSS3lmj0qEpJckAiz6XjV8FwEwKM+fWZOS4KQMrHMVJ5Q1QL9/V4OLnBSly5Sfj5VKcnld/LHQWKj+olnJSR1RlSo8NszeFwJnLZIZy7VZI+vtG94LwhMtISkep6wnDuF5R1UaqPUxouH4KM5Ss0jGgsHhGiylyoOXKaHwiMnI0SGgiCCYLLBhMRY0hEpggI6OeFY6EghCCHEphNjOaOjoWFYFgiWZn+Zb9AND/3HX0ETGemlor52JRLYlacqg6S9xdx1EUfF/GQCcsq/6v4iLS5Kpswv9UfCEvDlU/DgFzmXKD8p/Ulvlf5dH6R56nDqUo5gfroNH0URoI2/HvFYlO5zzFfL66q7RhpmOSUmrjpaNsbbWyWq4HzMDFiw1V37XDuPht+YaVOflTQVc6u5f1UDUNSGHUtqEAgsLP1APQ94JWJCaJZxqKAeg694sRIKwi1Tc9z1Pr+mGMxJ3sQ1IQVFvuT+YtuH8PKiBLZ/mU/wtYn89vubSIsPA8Lo5e7AMXUWJCQACSot8ND1IF9TwjhPlur4pgFWoRUMnK75rDoHYXo1hsGXaWcysoHmEUSKOQmwBOZTtSjsDWz4BI8yf5ElBMwBRVML5U/qzBT5UVbUvQEg11rRi5bpEqTwhS5qUsZhoUSw6QAaFb2exKjZjQkU3HDuHpw4uJk4jKqZ0DkhKdWrc1OphMLh5eGTklVUXzzLEuXYfpTZh2DvDJn2NuZj+P4jhzZnJ0jqx4lFWyQqe7HQu/rt4XDYYFIXMOWUEkE9bhh1cezR2HkJCfNmlpYKiBqo9B9dYy/iPxMV0olCaJSLARz8HVhwyyypD3iPxPnGVPLLT8KX06nqY854txgrJANPzCcT4mqYSEuQHJatNSW0iJKlEg5XIygqcAajvUZmaA+p6fpo9PH7/oRMu4oQ4OcAvr1ahrQ3aJkvDi5P9sOQWAJen0LDqWhJEkXqlANQTUkBtL1fSjw1jMX9EgUGgENKzeUlBd0hcVjWrQJFhoBE/heKCkshYTMBzFCksXoE1HxValxmakUktBUQpVBoDRj1PQ3/AObQ8UcyxLlPeo6qrU+g00rqSB3YsfbtnyfxHrPnypcI22KmqloCXqVURd9SoKA5VAlyqrU7AnwjheUDqbn9h2v/AMkw1wjhpABWorWzFRqb2r39zU1jTYHBxTdnlxjW2P4HB0i3lSmgJEtomIRGUmaI5EuDyQTwURYxgiDAhJgrDiUxNjAMBBrhEiABUphxo5KYRUAAkwkDmjoBmGnY/wAqWrP/AJQDoNXBc5kJBuHBcfK9y9c1xjxCpIZKWV0Jr+LxdynxAVMU6gMoCAmiiC2dJ+VIJUxb1oTFIngs6bPEtCSsDPlKUvb9X6DmITlNu9z0zxw3JnPCc19JmMBwedi5hYZlE17f936R0jdYH+kqigl5OZgwUlbE9M2Zx6tpGs8AeHfIwyStCSpRKpjgEhTs2YVFrPGzyoSklXIBfUD3aMnKzd+x8ycckzJa1S1ApKFFK06hQLMTqKRN8NeDZ2MBKKah7XIcl+WoIFyWNGrB+M+IidjcRMyslazl7pHKFA92eJnhfx6rBy1Ily0qCiDzPT2PcxputE/kHEcBMmcrDTMqciTmUdHTmCgoO7gAV1uwqJqZ4lpCZNaZr/8A5zC2jmlmJpUxQ8R42rETlTZpdZLuAzigygdGAA9I3Pg/wycRzIeXISoFcw1zNXIjqpixqMub6qtSpWzJpvSLTgXCFz1EIAABacsh0ijgu5d6MkFxmBr8uxkSZclHlyQwpmWWzTCA2ZR1P4ekJLyS5aZUlIly00CRr3JuTDBLv+oGg67EcWTK5aidEIKOx6WoEF6MbR0vCKoopL5iQLBnIcP2b2hxaUSU+bOHN8st/iaxPQfmKCb4zZcxc0khqAdRZI7RCpaZ048OTL6UPeMsaUy5ZJoxTX9o8w4hxBU1RSl2qadg5PtD/iTxJMxUwlRoKBIsB0H8xWSpIWwokh3JVQ3UL2LBmhPbtH0/S9P/AObGk/V+jpaAWyuOXmdQqau1BQhuWtvaXJw4PMRlSlnqS51v1hZUkKDqASlLBwKm961Nq+kN4vGP2AsIErOlyUF3SOxmLfsBp0iJh5JmKc0AqB+Cr3DdH6tCSZRmFyOUVA/BL07gfXoCePxYDJlh1Pdi4OjA2VV2uHc1Zu3HjrbPl+v695G4xev2Bi5xB8tDlWbS4PQdD+AxPNa84DwESw5bMbnp2HaG+BcEycyhzn7DoP5jWYHBxUpXpHkpeWPYDCRcyZLQGHksIloRGTdFUHLESUQ0kQ8gRDZQYEEIRKYKJsAVJf1gssIEw4EwDIqzWHZSICaQDbe/2jlYgNCAcWqGFzIZM0kwYRve/vDAbI20dBFMdDA89wfHPKlhM0KSJYKpWgSVMDyj43S4ANAFF9DESRx2cV+akES0qCyEs+cUExyeZQs3wgcrARRzsdNxSxKlpy3JeyQL3+5/EbbwV4SE+WVYxflykpdICkozAkjzApR+GlyNfrHWmkn3HNKMrXaW6/GSZOHM8MhJLIoVylTGJcs60KNaKHympMef+IfH+IxTJVN5ATyoBShQej8xKqMdLxB49PlifPw0hRXJVMBkrUQXAFwaCrtm1AEZ/EYZUtRSsFKgxY97H0MY/LjHg6FNvnkcx68/fuaNEfBs7EX+xhyZPDNG88Ef05fLicYClHxIkn4l9FL/AEp/03PYXpOlsT2N+Cf6epxH9+f5icOLfKZnZDEkp0KqdBq3qCsQkJShAShCQyUJDADsN3iNNxLsKAAMEiwAoAALAUgJSSq7ZgaCOTJkc3S4NIx7R8HMDYKBoPwfaJk6YjDp8ycAZl0I9LKV27Q3icQjCJC5gBnH4U/p6KV37Rg+NcdK1Fa1P1P7CMvTpHX0/TyzSJHHfECpilLWrfQRjMZjlTlZQWHcgCz3NIbxWMVNLC1TcCwc39IalICmHKlgakkPdVe+gbtAkfUYsMcEaXIUlIIAOVJD8xJrQkPfowYaxMkpzIDpSAPmAYl61OrfiBkycwdTBAF2AJcu3c94DE436JFh2iqNHUVchJi8qSSzdf3iJIkGcoH5dB16E/sNe9AoQozlB2CXDPQHoT2rr9aXl4zFCWkBPxEddOpAuHqEl3Iex5uzDjpWz5r4l1/zH2Y3r39xrF4so5UsVHUO7KqH6np1dy+tjwLghTzrqo9at1+vUw1wPhBzeYuqi5rUh7kk3V3jX4TCRc8l6R40Y3thYLBxeYXDQ3hsM0WEtEZXRfISEQ8lMIhMOJEQ2UEhMPpTDaRDoETYCgQrR0JCsYQhSpoF9739oYmzN737iEAxiJm9+u3jrp3v/iGlqg5ZhgPS5bQqlwJO97+0CN7394AoQ7pHQvt7x0OxHjn9QcSmTxTEqktRYJFCMxYrDWbM/vBnjH/UUJQtahOUsZlKLIGiaD5X0o3dw2UnzFLUpSqqUST6kuTAYecZSwpJYixEdaMnHVEjFcKmyphlzEkLSehNe3aJUqWZoQhbugMFEVCXJAOt7CLHD8fnYqkyYQwYkZaM1bPUG1niSOG5lg0YBwSOmjtW9etKVMC3yF0a3wN/T6TJloxc1py1VlpoUI6KP6l9rDubabGzySSTWMl4K8TGXP8AKvJXcHmddAC4ok3vfXQDe4jg4UQpFUG38Rz5oSZcZIq8PKKmNM2mxFhjMajCIClAGeRQXCO57wOPxyMGmmUzyKdED9zHnvGeLklSlqcn3Mcz+nS5PR6XppZpcf3/AEOcX40VEqWokm5jKYnEqmktYAlnAoPzCYmeubmIBypZ2sASwfpWB8kKcpSwSA7qBrQE1Z3JsLQkj6bHCOFdsefcWXLCmolOVJJc3auuujDpEyTKzB1ABCQxIDE1evU1vASZQVzEBCAkAs9SL31OukNYrHPQUSLCKSNHUF3SCxWMfsBYdorgDMP+n89/T8+kCSVnt+f9vz7xKm4jyg3KSbM/ZyWYZXDuL2oxbsxYq2z5rr+veRuEf5YasUJSCNVCxb6u10/ZfpeRwrhhUrzFuSagG/qe/wCIZ4RwsrPmTKk1AP8A+x/YRrsBg7RU5+EePGN7Y/w/B2i/w2GaG8HhWEWEuXGLdF8hSpcSkS4GWiHkCIsdHBMGkQoEEN73+IkYogngHbe9/SFzb3v7QgD3vfTtCA73v7QD73v7Qu97/aADlne9/aI0xW97r3EPLXve/tEVZ3/xv7QDGzve/vBA73v7whG979xCJG9794AHxbe99oU73v8AEAFb39Pt3hX3v6QxBB9HjoRx29o6CwPnUmG5yHFbxfr4EFDNKmS1JtzBQUknQhj+YmyvCwkpTMmnOVWSRlALKIo1+U0Nukd/aY9y8lFhuDTsiVJoKk1YgUq2tNO8avgKJc0FM0rKJYHIhgqct2ZzQJcGpdgNSQ3cPwKlzAVXAvSgAS9WHKpujqNmF0lcKJTMTLSUlyEuWPw0SRpTXvFSVIlO2WknxfhEqTJCJaRmGZSUulmbJmNSl6vVz2jd4PHeWBlWAlYpV8pqxD2dvuI8V4f4WnLWE+WpNaqUGA6l/wCI9C46v+yjDIDqWwYfF5aQ6yf/ABB9HHWMPNF6WyD4nxKpSlZySb+veMPi8aVlyY2eC4z/AIv/ANPiEgTBmaYaa0QoNd+UHVusZbjHBVSphDWNun+0cs8fYz6r4d1EMmKoerz/AH2I3lvmUkKyOzmrO7AkUekS5eHCiS2VA6l9OvV4aweGoXokFzvrBYvEvQUSLD+Yg9JVjXdIDG43NQUSLD94qp89/T8/7fmCmrKvStP1Nf8A8RqYhqUSY68WLyz5zr+vc24Rf5JmG4gz9W7MfXUNSoq1O8WHC+GmYrzJlXLh9ehPboIj8I4VnOZQ5dB+r/aNjgcHF5MlaieNGN7Y5gsG7Ro8DhGEM4LCNFtKRGPBryFKREpCYbQN/SJCExm2AaRDoEcEwpiQOJhCre9+8I+97+8cDve6+yGLve/yITe9/kQj7323UQaRv/jf2hgKN73+IEne9/aOUve9/aBKt73TtCsAZp3vdO0Ntve/aFUre/p9uhhtS97+n27wWMFW97+0cBvf1+8CVb3u0clW97tAA8d73rA673s9YQK3vdoV973aGKgg+zHQOb0joBHnnCeGJwicyiFTlD4QoMlLpzXIcgFydPzb/wDTPMd8pdgpRF20td/l01/TEKSrKBNmAjmdNSVKW7gIBU1Czn4U9zUT+IcTX5KDlyqLuEkKZJSWIBSXdxp0JYR6T5OMi4+YlHKgM6nspXNmFzdSjUD0IAoWa/x4kpKls7ApBJGYE2SZhuB3ozVYGCxxRLSZpJykqISPiK7aM1nKtaC1FZHFqm4hSwpjROQfKlIIc9gA79X9BBygTNOfFpUyUIQg3zLWmgqSohJUQ3XK1o7CIWZiJhmZkzR8eUELU4UhCnfIh2LAvbMQWal4Lw2XldX+VfKRWaRYqqAlAdwkmzqNovhLLEukhRZQSk9QP7aG+KhdIo5BuwhUlwU2Py8KhYyiyzYEVKXGVwA+UhQBHwgBnIBByEIxI8qYXmgckynMmrBTE8w1e/5go4yqQfNcLkCgBDEqTVCf9QNKsEkZ3f5jXhUqMtcuYjKv+7OVYhXmOBVstKto/qRM42qN+nzPFPvi6ZmOKpUlZlkZcpIb9/SG0YcJT5k2iBYG6jpv9o0czjmFnhX+IKiuV8EwJbzU3AUkUCvYeloxXFsaqctyGSKJTokfuepjOGCns9HqfijzRSX8j3EJ6TmUocyiGykCwNv9NBzVd+tA1w7h5mqzK+F+jZj2ayYHAYArNXyinrrlHQdY13DsDQUisk6+lHmxXdvwOYDA2jQYPBtA4LBxaypbRz8GgslESUCBQiJCRE2AaBElCWhpEPpESAT73v7QJhT03vfSEP8Avvf7QhnHe9/mB3vf5Mdve+3WEzb3v3iRhje9/cQipm97v2hsr3vevSAUre9+0ADube9+0NTJu97t3gc297+8Cre9/cwAIV73v3MNk73uveHCne9+4jsu97v2gAaO9717QSU73u/WHUSt737Q8lG97t0gAjhO/ffvCHe/f7w8re96Q3ve/wAwwBB9Y6Cb1joLA838TrP+LQHLBcsAaAZSWHQPVonE/wDqsMnTIoNoxyghujUjo6PTfBxFTxVT4ue9WQGerUTaIav8mX/qxCQe4CXAPUPVo6OhIl8mixhbEACgGGUA1KBRYelB7CJ3EpYCVAAACQogAMAeWoGh7x0dDB8FBxmzaHCFZGhUZrlR6l6vDc1ZHDZbEh1kFtRmBIPUPHR0WuEQvJnF6b0iNN+E+kdHRT4JxmhwCbDsn8GNPgRHR0ef5Z6C9KL3CiJSL77R0dEMaHhcb6w6mOjokY/L030iRv8AEdHRICnXehgFX+v7q/ge0dHQAND9v/j/ACfeBmGh3oTHR0JlHKFf/d+T/A9oFq+3/wDMJHQgO0Hp+w/k+8Ef2/mEjoACSL/X945O/cQkdAAcvT6fhMFHR0ADUzf3hsQsdAAyqEjo6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data:image/jpeg;base64,/9j/4AAQSkZJRgABAQAAAQABAAD/2wCEAAkGBhQSERQUExQVFRUVFxgXGBcYFxgYGhoYHBcYGBcYGhoYHCYgGBwlGhkXHy8gJCcpLCwsGB8xNTAqNSgrLCkBCQoKDgwOGg8PGikkHyQsKSwsLCwpKSwsLCwsLCksLCwsLCwsLCksLCwpLCksLCwsLCwsKSwpKSwsLCwsLCksLP/AABEIAMIBAwMBIgACEQEDEQH/xAAcAAABBQEBAQAAAAAAAAAAAAACAQMEBQYABwj/xABAEAABAgQEBAQFAwIFAwMFAAABAhEAAyExBBJB8AUiUWEGE3GRMkKBobFSwdEHIxQzYuHxFXKCJJLSQ1OissL/xAAaAQADAQEBAQAAAAAAAAAAAAAAAQIDBAUG/8QAKxEAAgICAQMCBgIDAQAAAAAAAAECEQMhMQQSQTJRBRMiYXGxgfAj0eEU/9oADAMBAAIRAxEAPwDZ/wDTEoCmTnSRzJ+Yd0dLml4b/wAyzrQ9FJLTUK0cG9yW6aERIl4aYgy1LmUCXUlmdd3pUgPbRoa4niA7g5JwogpZSlDVKxZSXfXUGhjKm2KSSrYc6QBlWpRzCiZyRX0WBRQ9voaxjfGfBpWNCjkQnEIWEqxCSUoIyqU66c1EqFnBarEPeLnlSzUJPmc2VRCCEipPN6FhW4q8N4nmYlswSWUQMpJNMqbO4NbVelIuK7WQ3Z5BNkzcOoJmJICg6SQWUl6KD6GDHBRNGZLIfRTgE9vePSp3BEsUqRml5paFBQBWyeUFylkpfyj7xl8ZgDJxE4qmcoNGZkpNRmLAjoWAcpPpG9d2yLoyaFLkLyzEqYXHb/SSCG+0QeJzhMWpSU5QTRLuwZrxfYriUqaShZLNyqaxpUmpVr0HRooTJJD6G3fSIcK2XGVjE/FqVQmg3XrDAEcoQ5h7wqLskYXhpWxNB1/iLrB4QAhCEuT7nSp9YDg2DXiJstD5ErLZmJsCosNaCn7xfcRypmDAyZKkhSk+ZNKPMmK1C0Wt+pw1WbXWGMxlK9FevDlCRMdBAqcwLCvLyqAGUn53tmYUMRuJcQJWUFKFSjlVlQskWNUqBOQ1IIt2N4sOL4jIhCZUxUxSFTETJikspHMyUkihBrUvm9mrJWDSyjMWUrFWUCynqXVcHUUr1jWqITF4Vw+ZVUvK4GXIQHWk0UGIZYs9zb6LxoSFpQEgqWE8xdQSl7ABTkm9HOjdB2M4uVIyACXLo6Q5CiPmAL5Ha4vW8Vyz9BoNe7/v9XIpHPOafBvCLWxsJDU+p3vrpAKS9LDvrvpDramg0371b0EIo/QaAU3+eppGNGlgJR9ANfT7fS3rrwS9qDvff3g2epoNBanr+/tHNRzROgs+/eCgsEVpYdd/8CGpszQe+sdMmlVBbSLDh3CSoijq6AgMOpew366RgQ5BcP4TRKlsoq+CWCCT3I6UNLxovDzHEAqyFUksZQZ1lSaKl6KUjUCrW6h7DYMShoVNzKIsO40FqH6s4ByuLYFZrzLUQezs5h5VUaQsbuR6XxDxHhvKGY8ySU5SldU1J0AcKcVPzDpGX4XMkrSolKSFLUEpy5lZSRlASfjy5lJBJp7A4rHTzyhyQNHeNTw7hoEtLuVFINNOldD37xmvp2zZpy0i1n48SEvLSpaVKAyOVIDFgkqLm/ym5ajBoXiEmSAqaJZBIKloAQqthmcNQlnA1LOaRV4JKJE0HMrnowJzXckN7OQezm2n4fOkTTyEZgWCADmBcAEOASqr0olyOpOqZjK1aM0cMqYpCMTNSiWBmQlKgSrQJGpOjqPo9Y00rxirDIzFTy6ZZanUW6BRqKM1Wr0iLxDhSZpDpCVfCjKUgM3zFiCBd6m4A6xZ/B5eQJUkGXLGYzFOFdSf9KaWDhjqSHuSszRsOBf1FwuJZJV5Mw/LMYAnoF2P1aNMSI8I43xTDzQEyMOZZe+clxocpBKT9THpP9POFTZOHPnLUc7FMslwgV00Je3YRjKNbLvdGsKoSEYR0TZRA4nxkrOdHIkmk1YJUX0ky3cufQdzFYCUnKQsKV8rgzl91m0tPYM3aH5k0D+5mUkLp5qhmnTNMspHyJ0tp80NTZQQDnBQk/8A0Uq/urPWdNrlp8oL+kbJXpGX5H5E7M6RlLBixaVLH+o/Mr73vCTMYAlS0lwFJBUpwwDAEB6B2qYosbxwUSnKAmyE0Snu2p7msM8O46iWJhnArRMQpCkC4U3KpL0e/wBjFvHSF3F7PWpsVLBKVyQiaxd1Sjcvexr3EYzxYUTJpm4d8pr6Zg6ksbjM+lXiv8Q+KjNKM3MtCAgAXIFs5F61aK3AiYpYmLNHYC9dAlNyb+1SIFHwD2WfCuHJUFTMn90VQg1So0DhOnVzR2qIcxnACM4KQFFZK/MKwEcpUsoIqbVJp0fS8lTitI5QmaQBnQAHSCG0a2YODR/ieJWJxa/NEtKZk1S5fl+XlSqh1dqpIJ5aG9neHTBtHnGL4CsrWUDlSAXUQHcPysS7/ZqtEBMsJ6KPukf/ACP29Y9G8R+DcZJlJUpOaW2UoKguhLgFQLpLmgcB2Yk0jETsNLDnMoG2QjmCrMSwDd6HRtY0jFcoXc+GR8NNWFZ0kghiVfWj9dtGownifFzDlRMmFCUuWyJWQBUpJBUPcloreGcDM5C5hKZaUDlDFiXANzQDVVawmJx+UJTlAWhgJiaFq05Rznor8vCcu3kKUnosJuPSkAKTLmOkkBLuHAzJWFavdRqSbxR43GqWQCSpgyRUhI6B79ie17xHVOK3rd3Lu/1ev4tWDQnp2c7/AI1DDWOaWRyNowSBCWL3P1v+Tp3taFBA7k0A/Hr6WFLwJW9E+9v+PS9amjRyU6CpOu6N9h3aILEr6nppVm/asEUhN6l2b9m/b0eCM0Jomquu/wA3+Jmhpc0I7q1ff29XvCA5Zaqr6D9+/Tt6w/wvhysQsDqpKQBclT0FGAADknSGMFgVTlE/KPiUbAfue0aDgWNk4ecykLKWSUr+ZEwKOWaE2UMt0vXQiLacY9wlt0aSX/TVCQCSUEByrKpnFqldXLW9oiJwow5XKU2cJz5gWzo5hm0YhmIPW4vE7E/1C8pNDLWSWzDzE0FuVqak1jH8Q41Mxk1Uwpz5RzFIYCWDyhhUJcklyS5vExm+RyjemaFPMArlLnlALpzEm5BBc05e8Y3GAqOmhLaEhyPcxZK4onywlAV5hNyoGgskUqLXiXi8KiclUwJ5w5JQCA4IcqcHmt0f6xdd3BCfaZUYBecZkkBw5bSnTsY0/E+MCUb5mByoLFqpIzEMSln/AN6tE47xhlgIShCUu4SGzXAzCx6/WKJRKi6qkgMDUMQQ5rTSkDVDW9jqkqnTOY8yj6MXGjMBldm6RO8taCjmzoUHSouFAaMb/QxCkyHvYGqqEuH+E+kS5U3OtKTag7gAaPSwhLYSLnFKWvDZluoJIyluYKNAyjcWehNm1iJj5mJ8lImKUZbuNajQm5bvR4tRLQcqwgqZzlK1BgAUuxDAhmelyAdYsOG8LE1SZhByhISHrmatBoh9NW6NG3pRi9sj+DfDIBE6aK3Sk6dzHoMmZECRIizky2jGW9miJKVx0CEx0SMhykJROX5YUFpQAXSAsg3KCByuqhA/V2jCeIPFnmEplhh2pTvHrMmQWQunmSyELBspNj60Hu/WM34i/p1InpWZX9qYSpYPyFZL84Z8ugazk1jeEmjOSPJU4opOcqtrp9P5iPi+LrmUScqev7AbMRcVh5gmqRMBzoUUlHQgsRS9YkIkhPxVV+nQdi34EaK2Lgd4RwpcxYEtL9XTmf6a+gjSYbhgzc7pQpI5lJyllUu9AwsC9ObQxD4Fj8xEvJcfLdR0BejOzCz6G0bfB8GJriSS5dMnMSEqtzKJDLauRwT1QXdt1pCWyt4XwhSyfJUZclyFFQdDhmMpJJUS2l6iwLxsuBYZGHYyQHNFlYClTHZ2UKvqAkt1e8KmQgIXMnTEITLAASbJcOlICQCzWSBm0L3jJcc8WLWk+QFJklWRUwBszEqA6ChLD3JiNseoms8Xf1Ck4dJRKabMUCGoUh6MX+L0t61EeTzsNMkTkT56GCFJSAlaQQwdBBBJN3BLgs1mEOY3HpkrJkr80LBBStLliKpmC2v2jPTsSSwcqIBAGgFXCXsPict9NYTmo6QKLk7ZL4tx9SgQHCXcJ1JPzKDsFEMWDVBobxXYfD5hmWTUtlBuKfxCpQx6q+wf+ST70IjpkzLqSo0+p7amxahveMHK+TekuBZoCb+wNe2+2sNOVelez+nS92eopB4WTczAFKLEC7eh/PRoPFTQL1V0FvTr9bwhgAU6Ab2PVzpCZs1E0GpPYexPawY3vAlJNVUT3pT9h9y5qYYnYp6JoN+w7QIQcyeE0Tfru57+zQuCwuYgrcJcORdn0++3a48LeEF4wqqEhOpBIfowue3v0N5hOA+VOWhSnKFZMo+FTgf+53ZjUEF7CNIpXRMnSIWGwOdNU5ZCRmSkO/qbF6Gpp9zEXGkLU4SUgAJCWszn67pGomYYH6kOmwSAQC5DkEA3U4ULdYruJ8JUk5mAcDMLlJYJdbUD9aVcaQsj1QQ5MjxhNEtWJHhzjpwhJASc4Dv0BNjoXhviU1PmBLKNKAM717GLTA+GDMQcyUpUAaLWUswonrn+lHr0iVG42y5PY1jEiZnxCSHuUZQG+ENS13FC9SSDSIsjji5CFp5T5jOCLMQQxvQgFrUtFhxnHIw6PKSElWUA1zNQVzd+lLl6MIzZSpajmdSy4IOZwaVrc3h6XBK3yIxUc11FyALgguXDdATDqEs7G9yHqC1G6PBpFCXeyiou7l3F61P2iOsuqnpC5KHvPNAPpFjwqUkmigV05bFXZJpTu70drRWWoL6n9h/OsXfhzw/5ysyxyD79o2ilFGMmXHBOD5gzDywSXA+Ls7l0iz6+l9lhJFoaweGYAAM0XEiTEt+WNKgpMqJiBAIlw8kRm3ZdBhMLCZo6JAw/hH+pSJ2ISjEqyKUMoxBsS9ETBqkmyqEHqLbvxHi14dLkywlTtMK2SA3xOWH3948PleGFpGachTWygMQGFT0DEHq12vEqdOxHleWFAyx8swKoP9KrEetR3vHW8f3Me8LxpikqxOeWtKwpCeZIIJblOZwC79tREbw74YnYtYEsU1NgB3JoB39nNIiyUpCyVcylDK4HKgaMFNntagbq9N14I8Xf4RpOIDylkqTNSCS5o5YOpNGtmTZtBSVAmjWcG8CowqB5fMsjmWBzD/sBuND8x0pyxFx/FJWERUnMRypBq1CNCUJfQuejCE8Tf1CICpeDBUQl1zMp5B2BFL3V7axhV49Kcs9SxNWSoTJcwVrbI7vR63eIf3E5eEWOKxs3Ekz5iAZKCf7blIINVZAKOHc16O8ZzFcUyZ0yVny1DmKh2qwPxEOatobQ3xnjq5xJVRP6RR6MkqPzHK3RV4qi5qaDpuwcFmrWsZSn4RccflilRU4Fnqb2ct0OtPhrCBGiff0arn6FzZ6PB5adAKf7NroWt3gCrNQBk2Jv63+IgPSw0jI2Glraianrb19Azub0tHIQ3Qqs+gcmnQByadxUQ6Jeifd72cubsT8XfW8NTJuiOl+2pf5QzublqiAAFry3uT6179Tq1qGsDheRWdbvWj20I7nrCqAReqvbrQNQB36gvpDFVltYpITYuIxBWfwIseF8DUtOZv8AtcsFGtEnW16dtTD3DuCnMkZCvUklktR+YA0Dinpd2Grk8O/+4CU2+Fm6B2oNDfoHJCRvGK8mUpVog4dcyTgpwSrIeaiQw+ABumahBN4gcBxSuYUK1rUSSxFEh3Bop6j71qI0WMlJ8lRWQiUQReqicyVJQw5nyuHrzF9WoOHrlqZH+TmIdSXOYtYlnAJIc19NIToFdGklzUSwGzOSeYh3uBW9AW+Kuj3h6ViVJOZQSVBiVjMUhJLZiEl00cMXqblhDSpRlIsFSmUUmhaWClKcwBJJJUBU0bVgSuQrSkoJcPlzUobMtjmpqXzMOlYsde5X8Un5EGZLJBKb8rJGhSEVWWZIUogDuaxnp/iUIkpShLLrU1aruH1JN4meIOImU6JYKFKfNdIINKJ+UmtQwVf0xxdy4qQ1R+IUnaoqKrY4pJc5viqCFAuLVfreHkSw3sSSKv0HaphRKykpoaAk0u1gfr9u0BPWaAWiasuzpk1ywtBW9dT07D9zAykt669u3r1MWfB+DKnr6JFz+3rGsVXJlKXsOcB4EZ6q0QLn9hHouBwASAEhgNIb4bw9KEhKQwEXuFw8JuxJC4bDxORLjpcuDMZtlpHNBAwDQ6hMSMIS46HI6FY6Mlg8PMCSFsqYcwJq+UtcsQVMaNVzrSKlKpJnZUSc5SlQWoOlATosO5S2pNABreLiVjF/4eUryvPmzyfKT+hIvMUoau1XDNcVirxGLnYWatM5EoqKEuE1BDXJrmJaoUNLNfpWjmdGd8QcGVLmZiDkV8KmZ91qKFoDhsuarMmU5YZiKOGuoPUFqctWiyUhU0S52IB8oqy8hAYO5YVyhyfb0igxGMCFnyFnK5SmZYl3FK1OhDi8XKaS2TGLbpFrj5qMKtHkTM6illgF01HNUZQ1bFiGeM7iMSSp7qP6QwGpyhmYGtdLQCZuaibXc1NxfVWqSLCOQNE1NK3JOnqxFDaOeUmzpjBREytU1LP2Au79K0VeCKgKm/S2ou3wh+jkvCLmAWqo/wC9upuM1qRyZdXN/wB7e9A5NDEFg5SqqqAaW+jfLQ21aHUpe7BLgH1qwbWo+F9bwiqB1dHAtT/y+EXFR6Q1WYa0ToO1tbCzi+tYAFmzc5yponUkOT6/qIFG0anWAWoIom9yb16vqe9LwsyewZNt0/3vAYfDZzUsOpIA94pITYxKw5WafU6De2EX/DOBlToCWFHmP1cMghwp7e9g7yuEcFzjmBSh6N8SiGPKKulgS/1cmo1OBwoCQkApSU0bKh3ulBUeYjVRd3TSofZKjGUiCjDeSkJlJqVM7UKmBU7VfK7mwegJi8k+Hl+R58xC/La6QnMzoDrDDMzK5gKtR3AjQeH/AA/yBc/mQWMuUpLEgMUKUn5aBNLkjSkaSXxHISo1AFQO2jDp0jKWVcFRxvlnh/H8EvOZhZSLBqBH+ki8svqaHQmKpCBUVI6HSPbsd4ckYuUZ+EWlOYGxGUmrggjlrdKg3UR5VxXgbcycqa0ryEuxCTXyy/yqOU6EWiW7NKohYLGzJYYc6NUljZtNd2i2RihPWDJUJaQlWdBLG5UyAGqaJbsG1IoTiShwpPOnlqGI6unSKeZjlZwUP8QdXU9PrDjYNF7xLhy8X/cLS1p5Sl3GqmGo+IdBfrGVnJVLUUquCQR3FI2PFOKKThpSAWUEoBJHMKZlAair6axk8XgxlSsLCn+IGigSXH/c4Y+8V2sSaGpkxqCHsKEpLruNP29f+Inz0yJcqhEyaqxS7S+pfVWm6x+GcMVOXlTbU9BGijW2RKXsPcN4WcRM5RlR+B/Meg8M4cEJCUhgIb4TwpMtISkb6xoMJhWiHKwUQ8JhWiwlogZaIfAjNyKSOaOAhQmCSmJsoECHUwkEmJsYUdC5Y6ACllJm4ZBQZM3yWV5a0FJmISa5SlQNjYtZqUEU/FeI4bBBf9sKUtJKlTiZii9xlatw5JbqaNHp01AUkhVo8V8e+D56Fqn4ZCp0lySvVGhDkuUt8wsHdmi45K0zNwtmZ4rx1cwBMxSsiRlEt3LBxzEVU1CNQLMIrfLKySugFxbpQ9HuKEkwsrD5arvfRz3GlqFREKZliaJHwga9ku4IIfmNfxDbstKuAs1GFEi706A5mfKWblF9YFUx+VIJNQTY9x20ISLw2FFZAFEizPazh6sRQkvD6AAMqWdvbUfR352eEVQgSE9yXc9dSw7ueXtHLWE3qbNfViD1LMcpoIBeIy0TUkXfSvSjXBN4QJCaqqbfStB0AoQqARyZb8y/a4tr1qLaQE2e9qD89HgZk0k/gb1iThcC4CiCXLBnv6j8+3UXGImwcJgs5c/QUDnoH1tTZ03C+ChguaGAqE81mNZnQfCNPaJPD+FJl/3JoCVJAoeZKGUdGqqzCzmtXixwmEVPy5gShSsqZYqVKIBQZgSrMxDMn36HWqVvgxlLdLkCSjzbEiUBzEEBUxIJBShLgpRRVLlmDscu74J4cEoJVOSHSwRJrlGUjItQJLKYUTYOXckvI4VwgSAFzGM74kpd0ySQygkk1PewalhD0+fmcPdJOZ/b8iOTNm8I1x462xzEYokk/MCl36EwUmTnd6ICl5ybAb/MNSMPnzKUcqAEEqPbTubhvSKHxJ4nBBRL5ZYct1P6ld45lrbOzHieV1Ec4lxqXKQZMjllhyon4lHUqMYab4jl+czcpet3rTMNQ1KVbrFbxXjCphyJNCWd2f6mgirRLzEaEO5Jp20pY9Xg7mfSdP8ADsWOP+RW/b2/6aXH8GE9KUpKUpvmYqyoAzK8spDsw+EggDMWSwBicOwEpRCQCEg0OpTQVHwlJX8zZiBY6Fw+cUgKcBL1TViwFa2U+oZoemYxQT58stNSQzA0QkhjyVDKIdTdKklQHXjm7pnidd0cIQ+bC0m+HyhnjuHRMehUqWWUM2UEsXNlMG5iymq7ioGew6JgUTkBSS3lmj0qEpJckAiz6XjV8FwEwKM+fWZOS4KQMrHMVJ5Q1QL9/V4OLnBSly5Sfj5VKcnld/LHQWKj+olnJSR1RlSo8NszeFwJnLZIZy7VZI+vtG94LwhMtISkep6wnDuF5R1UaqPUxouH4KM5Ss0jGgsHhGiylyoOXKaHwiMnI0SGgiCCYLLBhMRY0hEpggI6OeFY6EghCCHEphNjOaOjoWFYFgiWZn+Zb9AND/3HX0ETGemlor52JRLYlacqg6S9xdx1EUfF/GQCcsq/6v4iLS5Kpswv9UfCEvDlU/DgFzmXKD8p/Ulvlf5dH6R56nDqUo5gfroNH0URoI2/HvFYlO5zzFfL66q7RhpmOSUmrjpaNsbbWyWq4HzMDFiw1V37XDuPht+YaVOflTQVc6u5f1UDUNSGHUtqEAgsLP1APQ94JWJCaJZxqKAeg694sRIKwi1Tc9z1Pr+mGMxJ3sQ1IQVFvuT+YtuH8PKiBLZ/mU/wtYn89vubSIsPA8Lo5e7AMXUWJCQACSot8ND1IF9TwjhPlur4pgFWoRUMnK75rDoHYXo1hsGXaWcysoHmEUSKOQmwBOZTtSjsDWz4BI8yf5ElBMwBRVML5U/qzBT5UVbUvQEg11rRi5bpEqTwhS5qUsZhoUSw6QAaFb2exKjZjQkU3HDuHpw4uJk4jKqZ0DkhKdWrc1OphMLh5eGTklVUXzzLEuXYfpTZh2DvDJn2NuZj+P4jhzZnJ0jqx4lFWyQqe7HQu/rt4XDYYFIXMOWUEkE9bhh1cezR2HkJCfNmlpYKiBqo9B9dYy/iPxMV0olCaJSLARz8HVhwyyypD3iPxPnGVPLLT8KX06nqY854txgrJANPzCcT4mqYSEuQHJatNSW0iJKlEg5XIygqcAajvUZmaA+p6fpo9PH7/oRMu4oQ4OcAvr1ahrQ3aJkvDi5P9sOQWAJen0LDqWhJEkXqlANQTUkBtL1fSjw1jMX9EgUGgENKzeUlBd0hcVjWrQJFhoBE/heKCkshYTMBzFCksXoE1HxValxmakUktBUQpVBoDRj1PQ3/AObQ8UcyxLlPeo6qrU+g00rqSB3YsfbtnyfxHrPnypcI22KmqloCXqVURd9SoKA5VAlyqrU7AnwjheUDqbn9h2v/AMkw1wjhpABWorWzFRqb2r39zU1jTYHBxTdnlxjW2P4HB0i3lSmgJEtomIRGUmaI5EuDyQTwURYxgiDAhJgrDiUxNjAMBBrhEiABUphxo5KYRUAAkwkDmjoBmGnY/wAqWrP/AJQDoNXBc5kJBuHBcfK9y9c1xjxCpIZKWV0Jr+LxdynxAVMU6gMoCAmiiC2dJ+VIJUxb1oTFIngs6bPEtCSsDPlKUvb9X6DmITlNu9z0zxw3JnPCc19JmMBwedi5hYZlE17f936R0jdYH+kqigl5OZgwUlbE9M2Zx6tpGs8AeHfIwyStCSpRKpjgEhTs2YVFrPGzyoSklXIBfUD3aMnKzd+x8ycckzJa1S1ApKFFK06hQLMTqKRN8NeDZ2MBKKah7XIcl+WoIFyWNGrB+M+IidjcRMyslazl7pHKFA92eJnhfx6rBy1Ily0qCiDzPT2PcxputE/kHEcBMmcrDTMqciTmUdHTmCgoO7gAV1uwqJqZ4lpCZNaZr/8A5zC2jmlmJpUxQ8R42rETlTZpdZLuAzigygdGAA9I3Pg/wycRzIeXISoFcw1zNXIjqpixqMub6qtSpWzJpvSLTgXCFz1EIAABacsh0ijgu5d6MkFxmBr8uxkSZclHlyQwpmWWzTCA2ZR1P4ekJLyS5aZUlIly00CRr3JuTDBLv+oGg67EcWTK5aidEIKOx6WoEF6MbR0vCKoopL5iQLBnIcP2b2hxaUSU+bOHN8st/iaxPQfmKCb4zZcxc0khqAdRZI7RCpaZ048OTL6UPeMsaUy5ZJoxTX9o8w4hxBU1RSl2qadg5PtD/iTxJMxUwlRoKBIsB0H8xWSpIWwokh3JVQ3UL2LBmhPbtH0/S9P/AObGk/V+jpaAWyuOXmdQqau1BQhuWtvaXJw4PMRlSlnqS51v1hZUkKDqASlLBwKm961Nq+kN4vGP2AsIErOlyUF3SOxmLfsBp0iJh5JmKc0AqB+Cr3DdH6tCSZRmFyOUVA/BL07gfXoCePxYDJlh1Pdi4OjA2VV2uHc1Zu3HjrbPl+v695G4xev2Bi5xB8tDlWbS4PQdD+AxPNa84DwESw5bMbnp2HaG+BcEycyhzn7DoP5jWYHBxUpXpHkpeWPYDCRcyZLQGHksIloRGTdFUHLESUQ0kQ8gRDZQYEEIRKYKJsAVJf1gssIEw4EwDIqzWHZSICaQDbe/2jlYgNCAcWqGFzIZM0kwYRve/vDAbI20dBFMdDA89wfHPKlhM0KSJYKpWgSVMDyj43S4ANAFF9DESRx2cV+akES0qCyEs+cUExyeZQs3wgcrARRzsdNxSxKlpy3JeyQL3+5/EbbwV4SE+WVYxflykpdICkozAkjzApR+GlyNfrHWmkn3HNKMrXaW6/GSZOHM8MhJLIoVylTGJcs60KNaKHympMef+IfH+IxTJVN5ATyoBShQej8xKqMdLxB49PlifPw0hRXJVMBkrUQXAFwaCrtm1AEZ/EYZUtRSsFKgxY97H0MY/LjHg6FNvnkcx68/fuaNEfBs7EX+xhyZPDNG88Ef05fLicYClHxIkn4l9FL/AEp/03PYXpOlsT2N+Cf6epxH9+f5icOLfKZnZDEkp0KqdBq3qCsQkJShAShCQyUJDADsN3iNNxLsKAAMEiwAoAALAUgJSSq7ZgaCOTJkc3S4NIx7R8HMDYKBoPwfaJk6YjDp8ycAZl0I9LKV27Q3icQjCJC5gBnH4U/p6KV37Rg+NcdK1Fa1P1P7CMvTpHX0/TyzSJHHfECpilLWrfQRjMZjlTlZQWHcgCz3NIbxWMVNLC1TcCwc39IalICmHKlgakkPdVe+gbtAkfUYsMcEaXIUlIIAOVJD8xJrQkPfowYaxMkpzIDpSAPmAYl61OrfiBkycwdTBAF2AJcu3c94DE436JFh2iqNHUVchJi8qSSzdf3iJIkGcoH5dB16E/sNe9AoQozlB2CXDPQHoT2rr9aXl4zFCWkBPxEddOpAuHqEl3Iex5uzDjpWz5r4l1/zH2Y3r39xrF4so5UsVHUO7KqH6np1dy+tjwLghTzrqo9at1+vUw1wPhBzeYuqi5rUh7kk3V3jX4TCRc8l6R40Y3thYLBxeYXDQ3hsM0WEtEZXRfISEQ8lMIhMOJEQ2UEhMPpTDaRDoETYCgQrR0JCsYQhSpoF9739oYmzN737iEAxiJm9+u3jrp3v/iGlqg5ZhgPS5bQqlwJO97+0CN7394AoQ7pHQvt7x0OxHjn9QcSmTxTEqktRYJFCMxYrDWbM/vBnjH/UUJQtahOUsZlKLIGiaD5X0o3dw2UnzFLUpSqqUST6kuTAYecZSwpJYixEdaMnHVEjFcKmyphlzEkLSehNe3aJUqWZoQhbugMFEVCXJAOt7CLHD8fnYqkyYQwYkZaM1bPUG1niSOG5lg0YBwSOmjtW9etKVMC3yF0a3wN/T6TJloxc1py1VlpoUI6KP6l9rDubabGzySSTWMl4K8TGXP8AKvJXcHmddAC4ok3vfXQDe4jg4UQpFUG38Rz5oSZcZIq8PKKmNM2mxFhjMajCIClAGeRQXCO57wOPxyMGmmUzyKdED9zHnvGeLklSlqcn3Mcz+nS5PR6XppZpcf3/AEOcX40VEqWokm5jKYnEqmktYAlnAoPzCYmeubmIBypZ2sASwfpWB8kKcpSwSA7qBrQE1Z3JsLQkj6bHCOFdsefcWXLCmolOVJJc3auuujDpEyTKzB1ABCQxIDE1evU1vASZQVzEBCAkAs9SL31OukNYrHPQUSLCKSNHUF3SCxWMfsBYdorgDMP+n89/T8+kCSVnt+f9vz7xKm4jyg3KSbM/ZyWYZXDuL2oxbsxYq2z5rr+veRuEf5YasUJSCNVCxb6u10/ZfpeRwrhhUrzFuSagG/qe/wCIZ4RwsrPmTKk1AP8A+x/YRrsBg7RU5+EePGN7Y/w/B2i/w2GaG8HhWEWEuXGLdF8hSpcSkS4GWiHkCIsdHBMGkQoEEN73+IkYogngHbe9/SFzb3v7QgD3vfTtCA73v7QD73v7Qu97/aADlne9/aI0xW97r3EPLXve/tEVZ3/xv7QDGzve/vBA73v7whG979xCJG9794AHxbe99oU73v8AEAFb39Pt3hX3v6QxBB9HjoRx29o6CwPnUmG5yHFbxfr4EFDNKmS1JtzBQUknQhj+YmyvCwkpTMmnOVWSRlALKIo1+U0Nukd/aY9y8lFhuDTsiVJoKk1YgUq2tNO8avgKJc0FM0rKJYHIhgqct2ZzQJcGpdgNSQ3cPwKlzAVXAvSgAS9WHKpujqNmF0lcKJTMTLSUlyEuWPw0SRpTXvFSVIlO2WknxfhEqTJCJaRmGZSUulmbJmNSl6vVz2jd4PHeWBlWAlYpV8pqxD2dvuI8V4f4WnLWE+WpNaqUGA6l/wCI9C46v+yjDIDqWwYfF5aQ6yf/ABB9HHWMPNF6WyD4nxKpSlZySb+veMPi8aVlyY2eC4z/AIv/ANPiEgTBmaYaa0QoNd+UHVusZbjHBVSphDWNun+0cs8fYz6r4d1EMmKoerz/AH2I3lvmUkKyOzmrO7AkUekS5eHCiS2VA6l9OvV4aweGoXokFzvrBYvEvQUSLD+Yg9JVjXdIDG43NQUSLD94qp89/T8/7fmCmrKvStP1Nf8A8RqYhqUSY68WLyz5zr+vc24Rf5JmG4gz9W7MfXUNSoq1O8WHC+GmYrzJlXLh9ehPboIj8I4VnOZQ5dB+r/aNjgcHF5MlaieNGN7Y5gsG7Ro8DhGEM4LCNFtKRGPBryFKREpCYbQN/SJCExm2AaRDoEcEwpiQOJhCre9+8I+97+8cDve6+yGLve/yITe9/kQj7323UQaRv/jf2hgKN73+IEne9/aOUve9/aBKt73TtCsAZp3vdO0Ntve/aFUre/p9uhhtS97+n27wWMFW97+0cBvf1+8CVb3u0clW97tAA8d73rA673s9YQK3vdoV973aGKgg+zHQOb0joBHnnCeGJwicyiFTlD4QoMlLpzXIcgFydPzb/wDTPMd8pdgpRF20td/l01/TEKSrKBNmAjmdNSVKW7gIBU1Czn4U9zUT+IcTX5KDlyqLuEkKZJSWIBSXdxp0JYR6T5OMi4+YlHKgM6nspXNmFzdSjUD0IAoWa/x4kpKls7ApBJGYE2SZhuB3ozVYGCxxRLSZpJykqISPiK7aM1nKtaC1FZHFqm4hSwpjROQfKlIIc9gA79X9BBygTNOfFpUyUIQg3zLWmgqSohJUQ3XK1o7CIWZiJhmZkzR8eUELU4UhCnfIh2LAvbMQWal4Lw2XldX+VfKRWaRYqqAlAdwkmzqNovhLLEukhRZQSk9QP7aG+KhdIo5BuwhUlwU2Py8KhYyiyzYEVKXGVwA+UhQBHwgBnIBByEIxI8qYXmgckynMmrBTE8w1e/5go4yqQfNcLkCgBDEqTVCf9QNKsEkZ3f5jXhUqMtcuYjKv+7OVYhXmOBVstKto/qRM42qN+nzPFPvi6ZmOKpUlZlkZcpIb9/SG0YcJT5k2iBYG6jpv9o0czjmFnhX+IKiuV8EwJbzU3AUkUCvYeloxXFsaqctyGSKJTokfuepjOGCns9HqfijzRSX8j3EJ6TmUocyiGykCwNv9NBzVd+tA1w7h5mqzK+F+jZj2ayYHAYArNXyinrrlHQdY13DsDQUisk6+lHmxXdvwOYDA2jQYPBtA4LBxaypbRz8GgslESUCBQiJCRE2AaBElCWhpEPpESAT73v7QJhT03vfSEP8Avvf7QhnHe9/mB3vf5Mdve+3WEzb3v3iRhje9/cQipm97v2hsr3vevSAUre9+0ADube9+0NTJu97t3gc297+8Cre9/cwAIV73v3MNk73uveHCne9+4jsu97v2gAaO9717QSU73u/WHUSt737Q8lG97t0gAjhO/ffvCHe/f7w8re96Q3ve/wAwwBB9Y6Cb1joLA838TrP+LQHLBcsAaAZSWHQPVonE/wDqsMnTIoNoxyghujUjo6PTfBxFTxVT4ue9WQGerUTaIav8mX/qxCQe4CXAPUPVo6OhIl8mixhbEACgGGUA1KBRYelB7CJ3EpYCVAAACQogAMAeWoGh7x0dDB8FBxmzaHCFZGhUZrlR6l6vDc1ZHDZbEh1kFtRmBIPUPHR0WuEQvJnF6b0iNN+E+kdHRT4JxmhwCbDsn8GNPgRHR0ef5Z6C9KL3CiJSL77R0dEMaHhcb6w6mOjokY/L030iRv8AEdHRICnXehgFX+v7q/ge0dHQAND9v/j/ACfeBmGh3oTHR0JlHKFf/d+T/A9oFq+3/wDMJHQgO0Hp+w/k+8Ef2/mEjoACSL/X945O/cQkdAAcvT6fhMFHR0ADUzf3hsQsdAAyqEjo6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data:image/jpeg;base64,/9j/4AAQSkZJRgABAQAAAQABAAD/2wCEAAkGBhQSERQUExQVFRUVFxgXGBcYFxgYGhoYHBcYGBcYGhoYHCYgGBwlGhkXHy8gJCcpLCwsGB8xNTAqNSgrLCkBCQoKDgwOGg8PGikkHyQsKSwsLCwpKSwsLCwsLCksLCwsLCwsLCksLCwpLCksLCwsLCwsKSwpKSwsLCwsLCksLP/AABEIAMIBAwMBIgACEQEDEQH/xAAcAAABBQEBAQAAAAAAAAAAAAACAQMEBQYABwj/xABAEAABAgQEBAQFAwIFAwMFAAABAhEAAyExBBJB8AUiUWEGE3GRMkKBobFSwdEHIxQzYuHxFXKCJJLSQ1OissL/xAAaAQADAQEBAQAAAAAAAAAAAAAAAQIDBAUG/8QAKxEAAgICAQMCBgIDAQAAAAAAAAECEQMhMQQSQTJRBRMiYXGxgfAj0eEU/9oADAMBAAIRAxEAPwDZ/wDTEoCmTnSRzJ+Yd0dLml4b/wAyzrQ9FJLTUK0cG9yW6aERIl4aYgy1LmUCXUlmdd3pUgPbRoa4niA7g5JwogpZSlDVKxZSXfXUGhjKm2KSSrYc6QBlWpRzCiZyRX0WBRQ9voaxjfGfBpWNCjkQnEIWEqxCSUoIyqU66c1EqFnBarEPeLnlSzUJPmc2VRCCEipPN6FhW4q8N4nmYlswSWUQMpJNMqbO4NbVelIuK7WQ3Z5BNkzcOoJmJICg6SQWUl6KD6GDHBRNGZLIfRTgE9vePSp3BEsUqRml5paFBQBWyeUFylkpfyj7xl8ZgDJxE4qmcoNGZkpNRmLAjoWAcpPpG9d2yLoyaFLkLyzEqYXHb/SSCG+0QeJzhMWpSU5QTRLuwZrxfYriUqaShZLNyqaxpUmpVr0HRooTJJD6G3fSIcK2XGVjE/FqVQmg3XrDAEcoQ5h7wqLskYXhpWxNB1/iLrB4QAhCEuT7nSp9YDg2DXiJstD5ErLZmJsCosNaCn7xfcRypmDAyZKkhSk+ZNKPMmK1C0Wt+pw1WbXWGMxlK9FevDlCRMdBAqcwLCvLyqAGUn53tmYUMRuJcQJWUFKFSjlVlQskWNUqBOQ1IIt2N4sOL4jIhCZUxUxSFTETJikspHMyUkihBrUvm9mrJWDSyjMWUrFWUCynqXVcHUUr1jWqITF4Vw+ZVUvK4GXIQHWk0UGIZYs9zb6LxoSFpQEgqWE8xdQSl7ABTkm9HOjdB2M4uVIyACXLo6Q5CiPmAL5Ha4vW8Vyz9BoNe7/v9XIpHPOafBvCLWxsJDU+p3vrpAKS9LDvrvpDramg0371b0EIo/QaAU3+eppGNGlgJR9ANfT7fS3rrwS9qDvff3g2epoNBanr+/tHNRzROgs+/eCgsEVpYdd/8CGpszQe+sdMmlVBbSLDh3CSoijq6AgMOpew366RgQ5BcP4TRKlsoq+CWCCT3I6UNLxovDzHEAqyFUksZQZ1lSaKl6KUjUCrW6h7DYMShoVNzKIsO40FqH6s4ByuLYFZrzLUQezs5h5VUaQsbuR6XxDxHhvKGY8ySU5SldU1J0AcKcVPzDpGX4XMkrSolKSFLUEpy5lZSRlASfjy5lJBJp7A4rHTzyhyQNHeNTw7hoEtLuVFINNOldD37xmvp2zZpy0i1n48SEvLSpaVKAyOVIDFgkqLm/ym5ajBoXiEmSAqaJZBIKloAQqthmcNQlnA1LOaRV4JKJE0HMrnowJzXckN7OQezm2n4fOkTTyEZgWCADmBcAEOASqr0olyOpOqZjK1aM0cMqYpCMTNSiWBmQlKgSrQJGpOjqPo9Y00rxirDIzFTy6ZZanUW6BRqKM1Wr0iLxDhSZpDpCVfCjKUgM3zFiCBd6m4A6xZ/B5eQJUkGXLGYzFOFdSf9KaWDhjqSHuSszRsOBf1FwuJZJV5Mw/LMYAnoF2P1aNMSI8I43xTDzQEyMOZZe+clxocpBKT9THpP9POFTZOHPnLUc7FMslwgV00Je3YRjKNbLvdGsKoSEYR0TZRA4nxkrOdHIkmk1YJUX0ky3cufQdzFYCUnKQsKV8rgzl91m0tPYM3aH5k0D+5mUkLp5qhmnTNMspHyJ0tp80NTZQQDnBQk/8A0Uq/urPWdNrlp8oL+kbJXpGX5H5E7M6RlLBixaVLH+o/Mr73vCTMYAlS0lwFJBUpwwDAEB6B2qYosbxwUSnKAmyE0Snu2p7msM8O46iWJhnArRMQpCkC4U3KpL0e/wBjFvHSF3F7PWpsVLBKVyQiaxd1Sjcvexr3EYzxYUTJpm4d8pr6Zg6ksbjM+lXiv8Q+KjNKM3MtCAgAXIFs5F61aK3AiYpYmLNHYC9dAlNyb+1SIFHwD2WfCuHJUFTMn90VQg1So0DhOnVzR2qIcxnACM4KQFFZK/MKwEcpUsoIqbVJp0fS8lTitI5QmaQBnQAHSCG0a2YODR/ieJWJxa/NEtKZk1S5fl+XlSqh1dqpIJ5aG9neHTBtHnGL4CsrWUDlSAXUQHcPysS7/ZqtEBMsJ6KPukf/ACP29Y9G8R+DcZJlJUpOaW2UoKguhLgFQLpLmgcB2Yk0jETsNLDnMoG2QjmCrMSwDd6HRtY0jFcoXc+GR8NNWFZ0kghiVfWj9dtGownifFzDlRMmFCUuWyJWQBUpJBUPcloreGcDM5C5hKZaUDlDFiXANzQDVVawmJx+UJTlAWhgJiaFq05Rznor8vCcu3kKUnosJuPSkAKTLmOkkBLuHAzJWFavdRqSbxR43GqWQCSpgyRUhI6B79ie17xHVOK3rd3Lu/1ev4tWDQnp2c7/AI1DDWOaWRyNowSBCWL3P1v+Tp3taFBA7k0A/Hr6WFLwJW9E+9v+PS9amjRyU6CpOu6N9h3aILEr6nppVm/asEUhN6l2b9m/b0eCM0Jomquu/wA3+Jmhpc0I7q1ff29XvCA5Zaqr6D9+/Tt6w/wvhysQsDqpKQBclT0FGAADknSGMFgVTlE/KPiUbAfue0aDgWNk4ecykLKWSUr+ZEwKOWaE2UMt0vXQiLacY9wlt0aSX/TVCQCSUEByrKpnFqldXLW9oiJwow5XKU2cJz5gWzo5hm0YhmIPW4vE7E/1C8pNDLWSWzDzE0FuVqak1jH8Q41Mxk1Uwpz5RzFIYCWDyhhUJcklyS5vExm+RyjemaFPMArlLnlALpzEm5BBc05e8Y3GAqOmhLaEhyPcxZK4onywlAV5hNyoGgskUqLXiXi8KiclUwJ5w5JQCA4IcqcHmt0f6xdd3BCfaZUYBecZkkBw5bSnTsY0/E+MCUb5mByoLFqpIzEMSln/AN6tE47xhlgIShCUu4SGzXAzCx6/WKJRKi6qkgMDUMQQ5rTSkDVDW9jqkqnTOY8yj6MXGjMBldm6RO8taCjmzoUHSouFAaMb/QxCkyHvYGqqEuH+E+kS5U3OtKTag7gAaPSwhLYSLnFKWvDZluoJIyluYKNAyjcWehNm1iJj5mJ8lImKUZbuNajQm5bvR4tRLQcqwgqZzlK1BgAUuxDAhmelyAdYsOG8LE1SZhByhISHrmatBoh9NW6NG3pRi9sj+DfDIBE6aK3Sk6dzHoMmZECRIizky2jGW9miJKVx0CEx0SMhykJROX5YUFpQAXSAsg3KCByuqhA/V2jCeIPFnmEplhh2pTvHrMmQWQunmSyELBspNj60Hu/WM34i/p1InpWZX9qYSpYPyFZL84Z8ugazk1jeEmjOSPJU4opOcqtrp9P5iPi+LrmUScqev7AbMRcVh5gmqRMBzoUUlHQgsRS9YkIkhPxVV+nQdi34EaK2Lgd4RwpcxYEtL9XTmf6a+gjSYbhgzc7pQpI5lJyllUu9AwsC9ObQxD4Fj8xEvJcfLdR0BejOzCz6G0bfB8GJriSS5dMnMSEqtzKJDLauRwT1QXdt1pCWyt4XwhSyfJUZclyFFQdDhmMpJJUS2l6iwLxsuBYZGHYyQHNFlYClTHZ2UKvqAkt1e8KmQgIXMnTEITLAASbJcOlICQCzWSBm0L3jJcc8WLWk+QFJklWRUwBszEqA6ChLD3JiNseoms8Xf1Ck4dJRKabMUCGoUh6MX+L0t61EeTzsNMkTkT56GCFJSAlaQQwdBBBJN3BLgs1mEOY3HpkrJkr80LBBStLliKpmC2v2jPTsSSwcqIBAGgFXCXsPict9NYTmo6QKLk7ZL4tx9SgQHCXcJ1JPzKDsFEMWDVBobxXYfD5hmWTUtlBuKfxCpQx6q+wf+ST70IjpkzLqSo0+p7amxahveMHK+TekuBZoCb+wNe2+2sNOVelez+nS92eopB4WTczAFKLEC7eh/PRoPFTQL1V0FvTr9bwhgAU6Ab2PVzpCZs1E0GpPYexPawY3vAlJNVUT3pT9h9y5qYYnYp6JoN+w7QIQcyeE0Tfru57+zQuCwuYgrcJcORdn0++3a48LeEF4wqqEhOpBIfowue3v0N5hOA+VOWhSnKFZMo+FTgf+53ZjUEF7CNIpXRMnSIWGwOdNU5ZCRmSkO/qbF6Gpp9zEXGkLU4SUgAJCWszn67pGomYYH6kOmwSAQC5DkEA3U4ULdYruJ8JUk5mAcDMLlJYJdbUD9aVcaQsj1QQ5MjxhNEtWJHhzjpwhJASc4Dv0BNjoXhviU1PmBLKNKAM717GLTA+GDMQcyUpUAaLWUswonrn+lHr0iVG42y5PY1jEiZnxCSHuUZQG+ENS13FC9SSDSIsjji5CFp5T5jOCLMQQxvQgFrUtFhxnHIw6PKSElWUA1zNQVzd+lLl6MIzZSpajmdSy4IOZwaVrc3h6XBK3yIxUc11FyALgguXDdATDqEs7G9yHqC1G6PBpFCXeyiou7l3F61P2iOsuqnpC5KHvPNAPpFjwqUkmigV05bFXZJpTu70drRWWoL6n9h/OsXfhzw/5ysyxyD79o2ilFGMmXHBOD5gzDywSXA+Ls7l0iz6+l9lhJFoaweGYAAM0XEiTEt+WNKgpMqJiBAIlw8kRm3ZdBhMLCZo6JAw/hH+pSJ2ISjEqyKUMoxBsS9ETBqkmyqEHqLbvxHi14dLkywlTtMK2SA3xOWH3948PleGFpGachTWygMQGFT0DEHq12vEqdOxHleWFAyx8swKoP9KrEetR3vHW8f3Me8LxpikqxOeWtKwpCeZIIJblOZwC79tREbw74YnYtYEsU1NgB3JoB39nNIiyUpCyVcylDK4HKgaMFNntagbq9N14I8Xf4RpOIDylkqTNSCS5o5YOpNGtmTZtBSVAmjWcG8CowqB5fMsjmWBzD/sBuND8x0pyxFx/FJWERUnMRypBq1CNCUJfQuejCE8Tf1CICpeDBUQl1zMp5B2BFL3V7axhV49Kcs9SxNWSoTJcwVrbI7vR63eIf3E5eEWOKxs3Ekz5iAZKCf7blIINVZAKOHc16O8ZzFcUyZ0yVny1DmKh2qwPxEOatobQ3xnjq5xJVRP6RR6MkqPzHK3RV4qi5qaDpuwcFmrWsZSn4RccflilRU4Fnqb2ct0OtPhrCBGiff0arn6FzZ6PB5adAKf7NroWt3gCrNQBk2Jv63+IgPSw0jI2Glraianrb19Azub0tHIQ3Qqs+gcmnQByadxUQ6Jeifd72cubsT8XfW8NTJuiOl+2pf5QzublqiAAFry3uT6179Tq1qGsDheRWdbvWj20I7nrCqAReqvbrQNQB36gvpDFVltYpITYuIxBWfwIseF8DUtOZv8AtcsFGtEnW16dtTD3DuCnMkZCvUklktR+YA0Dinpd2Grk8O/+4CU2+Fm6B2oNDfoHJCRvGK8mUpVog4dcyTgpwSrIeaiQw+ABumahBN4gcBxSuYUK1rUSSxFEh3Bop6j71qI0WMlJ8lRWQiUQReqicyVJQw5nyuHrzF9WoOHrlqZH+TmIdSXOYtYlnAJIc19NIToFdGklzUSwGzOSeYh3uBW9AW+Kuj3h6ViVJOZQSVBiVjMUhJLZiEl00cMXqblhDSpRlIsFSmUUmhaWClKcwBJJJUBU0bVgSuQrSkoJcPlzUobMtjmpqXzMOlYsde5X8Un5EGZLJBKb8rJGhSEVWWZIUogDuaxnp/iUIkpShLLrU1aruH1JN4meIOImU6JYKFKfNdIINKJ+UmtQwVf0xxdy4qQ1R+IUnaoqKrY4pJc5viqCFAuLVfreHkSw3sSSKv0HaphRKykpoaAk0u1gfr9u0BPWaAWiasuzpk1ywtBW9dT07D9zAykt669u3r1MWfB+DKnr6JFz+3rGsVXJlKXsOcB4EZ6q0QLn9hHouBwASAEhgNIb4bw9KEhKQwEXuFw8JuxJC4bDxORLjpcuDMZtlpHNBAwDQ6hMSMIS46HI6FY6Mlg8PMCSFsqYcwJq+UtcsQVMaNVzrSKlKpJnZUSc5SlQWoOlATosO5S2pNABreLiVjF/4eUryvPmzyfKT+hIvMUoau1XDNcVirxGLnYWatM5EoqKEuE1BDXJrmJaoUNLNfpWjmdGd8QcGVLmZiDkV8KmZ91qKFoDhsuarMmU5YZiKOGuoPUFqctWiyUhU0S52IB8oqy8hAYO5YVyhyfb0igxGMCFnyFnK5SmZYl3FK1OhDi8XKaS2TGLbpFrj5qMKtHkTM6illgF01HNUZQ1bFiGeM7iMSSp7qP6QwGpyhmYGtdLQCZuaibXc1NxfVWqSLCOQNE1NK3JOnqxFDaOeUmzpjBREytU1LP2Au79K0VeCKgKm/S2ou3wh+jkvCLmAWqo/wC9upuM1qRyZdXN/wB7e9A5NDEFg5SqqqAaW+jfLQ21aHUpe7BLgH1qwbWo+F9bwiqB1dHAtT/y+EXFR6Q1WYa0ToO1tbCzi+tYAFmzc5yponUkOT6/qIFG0anWAWoIom9yb16vqe9LwsyewZNt0/3vAYfDZzUsOpIA94pITYxKw5WafU6De2EX/DOBlToCWFHmP1cMghwp7e9g7yuEcFzjmBSh6N8SiGPKKulgS/1cmo1OBwoCQkApSU0bKh3ulBUeYjVRd3TSofZKjGUiCjDeSkJlJqVM7UKmBU7VfK7mwegJi8k+Hl+R58xC/La6QnMzoDrDDMzK5gKtR3AjQeH/AA/yBc/mQWMuUpLEgMUKUn5aBNLkjSkaSXxHISo1AFQO2jDp0jKWVcFRxvlnh/H8EvOZhZSLBqBH+ki8svqaHQmKpCBUVI6HSPbsd4ckYuUZ+EWlOYGxGUmrggjlrdKg3UR5VxXgbcycqa0ryEuxCTXyy/yqOU6EWiW7NKohYLGzJYYc6NUljZtNd2i2RihPWDJUJaQlWdBLG5UyAGqaJbsG1IoTiShwpPOnlqGI6unSKeZjlZwUP8QdXU9PrDjYNF7xLhy8X/cLS1p5Sl3GqmGo+IdBfrGVnJVLUUquCQR3FI2PFOKKThpSAWUEoBJHMKZlAair6axk8XgxlSsLCn+IGigSXH/c4Y+8V2sSaGpkxqCHsKEpLruNP29f+Inz0yJcqhEyaqxS7S+pfVWm6x+GcMVOXlTbU9BGijW2RKXsPcN4WcRM5RlR+B/Meg8M4cEJCUhgIb4TwpMtISkb6xoMJhWiHKwUQ8JhWiwlogZaIfAjNyKSOaOAhQmCSmJsoECHUwkEmJsYUdC5Y6ACllJm4ZBQZM3yWV5a0FJmISa5SlQNjYtZqUEU/FeI4bBBf9sKUtJKlTiZii9xlatw5JbqaNHp01AUkhVo8V8e+D56Fqn4ZCp0lySvVGhDkuUt8wsHdmi45K0zNwtmZ4rx1cwBMxSsiRlEt3LBxzEVU1CNQLMIrfLKySugFxbpQ9HuKEkwsrD5arvfRz3GlqFREKZliaJHwga9ku4IIfmNfxDbstKuAs1GFEi706A5mfKWblF9YFUx+VIJNQTY9x20ISLw2FFZAFEizPazh6sRQkvD6AAMqWdvbUfR352eEVQgSE9yXc9dSw7ueXtHLWE3qbNfViD1LMcpoIBeIy0TUkXfSvSjXBN4QJCaqqbfStB0AoQqARyZb8y/a4tr1qLaQE2e9qD89HgZk0k/gb1iThcC4CiCXLBnv6j8+3UXGImwcJgs5c/QUDnoH1tTZ03C+ChguaGAqE81mNZnQfCNPaJPD+FJl/3JoCVJAoeZKGUdGqqzCzmtXixwmEVPy5gShSsqZYqVKIBQZgSrMxDMn36HWqVvgxlLdLkCSjzbEiUBzEEBUxIJBShLgpRRVLlmDscu74J4cEoJVOSHSwRJrlGUjItQJLKYUTYOXckvI4VwgSAFzGM74kpd0ySQygkk1PewalhD0+fmcPdJOZ/b8iOTNm8I1x462xzEYokk/MCl36EwUmTnd6ICl5ybAb/MNSMPnzKUcqAEEqPbTubhvSKHxJ4nBBRL5ZYct1P6ld45lrbOzHieV1Ec4lxqXKQZMjllhyon4lHUqMYab4jl+czcpet3rTMNQ1KVbrFbxXjCphyJNCWd2f6mgirRLzEaEO5Jp20pY9Xg7mfSdP8ADsWOP+RW/b2/6aXH8GE9KUpKUpvmYqyoAzK8spDsw+EggDMWSwBicOwEpRCQCEg0OpTQVHwlJX8zZiBY6Fw+cUgKcBL1TViwFa2U+oZoemYxQT58stNSQzA0QkhjyVDKIdTdKklQHXjm7pnidd0cIQ+bC0m+HyhnjuHRMehUqWWUM2UEsXNlMG5iymq7ioGew6JgUTkBSS3lmj0qEpJckAiz6XjV8FwEwKM+fWZOS4KQMrHMVJ5Q1QL9/V4OLnBSly5Sfj5VKcnld/LHQWKj+olnJSR1RlSo8NszeFwJnLZIZy7VZI+vtG94LwhMtISkep6wnDuF5R1UaqPUxouH4KM5Ss0jGgsHhGiylyoOXKaHwiMnI0SGgiCCYLLBhMRY0hEpggI6OeFY6EghCCHEphNjOaOjoWFYFgiWZn+Zb9AND/3HX0ETGemlor52JRLYlacqg6S9xdx1EUfF/GQCcsq/6v4iLS5Kpswv9UfCEvDlU/DgFzmXKD8p/Ulvlf5dH6R56nDqUo5gfroNH0URoI2/HvFYlO5zzFfL66q7RhpmOSUmrjpaNsbbWyWq4HzMDFiw1V37XDuPht+YaVOflTQVc6u5f1UDUNSGHUtqEAgsLP1APQ94JWJCaJZxqKAeg694sRIKwi1Tc9z1Pr+mGMxJ3sQ1IQVFvuT+YtuH8PKiBLZ/mU/wtYn89vubSIsPA8Lo5e7AMXUWJCQACSot8ND1IF9TwjhPlur4pgFWoRUMnK75rDoHYXo1hsGXaWcysoHmEUSKOQmwBOZTtSjsDWz4BI8yf5ElBMwBRVML5U/qzBT5UVbUvQEg11rRi5bpEqTwhS5qUsZhoUSw6QAaFb2exKjZjQkU3HDuHpw4uJk4jKqZ0DkhKdWrc1OphMLh5eGTklVUXzzLEuXYfpTZh2DvDJn2NuZj+P4jhzZnJ0jqx4lFWyQqe7HQu/rt4XDYYFIXMOWUEkE9bhh1cezR2HkJCfNmlpYKiBqo9B9dYy/iPxMV0olCaJSLARz8HVhwyyypD3iPxPnGVPLLT8KX06nqY854txgrJANPzCcT4mqYSEuQHJatNSW0iJKlEg5XIygqcAajvUZmaA+p6fpo9PH7/oRMu4oQ4OcAvr1ahrQ3aJkvDi5P9sOQWAJen0LDqWhJEkXqlANQTUkBtL1fSjw1jMX9EgUGgENKzeUlBd0hcVjWrQJFhoBE/heKCkshYTMBzFCksXoE1HxValxmakUktBUQpVBoDRj1PQ3/AObQ8UcyxLlPeo6qrU+g00rqSB3YsfbtnyfxHrPnypcI22KmqloCXqVURd9SoKA5VAlyqrU7AnwjheUDqbn9h2v/AMkw1wjhpABWorWzFRqb2r39zU1jTYHBxTdnlxjW2P4HB0i3lSmgJEtomIRGUmaI5EuDyQTwURYxgiDAhJgrDiUxNjAMBBrhEiABUphxo5KYRUAAkwkDmjoBmGnY/wAqWrP/AJQDoNXBc5kJBuHBcfK9y9c1xjxCpIZKWV0Jr+LxdynxAVMU6gMoCAmiiC2dJ+VIJUxb1oTFIngs6bPEtCSsDPlKUvb9X6DmITlNu9z0zxw3JnPCc19JmMBwedi5hYZlE17f936R0jdYH+kqigl5OZgwUlbE9M2Zx6tpGs8AeHfIwyStCSpRKpjgEhTs2YVFrPGzyoSklXIBfUD3aMnKzd+x8ycckzJa1S1ApKFFK06hQLMTqKRN8NeDZ2MBKKah7XIcl+WoIFyWNGrB+M+IidjcRMyslazl7pHKFA92eJnhfx6rBy1Ily0qCiDzPT2PcxputE/kHEcBMmcrDTMqciTmUdHTmCgoO7gAV1uwqJqZ4lpCZNaZr/8A5zC2jmlmJpUxQ8R42rETlTZpdZLuAzigygdGAA9I3Pg/wycRzIeXISoFcw1zNXIjqpixqMub6qtSpWzJpvSLTgXCFz1EIAABacsh0ijgu5d6MkFxmBr8uxkSZclHlyQwpmWWzTCA2ZR1P4ekJLyS5aZUlIly00CRr3JuTDBLv+oGg67EcWTK5aidEIKOx6WoEF6MbR0vCKoopL5iQLBnIcP2b2hxaUSU+bOHN8st/iaxPQfmKCb4zZcxc0khqAdRZI7RCpaZ048OTL6UPeMsaUy5ZJoxTX9o8w4hxBU1RSl2qadg5PtD/iTxJMxUwlRoKBIsB0H8xWSpIWwokh3JVQ3UL2LBmhPbtH0/S9P/AObGk/V+jpaAWyuOXmdQqau1BQhuWtvaXJw4PMRlSlnqS51v1hZUkKDqASlLBwKm961Nq+kN4vGP2AsIErOlyUF3SOxmLfsBp0iJh5JmKc0AqB+Cr3DdH6tCSZRmFyOUVA/BL07gfXoCePxYDJlh1Pdi4OjA2VV2uHc1Zu3HjrbPl+v695G4xev2Bi5xB8tDlWbS4PQdD+AxPNa84DwESw5bMbnp2HaG+BcEycyhzn7DoP5jWYHBxUpXpHkpeWPYDCRcyZLQGHksIloRGTdFUHLESUQ0kQ8gRDZQYEEIRKYKJsAVJf1gssIEw4EwDIqzWHZSICaQDbe/2jlYgNCAcWqGFzIZM0kwYRve/vDAbI20dBFMdDA89wfHPKlhM0KSJYKpWgSVMDyj43S4ANAFF9DESRx2cV+akES0qCyEs+cUExyeZQs3wgcrARRzsdNxSxKlpy3JeyQL3+5/EbbwV4SE+WVYxflykpdICkozAkjzApR+GlyNfrHWmkn3HNKMrXaW6/GSZOHM8MhJLIoVylTGJcs60KNaKHympMef+IfH+IxTJVN5ATyoBShQej8xKqMdLxB49PlifPw0hRXJVMBkrUQXAFwaCrtm1AEZ/EYZUtRSsFKgxY97H0MY/LjHg6FNvnkcx68/fuaNEfBs7EX+xhyZPDNG88Ef05fLicYClHxIkn4l9FL/AEp/03PYXpOlsT2N+Cf6epxH9+f5icOLfKZnZDEkp0KqdBq3qCsQkJShAShCQyUJDADsN3iNNxLsKAAMEiwAoAALAUgJSSq7ZgaCOTJkc3S4NIx7R8HMDYKBoPwfaJk6YjDp8ycAZl0I9LKV27Q3icQjCJC5gBnH4U/p6KV37Rg+NcdK1Fa1P1P7CMvTpHX0/TyzSJHHfECpilLWrfQRjMZjlTlZQWHcgCz3NIbxWMVNLC1TcCwc39IalICmHKlgakkPdVe+gbtAkfUYsMcEaXIUlIIAOVJD8xJrQkPfowYaxMkpzIDpSAPmAYl61OrfiBkycwdTBAF2AJcu3c94DE436JFh2iqNHUVchJi8qSSzdf3iJIkGcoH5dB16E/sNe9AoQozlB2CXDPQHoT2rr9aXl4zFCWkBPxEddOpAuHqEl3Iex5uzDjpWz5r4l1/zH2Y3r39xrF4so5UsVHUO7KqH6np1dy+tjwLghTzrqo9at1+vUw1wPhBzeYuqi5rUh7kk3V3jX4TCRc8l6R40Y3thYLBxeYXDQ3hsM0WEtEZXRfISEQ8lMIhMOJEQ2UEhMPpTDaRDoETYCgQrR0JCsYQhSpoF9739oYmzN737iEAxiJm9+u3jrp3v/iGlqg5ZhgPS5bQqlwJO97+0CN7394AoQ7pHQvt7x0OxHjn9QcSmTxTEqktRYJFCMxYrDWbM/vBnjH/UUJQtahOUsZlKLIGiaD5X0o3dw2UnzFLUpSqqUST6kuTAYecZSwpJYixEdaMnHVEjFcKmyphlzEkLSehNe3aJUqWZoQhbugMFEVCXJAOt7CLHD8fnYqkyYQwYkZaM1bPUG1niSOG5lg0YBwSOmjtW9etKVMC3yF0a3wN/T6TJloxc1py1VlpoUI6KP6l9rDubabGzySSTWMl4K8TGXP8AKvJXcHmddAC4ok3vfXQDe4jg4UQpFUG38Rz5oSZcZIq8PKKmNM2mxFhjMajCIClAGeRQXCO57wOPxyMGmmUzyKdED9zHnvGeLklSlqcn3Mcz+nS5PR6XppZpcf3/AEOcX40VEqWokm5jKYnEqmktYAlnAoPzCYmeubmIBypZ2sASwfpWB8kKcpSwSA7qBrQE1Z3JsLQkj6bHCOFdsefcWXLCmolOVJJc3auuujDpEyTKzB1ABCQxIDE1evU1vASZQVzEBCAkAs9SL31OukNYrHPQUSLCKSNHUF3SCxWMfsBYdorgDMP+n89/T8+kCSVnt+f9vz7xKm4jyg3KSbM/ZyWYZXDuL2oxbsxYq2z5rr+veRuEf5YasUJSCNVCxb6u10/ZfpeRwrhhUrzFuSagG/qe/wCIZ4RwsrPmTKk1AP8A+x/YRrsBg7RU5+EePGN7Y/w/B2i/w2GaG8HhWEWEuXGLdF8hSpcSkS4GWiHkCIsdHBMGkQoEEN73+IkYogngHbe9/SFzb3v7QgD3vfTtCA73v7QD73v7Qu97/aADlne9/aI0xW97r3EPLXve/tEVZ3/xv7QDGzve/vBA73v7whG979xCJG9794AHxbe99oU73v8AEAFb39Pt3hX3v6QxBB9HjoRx29o6CwPnUmG5yHFbxfr4EFDNKmS1JtzBQUknQhj+YmyvCwkpTMmnOVWSRlALKIo1+U0Nukd/aY9y8lFhuDTsiVJoKk1YgUq2tNO8avgKJc0FM0rKJYHIhgqct2ZzQJcGpdgNSQ3cPwKlzAVXAvSgAS9WHKpujqNmF0lcKJTMTLSUlyEuWPw0SRpTXvFSVIlO2WknxfhEqTJCJaRmGZSUulmbJmNSl6vVz2jd4PHeWBlWAlYpV8pqxD2dvuI8V4f4WnLWE+WpNaqUGA6l/wCI9C46v+yjDIDqWwYfF5aQ6yf/ABB9HHWMPNF6WyD4nxKpSlZySb+veMPi8aVlyY2eC4z/AIv/ANPiEgTBmaYaa0QoNd+UHVusZbjHBVSphDWNun+0cs8fYz6r4d1EMmKoerz/AH2I3lvmUkKyOzmrO7AkUekS5eHCiS2VA6l9OvV4aweGoXokFzvrBYvEvQUSLD+Yg9JVjXdIDG43NQUSLD94qp89/T8/7fmCmrKvStP1Nf8A8RqYhqUSY68WLyz5zr+vc24Rf5JmG4gz9W7MfXUNSoq1O8WHC+GmYrzJlXLh9ehPboIj8I4VnOZQ5dB+r/aNjgcHF5MlaieNGN7Y5gsG7Ro8DhGEM4LCNFtKRGPBryFKREpCYbQN/SJCExm2AaRDoEcEwpiQOJhCre9+8I+97+8cDve6+yGLve/yITe9/kQj7323UQaRv/jf2hgKN73+IEne9/aOUve9/aBKt73TtCsAZp3vdO0Ntve/aFUre/p9uhhtS97+n27wWMFW97+0cBvf1+8CVb3u0clW97tAA8d73rA673s9YQK3vdoV973aGKgg+zHQOb0joBHnnCeGJwicyiFTlD4QoMlLpzXIcgFydPzb/wDTPMd8pdgpRF20td/l01/TEKSrKBNmAjmdNSVKW7gIBU1Czn4U9zUT+IcTX5KDlyqLuEkKZJSWIBSXdxp0JYR6T5OMi4+YlHKgM6nspXNmFzdSjUD0IAoWa/x4kpKls7ApBJGYE2SZhuB3ozVYGCxxRLSZpJykqISPiK7aM1nKtaC1FZHFqm4hSwpjROQfKlIIc9gA79X9BBygTNOfFpUyUIQg3zLWmgqSohJUQ3XK1o7CIWZiJhmZkzR8eUELU4UhCnfIh2LAvbMQWal4Lw2XldX+VfKRWaRYqqAlAdwkmzqNovhLLEukhRZQSk9QP7aG+KhdIo5BuwhUlwU2Py8KhYyiyzYEVKXGVwA+UhQBHwgBnIBByEIxI8qYXmgckynMmrBTE8w1e/5go4yqQfNcLkCgBDEqTVCf9QNKsEkZ3f5jXhUqMtcuYjKv+7OVYhXmOBVstKto/qRM42qN+nzPFPvi6ZmOKpUlZlkZcpIb9/SG0YcJT5k2iBYG6jpv9o0czjmFnhX+IKiuV8EwJbzU3AUkUCvYeloxXFsaqctyGSKJTokfuepjOGCns9HqfijzRSX8j3EJ6TmUocyiGykCwNv9NBzVd+tA1w7h5mqzK+F+jZj2ayYHAYArNXyinrrlHQdY13DsDQUisk6+lHmxXdvwOYDA2jQYPBtA4LBxaypbRz8GgslESUCBQiJCRE2AaBElCWhpEPpESAT73v7QJhT03vfSEP8Avvf7QhnHe9/mB3vf5Mdve+3WEzb3v3iRhje9/cQipm97v2hsr3vevSAUre9+0ADube9+0NTJu97t3gc297+8Cre9/cwAIV73v3MNk73uveHCne9+4jsu97v2gAaO9717QSU73u/WHUSt737Q8lG97t0gAjhO/ffvCHe/f7w8re96Q3ve/wAwwBB9Y6Cb1joLA838TrP+LQHLBcsAaAZSWHQPVonE/wDqsMnTIoNoxyghujUjo6PTfBxFTxVT4ue9WQGerUTaIav8mX/qxCQe4CXAPUPVo6OhIl8mixhbEACgGGUA1KBRYelB7CJ3EpYCVAAACQogAMAeWoGh7x0dDB8FBxmzaHCFZGhUZrlR6l6vDc1ZHDZbEh1kFtRmBIPUPHR0WuEQvJnF6b0iNN+E+kdHRT4JxmhwCbDsn8GNPgRHR0ef5Z6C9KL3CiJSL77R0dEMaHhcb6w6mOjokY/L030iRv8AEdHRICnXehgFX+v7q/ge0dHQAND9v/j/ACfeBmGh3oTHR0JlHKFf/d+T/A9oFq+3/wDMJHQgO0Hp+w/k+8Ef2/mEjoACSL/X945O/cQkdAAcvT6fhMFHR0ADUzf3hsQsdAAyqEjo6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загруженно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140968"/>
            <a:ext cx="2466975" cy="1847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47664" y="537321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</a:rPr>
              <a:t>слот используется для подключения винчестера и приводов дисков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544522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</a:rPr>
              <a:t>слот используется для подключения видеоадаптера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537321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</a:rPr>
              <a:t>слот используется для подключения звуковых и сетевых адаптеров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155679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PCI</a:t>
            </a:r>
            <a:r>
              <a:rPr lang="en-US" sz="2400" dirty="0" smtClean="0">
                <a:solidFill>
                  <a:schemeClr val="bg1"/>
                </a:solidFill>
              </a:rPr>
              <a:t> (Peripheral Component Interconnect – </a:t>
            </a:r>
            <a:r>
              <a:rPr lang="ru-RU" sz="2400" dirty="0" smtClean="0">
                <a:solidFill>
                  <a:schemeClr val="bg1"/>
                </a:solidFill>
              </a:rPr>
              <a:t>шина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взаимодействия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периферийных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устройств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ru-RU" sz="2400" dirty="0"/>
          </a:p>
        </p:txBody>
      </p:sp>
      <p:sp>
        <p:nvSpPr>
          <p:cNvPr id="2" name="AutoShape 2" descr="data:image/jpeg;base64,/9j/4AAQSkZJRgABAQAAAQABAAD/2wCEAAkGBxQTEhUUExQWFhUXGSEbGRgYGSAgHBwgHyAcHyAbHB4dISggHSAlHh8hITEhJSkrLi4uHCIzODMtNygtLisBCgoKDg0OGxAQGywkHyQsLCwsLCwvLCwsLCwsLCwsLCwsLCwsLCwsLCwsLCwsLCwsLCwsLCwsLCwsLCwsLCwsLP/AABEIAMIBAwMBIgACEQEDEQH/xAAcAAABBQEBAQAAAAAAAAAAAAAGAgMEBQcAAQj/xABKEAACAgAEAwUEBggEAwcEAwABAgMRAAQSIQUxQQYTIlFhMnGBkQcUI0JSoVNigpKxwdHwJDNy4RUWsjRDVGOTwtJzo+LxNXSi/8QAGgEAAwEBAQEAAAAAAAAAAAAAAAECAwQFBv/EADMRAAIBAgMECAUFAQEAAAAAAAABEQIDEiFRBDFB8AUTFWGBkaHhFCJS0eIyYrHB8UJx/9oADAMBAAIRAxEAPwAQzkPfSZd4o35klSigMF6hmtWoAijYo16Gr4plqmk6BTpAGnYKKrwALzHQfPmSbh/EBLPa66KOCC4UkvITRcEbUy9OagVW+KTiL6pJDZa2NE7mtgLNm6ArmdhzwcALP6PuH68zf1dJ1WtXeOFCXbAjUCpNI2zCtibFWGMu4bNS6lbvBI9yEgMTqKAFbKrVjka2574v+wGQk0yyKNn9kfZ+IxkAECRW8YaQBTsLdh1wJZGYe33pDO4s6Q5KNZd/EDbbDYkXZB2Jw2LiPR6bW6ClW6/id2515k/7YQx235+Xz/lhZ4hGCVEQkVWIRiShKgmrVbAOmjtywrN5lVbQ2XUtsb7xyLIDAjzoEfHCkIFcJlRVLBSWVwZDpNEC6X2qIpTzUG2IvEbiaHvD4ixJ1JzLEEttzP3iT7zfXFknC0uZQTp7wjVptowGZCZFEbAGjekOuxG9nCMrlA7d3LmUg0K8RaUrp+zIAWywBvpTUdPuwJwxgznYiQHr2r011AHiNeQ23xBrBfnuAxIwUGUgjYyUrGwNwEJGkiiDe4wvIdlRKJCPCka6m5n0sb1ddPTFVuXIpBXIQ6pIwQSC63sTsWF7CydunXljZOBZiMuFSLVL3rEyFmGo6id42WwdNKbPS8Zz2eyXeMsn4JIxp02CSw5k8vkbxpfA5p20IyCOPW2lig/E5U6gNwcSgqLLLZhmmbRBplF6t9V8gRp0gDneGcrmLEjJAQoH2g1ar59dI09emHoBM0jK7IlA6X06Q1EDmBZsb4YgeZldm0I6jwrorXz2oCjv54ogQk47pmEJ7q9xq3vbfXpsb1tWOnnURKXhJiJ8IDUQd+b1bfe/sY7vJu7Mng1g0Y9HTbfTy5G79MeZmWVY1dQjM3tR6CdPO/DyG+3xwBA9mpaZBJCdV+Ctuo5ivFvWOef7UaoSZa2G1VXVK8seZrvVZQpSQMd2Kk6Nx1+7tvjiZRKI1MZH6Ugmtifa6Vy5YAOgm+2cLCTLZ1cio33IFbUa+XrgP7W8QgjhVERw0mobkEbaRZvl7R5DfcWOeDGAytKyDu1Av7SiCwBF+Lrd3y6YFe2XDJMzArIqDuAzkKjansxqqirtjZNbYHI0Z+w8J3Ht/Hlz92GgB54t+J9n3yyL38kaTNVZeyZFBqmk0jSnnRN+mJPHuyWYyskaOEZZWVFlWympj7LEgEEc6rluLxEGkooRWHMXcfZh/rM2Xkny8TQsFJdm8RO/2ShC71W9DbrhntFwCTJtGJGR1lXWjxk0RdcmAYEHoRhQwkqjhOCfhPY2WbLpmGljijkLKmoSMTpNEkRodIvqTiLJ2ZkvM6ZYJBlo+9dopCwKnop0+15qaq8OAkHWXyw02LzgPCJM3L3MRUNpZvESBSizyB3rEnhfZmSeJZu8y8SO2lDNOiFyNiFG5u+h/pYAMFcTOBuFzMJ/8xfzNfzxM4hw94JXhlXTJGaZT0NAj0oggg+uI3eBSGDFSDYINEEdQehwmMO+I8RjQBwrEpPqAAOohttNE7N4q08+tnCONZ1iRErC19o6bBPXYEbDAq3EJVoGaYciAztRogg0djRAPLoPLHn1+T0PvUY5r1t11KpHpbLtNNq26KuJPhyu288hPn4hf547FYc3Mdxdeij+mPcT1Nepp8Vs/wBL58SXw3O90WO5sAAjTYplb7ysKJUWKxFlfUSdhZugKAsk0AOQ9MWPDuGq0pSWTSgB8cfjF7bCufXf0w32gyUMLJ3MjyA8y66aPQAWcdh5GRadn582ICUjVYI1mdcy0RYxUjMwUhgLYqo3uibG4xUT8DeOMMWW+WmuXpq5H5DFjl4Ihw2dxCgn0f59xyMVZwunTqLwEg6L073eoEjFvxHKahIvkGZfgygf9WCokIOxXAYJeGRTTxCRiZUslgQpZhp2I2rbD+b7OZKSg2XsLdfayCrq+TjnQxM+jziKScNhhFa4lp1sXZ8RJA5HfkaOFyQN3j2i6TuKoflf91gqYZyVsvBsmRpaAkAVvI5oA3QJawL6Dbn5nEVeyvD+X1c0Tdd9Lz/f2xdIja6MaaK2Iq+Q5778vzx6Ym1/5a6SOd7/AB3r5YWIIZCj4Dk1odxy5apJG/i5xG7YmHI5a41Ea5iFlAGs2+5XkDuRfOl23OL2KBywXQoQ8702Ot3zr0xRfTRD/gYVHISKB+yshP5fzw5lCjMBuyLhYWPeafto7+2KbAg3p7xb3POjXmKxddleMFp0SaVmhJkXT3hZVALha3YXpA3F+1jNny2wo2d7/wBvMV6DBDwvtB3cUatCzPFYVxIVNHkOX3RsPTEwjVOJ7w84JnlObzEUkkrRgMYjqJIpxpIvl4SPliLwbiZfLZkyyymZL7t9ZJHhNbnfmOhwLp2mpzIIJdZFFhPueXXT6D5Y6HtGF1acvKuv2qzFaufP7P1PzwJIbqn09AlHFSeHmXvZfrAetWs2V1gbnnyNc+gx7xjirJk4JYpJRM1d42o7+Bjz5nxC8C69ok0GP6tNoPNRmRV2Dy7nzAPwx0vaKNkCNlpyi8lOaWhsR+g9T88EIePOe+Q145xAJPAkMkio7faDVz8QHT0vHkueX68sKySDL6fEL5nSSdq866YDZ+1CMwZsvmCycic0m3Xb7D0wkdqIw/edxmdZFavrEZ25dYPLA0iU8o7mg54bnhJm5o3lcQIW0rf4WUAcvecL4lm83FlXeBJZGZCo0bvHZWnC6TqAFjbcWD64p+w/EMtmZJF+0inY2qyMjd51OkhFGqyfDW/5Y1vsxEqRkD2r68yB5eY3+eGkKpz6eh8+8X4q0sKx5yCUZuIDRMw0uU56ZlcAt6Pz/O7OTts31yWXuy2WmKd5A5G5RVAdSPZcEAhh5AH0M/p5yUfcwTaftVfRrH4CGNEdfENvLfzOMaHxw2SkmGEXaGB89NmXy2YLyyB4nhk0zxnTp0qu6PqJO3u54R28402ZaBTl8xEY1ID5lSJ5dRBo0oBAOwAvn061PBc0sU8EhJCq8bPteyuCaA35Xtgu7Xdr8tmfqxid0EOc71kdHJYawe9Rzeml5xbenIWSEQVvZ3tEmUiEciZ+F7J1wSkB7PWKUaBXK159cT8x29y8sk3ewzd1Llvq5ZShmbe9bnwre5FC/wCkjtL25iGegzWWlMqIXEkdSjUjabUibw78wEoWBeKTtxxTLlIcnkSTlYtT9fE8hJ3vc6AdI95HQYBHvBOOZDKZiKeBc21aldZO69lkYeHSedkc+l+mJHZTj/D8rBTJImZLEtOIo3IF+EJ3hIWlrpzvEXtVxWPMZXh2qUPLGkizUBqFstXsBekbYmdis9FHDmVilghzJlQxyZvQA0IbxISwKhquwPPY+QMHO0uZSWd5Ekml10WecKHLVRsJ4aAAA9Bgj+jLLQquYzciF3y4LKo8lUNt+tZHy9+KHtcYDncx9U0/Vy4KaR4fZXVp9NeqvTHvZfj8uTktfFGxGtL2NdffRI+PxCrUrIaDTs72ti4lI2UzGWjCSXp0jcUCVs3z6WOXzwD8Z4eIMxPACSImoE8yCARddaODDKdreG5ctLlsmyzkHcgAX7tbBAb+7gHnzbzSyTSkF5DbchvsBQHkNvhiKVvKkYY48w5XqMdhhJZdluHlnhiZ2DPmDEwq6UKWLCzzsEUR0x52hygGWilLeIyyqwrao20gg3vdH5YimNQ3dTDaMkVH3d2SDu9U9772a2ra8Rl7vQwIYsfZ9nTXqKsnnyqvXli2QFfHcoIsnPDHGEliECzSGKhNqIcKG1E+F1UnbfT05Yk9qOKQFnly8sRSVSRGFYSamB9sNYFE2NPhNYEs1xfMSLpknldLHhaRmX0NE1iDI39cKr5iqcg+7NZTNxrBmBLCFKC1Jk8SuVI1XqprrxD+tlmZ4nE24JG1/lq/hipaGRcllxG+hlijBJF8kUcsQhBm7r6wvOvYPmw/9p+fqMeNVtV2pvPjzwPobXR+zuhVPf4l42ZT8XWuvPUF/wCogfHHr5lVVWLUGFjnv4S3/SCfhgfKZoi/rK+fsHyVv4MMXPE4phBCqShZNgz1Ybajt6nfE9fd158insGzqPcnZfi0andv7tR/Fl+eKXtjJJnQsYkiWJDqAbVrJ0uLNKQNgwoeXuqGozVX9ZXlfsHyDfwI+WFd1mrr6wOdewfMr5eYOKW0Xlx58hPo7ZuZ+wMf8lSX/wBoh/8A9+n6n6w+eHE7IyD/AL+Cq/X8ifweSn5YIwmZ/wDEDlfsHyDeXkR8jjhBmrI79fL2D5svl5g/MeeK+Kvc/wCB2ds+v8lB/wAqyA130O/Ld/NV/B5uo+OEt2YcD/Ph8+beTH8HkjH4YINGZ/Tr5+wf1T5frD5Hyx5ozP6ZPL2D+uPw+at8/XB8Ve5/wOztn1/koj2Wluu9hv3t5qPwebr8xhP/ACxL+lh/eb9Y/h/Ub904vm+s/pk/cP6h/D5MvxHpjw/WeXex/uH/AMz9T9Vv7OBbVe5/wXZ2z6+rKA9lparvIb/1H9Wvu/rD97CD2Tm/SQ/vHyP6vofkcEROZ/Sxfuf/AE/1P1l/sY4nM/pIa/0/6/1PRv7OH8Ve7hdm2NfX2B8dk5thriFHZlchlawAQa8yP5YP+D8acxIue8TxggS5eYqXU23jAKb0pJN70TihvN37cF/6etr/AOX5kf2MILZmt2gqr9k8tLH9H+C/nXXB8Xe7h9mWNfX2Jv0hyS51UhgWOOJW1HvJfGzDwqKFgAauVkksMBH/ACbmPxQ/CT0J8vIE/A4Lf8XfPL3dcjz1Afo/x1/Yw33mZ06v8PVXddNLH8H4C3z9cHxl7u58QXRdiN/r7Ax/yhmR+j/9Qen/AMh8xiRkeyU2pe87kJvuWBBPTVW9XzrerA3IwRM2bvll7uufXUq/h/FoHwGJmUk+xY5juQT/AJfLTZW+vvGE9turTnxHT0VZq4vwfsDUPZrMam1pligBIoRrro/92yqGDEcixrzxAzvZnMKaWIULGrvE8Y1GnrV4bWhXpgpzBkIXWMuQR4b08vT0w3n+8NGRcuTQq9N10qzywl0hc0XPibdhWZ/U/NfYrOzfYOfM6tYZKrTWlveSboDoN7O+LXNfRROFbS41D2RIVAO4HMMa29OmDPsDnTGkjTsq6mFKLJFXuaFGxR2JAusFOZ7R5dVLl/CNzs3S72rHXau4liqqU6KIPG2i11dTooolatOf6/g+fO0fZqbImMTNETIGI7tia0kA3sK5ivj5YqRz6YNvpc49l81Ll3gYsyoyvtsBYK+t3q29PXAJ3v8AdY7TgHfljgcNiQkgCySaAAsknkABuT6Yt+Gdm81NN3AjKOK1GW1C6t1vbmegA/2IEVvzx5idxLgeYgleJ4iWQ0SNwfIg+RG/xx2KwVaATlEZYhIxKVZQFRWJkH2VkXH0KEUQpJn676q3OSw0yKrEqaV6VboRqS60TvpdqDbFxuaNzJIzJIytIUSMArekAFgmqg7oBZFkgkkqLxAzOUdVDOBR5MGVhf4SVJAPWjv1wCEw511heEN9nIyswobld13qx7gcRWHP3f74d10OX9gYcysYeRVNhdahyvMJqAdvQBbN9KvCWbGaJwnMzNlopAkjjulJZSPuimO7A7EG/W+fPFflO04JLATskh+zpSbKrbgb0aA1bHkTg7jyEYi7hI0ACEDalIHRl2VyBdm9667jGM5ruRE5VSVEjiJlqgodtOoXRDcr2IA+9jir6OtS2pPTt9K3YVMLyCg9rkDlz32gxK246WfHz9kgjfCZ+2KiVT9uAAVZSu5YlSu18+fzwN5fg16VOjvGXXps8rB0k1Q2BF7+16YezvFkjhVVgTvANDLIgemXb7w5HmK54ns+13lPpS7oi7l7ZqzRlO/oM2rwncBWuqO9Gj8MdP2vV+7EffDxoxsUChYA9eRBO/LAvmc/EYV8GlypUoECqCeZFdOvniq4azmVNK6iDdKpJpd6ob1tz6c8C6PtZbx9qXtFz4mrZfK5zM+JZDEjLqUKLOw1UxPUjfbrt64q+L8azGW1xzK5YqdEigixR3rzU86P9TL7O8XUR/ayqFBMah20kKPCGZSSFq9NLfnVC8Bna7jYk7tkUqQbIJFbVtpHntZPP1x01bNYqWDCstPuclvbtoprxT9g64b9czAXu3VFoAk2za63B3AUA7b7/DEfM8Wlyh7rMFn2GmSMkht63DGwbIF8jth7sTxBZEZxoTfSrAqmzHWQVB202BttQrFT2x49HLDIgAaRrHhHIJTBuqgkrp8NHneIubLs7pdtUrw3+ZVHSG0KvE3Pc9w5ku2EYB1vKbZypAJ8IPv6Dn5YVD2xjDSFnk0nSybHZSoFm+Q1XgVzHCoYmUOZTcjoCK3ABsi+Rutjsd8PrkMkdgM2dq3MVUOntcrxzvo+053nV2pc0QSp2tTvmt5NFKoFG9dsSK6GtOPD2vjMikSSd3oe9juQV6eg1X5YDczkUAlkSWlSQKoe9bHSGHs2AefPbY74hpGSDoUkKCWIs6QefLYA9fPB2fa7w7UuaIP8x2tj1RlZHCA6pLB9kqdJ9xYisLzfapCFCSOD3ig2p5c2Hv09Oe+M+hjZwQoLbUaBPhHKwOg+Qw5HDI2orqJHjJF2KHtc+dDnz2wdn2lxY+07n0o0OXjTzLWVDOzfePhC2dm3G9kGvdhGb45JCpGYjKHT4Sp1oTpvTdAhq6V5+WI/YTPaZO5WzajWNNhdAVGsVzIAN9dVE3hzt1xNGVkcBSPGbBBAHK+hZroDbndVz6KOj9njA1nvmc+fA5n0nfxyojSCVlOKzSqghQyuVs6iEFgWdyLJsGqHTDU3G5IIyMyhUhWZWFMjEAkJsPC1UACOWIvYbjinQtM8jJepiTpZbLavkGBuq577YsO2jrKO7UsZK1mM3tpDKQAPDqLDTf61eeHT0fYjDUs98zn/AID6Tv45URpCBmbtwyqpdHoja0SiPMel7fA4XL2rdyoKMoI5siVV1fPlz5f1xYN2JWSGNn4hCo0jbuFsWqnSSJRdWL+J23w1xXh8uUky6jMw5kPriCvGwSMjSaZY5CbO49PFsbxn8La0Ne0L6zX8Ih5nijSqq69QYakUDdjWwFb3uOfIWTQBIpeKcUAj0KTrbaT0A+6DyN+YsUPXDueSQrAoEJ0K0YMeoMQrKn2mo0SWIHhr2jY8o3EC7KrPGAoFlhW96aqqCqFKAKBQu+uKo2W3S8iLvSN6ulpxmVAzB2AA5+fnXP0wUdnexWazil0ZFRXpjq3K7W8agWw5izQJAoneqiHhzMIjp/zSSg6lV3Lf6dqHnvXK8FeQ7RTx6XAWlKqCg0abuloeEihyrp1x1Qea2G/Cuy2VVA+VjX6zECAWYnX+I7mg9WL2qz0O1lmLzUQljB+sQWSp2LD7ykfi2+fv2jcOzX1pe+hGmcC2QbCWuo8nH5/wlmayuci9oUJ0rnvWuvPoevy3pESWuR4vDJGrsAWIFnSD6Y9wO8Q4bEZGKZpYlY6tBB8OrcjYVVk16Y7FQ9RmUtOUZ2+2QuNS6WKWu9MdQth8uu+IBc1ps1zqzV8rrldbX5YlZ8S+Ezd5WjSneX7K8lWyaAvkNheI4b+AxmUNMaA+OJHDnkEqNACZbpAosknagB1I29xwhk2Ukbb9RZ6H1G/ngg+jmIHieVAHKS/krEfIjAhkXN5HiTxGPus40Xs92InIABrQQq7URWnYVVCiMMZfhGcCd0chmWUnrl5BXkb0XVm6PKsbz2n4u0UgHcvIKq0Ldem3X+oxS/8ANu//AGaf5vX3j5ep+FeQxzvaaU2s/UtW20DHAck31ZR9SzYnPhYtE6rVbhdQFAnxeVk4FO1nZyV2Lrl8yZBQoZeQht62cLXhrn1BB641nK9pdToO4mFsoFs3UoBYPuHzPmcT+1nHRl5QGSVtS80YgfeHIdfFd+g8sL4imMQ3TVuPnmDgWbUEHJ5jcg75eTpf6nriVw4yZSTXJlpBalQrho7vawWQ3V8gOuNlXtvGTeicVv7Z8w3l7hXrWEfTRlxJkVk5GKpBfkaUr8Q1+9Ri6Lqr3E1UuneZDlwrIAb3T77feQgVYF7xhel2T5YquOMD4QLIPMb3ar5E9Re/I3WxAxdwQd0gLRSrI1AmaNGhFkkEE6mvwjpy1e4vK6uZApij8BFwsriVvZJVW06Q17CMWB7IxpGckyU3C4yYGj31Bw4DAjw6dyBV8wNxhyR0Jaz4ipoXsL1G7HrtXUnFznMxOspLSs0jRd2x0AHTd1V2Nxe4B9ANscvD3WMxC3DxsYlCqpDFolvUb12aFK1jqENjDSacikFeEZVnzKKo3J26Xt67YIYcnqKEEHvHKLuBbLzXpVeuJ3DOFvlcyk0+WnWIKaDsmu2QrYorXjsg7bAczzh8O7uHNyTvExhuVlAI1Lq1aG5jSRfMHatjgCSilcMsni37/ZdXQKRq08ue2qr3rBf2cykSISRMjTQqEBoq5rWzaQwGmqrVyDXW4wPSiSNJ1RAYZHVmeg1eJinjUlVJ3tbP8MXvZTIyj6vIGVhJrC34ioTUtANaJuRzHI7YzufpLUrND3/CozHKJtmKkRFFHt/dsgja6FEEe7ngL4ZmxqIJdGIpQp9pr2VvIXt05/A6G2VJWRIm1EuoZW0mzqA2FAkgWfBvsN8A8ofLSTwgqSC0Tkbg6SVJH5/PfEWtwlcqrpmrf3qPSWKWWi7RakPeEbN4hR33HvG42+eIHHc00hALM7Cw3Mml5MeZ6nnsABiU+YLKiMRSXRoXub58zzxYr3fft/iTp0H7ULzNeyQOn9PPGv8A06hlbwvUsWqMtq2AK36Ejbpq/MDF3lHk1IsneTPIWY6ZCrBVFqdVrzkZzQI6e418wQJFokJajqWq7s7UPW7I/ZvqMNT5t20DUajFLyGkUBQIo3Sgb9FA5DCW+RBlloHfKrAO6jfuwwiUyEFe6BtiEK6yRqYAk9KvbFf2mWU5iKWMai0xpxeokhyBpkUCtmOoKQa5mthI5UgA6LGx3Bo7mtxXMqw2N7GtxhDbEFVRCPK+d3e5J8h7lHWyageJhJ9TzDhBI8yae9PsxpWlwbJCqa1KNz1ArEvgPZ0zuomlfuqRmWQgAki9DEHbTS2Oe4vngQSWViqpI1saHjYbvQ/MnfzxsXBcrBFGsTNISgA1lbDEAAk7k8+Q8gPcHBDYOdtuzE+jvEgMjWPtYyWCqt1pC8hvXLFT2d4FJMaLnflr8Kj1N3R6V/Y1DLRJf2U6gnzJQ/nscPSwlmBni6byoKNDqSLVvli2TJH4dw+OFEjVCkooA7/adSdzzqzY9BiRlYDKUldSAzEyoy6T4dlqhR5WfPzxZw5BWAJ7uWNW1RSLepT1U+VbbHn8MOyvhCKp+ARkklwbJPiWzub3N47DrSHHuGBgar4QT1/3/v4Y49cLikA2PI+XT19R5j+YxM4qsPeVAJFQRr/mVbNXiYadqPMfHlywoLkq+p939ME/0c5tYuJ5dm5Fios1RZGA/M18RgdKC299V/fux5rpgVJB1bEc+Q/rhcRrcfRHHeNRJG8p8WgCwshvTZUkAdQHJ+XkMSZc1HuQbIsgCXmQQ38QMZT2V7KfXo0lzDvKrg2hPTUQGBv0a7HM/Ei3EMsTmmiD+3NpV13VhExVWsn7gsfDrzOTtVcWEm9cJz8csUMy6gGVWAMh8qog865fDHZbiSzmRiHUpK0RAfa06jbrq/LGQL2NVlkZZCJA5aNtQIckHc8wdXLUvInrgO+prEzrurAFG26HYj3HCwPdI5Po3K51O/eH7W41R95LDBtPp0MdH/U3nih+l2bvMhINxekf/cTGOR5LvFAWUEsFBDEIAFPhpnIDU21De/PHGSRFOuVgjEBhq8J3sWNhzF/DDwNcRNkzjE9ZogxRyaAFMZDnTTagWXSgDMraRQPskne8I4BnQItGuMEqVKmQgtb6qCiNwxPRaJN/DBT2I4MFjllcue80qxsi7JKrsQCLHtAnlt1xRZ7NHKRrl1RnYRgsR3mkBWBJKXpZDuNqrqeh1iBSP54FXogg6QCCCvT8LIhHP8C+4Y84jO6lEiQiaQIEfdSN0I9qFNVtVNrYDoeeKm52AdFGigfskTStqzaSFACkKjEjY7deZYOeLFWGhWXcMgCG9tzWxO16hRPM74BQEecyuaUs2ag7tvDpJkQkeEAgorX4yuuyNuQ2rFZm0Oh7I5f1292KvPTtKR3jatN1qINXV0PgPliMYh91Rty8Av3nbAEZlln0zBjdl1/V1CLJTeDVbadS3ufI15emLvg/D1C948TQCKNHINtqLK9SMDWlXoDa6seeBScu51MSTQF1Ww5cttrPzxJy2akjW0dwRa+fhIHh3sFdvZ5cvLGdVDaguU5kLMqozClYnjVyQAFvWRdkgKt1Q5mqwALL5YtEzslMAdAZWDaEC6rB2OkAkX616YkZThkJRdcscbEWdaseg8mHMk+g04LdDW8imii3ThoKVXN9MWp4zIZTLoiDFdOkJ4a91/xPobG2JU3C8usTuuZgdlFhAGGr9UeM7nn1Gx9MKy3D8sa1ZiJB4SS2rbUQCPb30g2fQY1hDkrpc4zxxxkKBECAQKJDUTq8ztt8epJwww2xZ5GCBzTTQoKu/ttjaim1Kove/CWHh92EcYycSLGYpEfVr1FSaGnRQ3J8VNqrpfocKAkgTwaTp1ctiN9iLBHrRsWNjvW2GCG89vfhckcfhonlvz3J6AEWK2W+tWOYGEFV6b/3/f8Ad4Qwh7AZRWzWt1LLGpYDzc+FQfK7J/YONTizC6RqyzFq3Ilqz7tG3uwGfRmSkeZKJqdmWNW/DpXUSPXxj0H5YP8Avpth3cIPlpsn4FiTikQ95CaaE+1FKvuKsP4LiXkc1DB7OYMTtuNcfgI/C1Ejn1sYcZM2RtGtX+hUfxGJmZZggUFXIXdCilR7qqvnhiIbZl1OuIRxuT4mR7hlHqpGx/riTmHoi9gevQfHr/HbEPhcFFiU0g9BQA+FnCuKx6Y9KltLbAnoXNE1yHkMApExQzyDXHCzIeTagL6cj647BxBEEVUUUqgKB6AUMdhSVhPlTT649U7AEigdudj3fxwg48vDGKRbv1P88JdDY+P9/lhyLl8f5YNvo87HRcQTMGR3Ro9IRlqhq12SDz5DaxieJXAEMnnJVRohI6qRQpiACefUbGt/54gZMzKV06fCbXUVoEbn2iAAaog8xtjaD9GOT3/7R/6ib1q/V66R+8MIP0W5MmrzNX+JPQX7Prf7JxONBBV5jtomYQd4scLxodQj0k2KHhpq/wBJBNetUa7gkGXzM0jzxxBnXVpkRTsS1susmhtWqhXis9ME8H0T5Rz7WZTa9yn6pr2fh8DiPnPopyr7Fs0KsWO739oXuvXTf7Yw1WlmKDOpZVy0siozOqjwOrgKwO4oRJtZJsalu99rBaljeVaVRakmlJ1UoflpFncjofiNsaWn0SZZiE73NKBqIJWOhuDQJQkbnb44F+2fABwyRUuSaB1oO3dlg3VSGjKHaiLG++4IvBiTBoGcxDmAszRtPHpLKxViooEDSw8FDU+4I68tycckbCJWVkiAikRRJIwkKmt1KUCS4elO13Y64iTaTKWXkzEiwAaJ2sLsDXlt5YRlp9BsBTsRTKGBuxyPXfY8wd8UIlrIsOlWgC3CDZiQMXKMEYG70HUCTsTQNWATXLtiRn840rBm02FCjSKFDlsOvrjVOA8PymUyWTkfKjMtm2CyNo1sCyOwVVo7alCUKG5JPPDSCTJQLwoOOV7+XXBZxDs2v/FY8qyrAszIzRo+rug9kx6+rUOY2GsAWBZsu0GfE+dThMcEWXyy5lIzpT7Q0a1ajysHbqQRZo0ZYwC7z3fLHhkF0avyrfGkfSmEy8SZaAZRYdQBRN51Ki9TnmAbrqTY3N4pchxFxlSmoGTu22LDmLVbBIuWnBUkMdvMYICQZgykjglEYgGiQvXyxNgycoaNhFIWSqHdBgSDYvxqa5ct/diZwFV+rys2xQuysUDlW0xjUFegTueZ64ssjD3sCyRRJmZDYkZ4kQijJQKBXB8OghB7Womm37sSAiHMZrb/AAccjL96bLF3Pi1UXaZmIvz8z5nETKRZpCCsGiixpUYWWBGq1cOCAxC6WGnpzNxOE8GMkr1FGVQ0yWWAuwArWdVEbGzy64tH4TlhqX6qyOFD20q0FdWKmuRC6TdG9jzoAsQl5X2L5TLs1VqbLsWOxFsSxsjYiqqh5WKviELvZENFpHcpHGVjXUIwFRTdAaTt0vri0h4LG0jhMpIw8IMYkUuDcupVOoeS7kH2Koa9WJR4BEY7GSzOo2o1SIAGCxsu4Y0HJYXWwJ6i8AAbNHoNMhUkWLFWNxfusEX6H1wlCL5V6/36f3WJfF8s8QgSRdLrEQQa6zTMOW3JgfjiLC9bn2Rz/v8Av58lxKNM+jbNOmVzCx2C2YIv7wHdRVvVj3+mDmITuNKvpPURrp+ZG4+JwCfRnnHVc2qKwLGOQAA3upUgH3gWeljrgzTLTOqxksdvZqhXry2Hm2+KRm94zPkUBPe5iz5AmRviboH3nF1t9XtPumtO3hsAjYE10NX1xUosEZ0D7eTqFNIPe3X3ivfiaWlWLbu4k5kEKFr9Xaz/AKr38/IAqssXBNnbFxOgmysqD/MVNS/s+Ifn/HFezBvEhsH+63w7lgRTKaI/usHEQYZDNiWNJFOzqD/t8DtjsZ7LlmDHu53RbsKAaF7mvS7x2DCViMm4GkLZmEZhlWLV4ix0ryNBm+6pNAnoCcK7StH3kWgZcN3K98MswMIk1P7JUkXo0XRIv1vErsdlmfOJoL6kV3AStTaEZtCkggFiNN0eeF9u1k+soZA6u0EbFJCC0ZIJMd0LAJNXvvhsCkjGw9+Ni+gqL/CZhuplC/KNT/7sY8AaHuP8cEPZLtdJkVljWPWrsrbsVohQp5A8xX7oxm+JfA1HNdkRI9hpo7P4Ntygvn6n4A+WIqdjSN+9zB613XoDXtfrAfsNgPP0hSmVJu4pVVo2XW1NqIKm9OxBUnkbF4Rn/pJlcJ/h2BSRXBWU70d1Ph5Hkccvw9P0l43qah2Y4EYZi+uU+ArTpQNsBYN8xoJ9zj0xS8S7NSSTO6TTxhm9nuiQLJHPVyuj7h64p5+1Gcmyk8gymhdDbtmQCvhsPRAFCw25HwxW8O+lKXTGv1SV3CKGKyHxEKNTAaTQJ3q9rxVVhQlhEq3IZdnuzsqTxucxKQvi0vGRe0Zokt5OR79X4cUf0zFT3avy1E8r3CgCvmcUXCvpPkiRo3gmYiRyPtdwpYlUNi7Ubf0xVdsO1314LULJos+JgSbABHl0u8VRRhySFU5A3Mqoc6fZBNe69tsNRY9kVieWFwxHG6JHkW8EPA+1+cykZigmKx70pVWC3uSuobX8vTqaIDHuCQgemzcjymZnZpSwfWT4tQqmvzFCvKh6DF32g7YSZtEEsMInjZT9aRdMlLdL899jWw2BFgdJ/wBz/fX+/XHs0TACxQvbxA8wG6HyI3+HMEAAve0fa987CqTZeHvgR/iVWpCAOR9/XevTDsfGOHqoB4ZbgAE/WH51zqud71gfij2Y2NSi+t8wNtqvfqR88IRNgfM1zFjl05jnz5cwORw5FA9B3fcaHdlbXeoIGvwgV7Qo2PXF5Fmcs4YJldTbWUhOwtjpbSTsQeXXQPKsDpQ+I7WvkwIA8xRo/C8XPZni4ypkDR6+9SlOpRTAsAxJNLufvV58jeFI4Hm4llCrFMvGtk6XCv4TVgAgUdNg7U1VvveJCcSheVAsIL7BVHflmJoqaCEklSaobh9tjRXxTtLBNFLHHlAtgkWIwEPhtlqjZIF0SdgAPKtHEkJy4ERHcREOYymplaFVZlK7FgdbizYLUd7GHIE+bisaGjGkbWObZlPZN1Xc3tGwTn7J6XiJxPjAkRVjlELKbLCbNNqoDmDCADY1X7vTFtl+0uWDESZMyMrKCzpE7nRtTsR4mO9m98BQArbkP73rA2ED/Ep7SMGTvGXVqbx9SCBciqxPPp5fCCGqienIf31/hhxgen8axHku98IYZ9hONGLNwyEBVl1ZayB94K0dmrPjFeXXzxpxykxB1agZGrRqG5+e58/KvTGHZSR5QIuSqOY2phurX53+RONc7O5puIRRzu4uMBZRdaXUC+XJTswrnddDhkMsJpocn4BUk559Uj9/4m9P4YWMmW+2zbOQTax3439SOSr7sNZL6vGGzDFZGU0ievmb5Ct7xJ4dI0oOYzJqMHYHbWegHkvp5YYhwRELdDXIahgQUoAPtE1Z67/2GrZUdzdq2j9UN+EDr5nniTls0zCSfUFLeBG2FXyVb9lVHiJG+2InGmMaHSCMtlotaNt9rIxIsjnVitxZJNbYBwKTIM4DEMCeYGOxd5TM6UQN7WkFveQCfzOPcCkIPn/g4+0NPl4/Cd8yA0fMCqKONR6bee+FdpO7+sv3SqqgLelCiltC6mVCAVVmsjbcG+uJ3ZHjkGVlDzRa7ZSJFCl46NnSsgKkMPCSKYC9JBxW8WOuWVw5l1OzBzdsL2NGyDX3TuBWGwGGO37OEyc28r2PuwuQbV6Afyw3I48xzP8AE4zNDl2XmL1jot8m3/FXnW3K96w9BKXqJpikZ52WKA7kEqPM0LrriNCpYkrvpFmug2BY+l0PiMLTKuRrUWq8yOQqj/Pf3jzw4FJquQ7Q5JeHX3kCLo0tBoBcHT4k7vXd2aB3FAYy7ieZD3NEXX2VkHkzKSdx0tSPWjjzMRK8kKJCI7RFI1E6y1DvLI8N3fKhhrK5KQyNCCCSTGAHIW1atzXiWwT8bGKbkkifWnH3jgq4X2Z72CKVpcz9oGNQ5N5gKYiiyOKurojAy/DpO8ERrUdPX8YVhfwI92+LbOy5qOKFdXdpENCmKRhq1PKdTU27Wrb0NgPPCQMts12VXLmY5nM6IYpRErJGWeRygkoJqGkhdzqbbDPD+BQz5qGCDNa0lViXMTBo9Ks2l4y1WdOxDEEb+9jgnEZY4JA0UOYy7uZGWez410gyKQwcMdare9378O/8alhmjzKZfLRCMMioi0o7yO7am1u2mQNqJ5mttxghAROyXBjnZWTUY9MLTEhGkNKUGkIniYnX0vlyvk/xXgKRSxwrmR3jmj38E2XCA3pZjKt0SCtgGutbnCOCZqTh8puMP3kTwFS5WxrQGmQ2Dqjq9up6Yk8Sz8ck0IbIrq1EFfrLt3lM0fdktdJ3l8udc6N4AImd7L5mIDvkWImXukR2pnYkC0AB1ILFvsN9ieWJk/YjNKXpsszIadY5gzJ4gpJWgaDHc1YvCuI9oJ5zEMxDG8sbCaF08GmNfGY6AIaOl8IPiXzPI+8R7W56XMsrySaTMD9X1DSDrDLFqCgsBsN/eRgyDMazPYvNRLKdcDmP/NSKdWZQGA8S7Gg3OxtXy7iXZPMwKRI0Hhb/ACxOhbUdK0Eu7NKPhibmu2OakaaKVCwzLK8ah9JjuQlVVgvjUkaSrcwL2w/2j7WHOWJMm5au+TVmpGRf1tAAGmtqBHPasLIZV8V7MZuHU0jxFywV0WZTJbEDSy7XbECl1YRxbs5mcqveSvCDEQNKyqXjJaxadfE17aqxa8Q7aySJLAMs2pjTiXMSyovdnUwRGI0VpIsNsOV4XxLtVNPDPlxlXtiqv3mYeZUs2NCSbKx0miCar0wQgzAxJCNwTvsfUHn88dIxaixJIC8/QAAfKvgMewQO6llWwOZ222LHmbPhUsfd81NlZKB0Gn2XlvqDafmQf3cIYmF2UeFiu29Ej4mvLp8cME9BsBh7MxMlhwVJoi/LxD+II+GGUIvzxSEeuDR9w/gP6YXl8lrSRtTUu5ASx7LEWSRXI9PPCWbyO/h/gcTeGQao5fQXQAI9iU/ejcj5jmfeqQELPZUwuUDnreoaSaJHIFv44t+BcZ+qTFmYmKQBZQBZ/VcDqV8uoJHMioPaGErIvM2t2wA9dqjjHXyI9cQIJQLvf/f/APWGwNqz31aJY9BMwYBjp6hqo3vqJ6AenTDmdmOdnjhiDLAlCiOvW66/yHrjOOxPaoZR1TMJ3mXs6SfajJO9eak2fS/UjGiZDO5lmM2WRRHRoKNS02+pW69DqsDpvgIgmyS/WM4uVi2ig8JPm33j8xXwOHcrxRMzJmNek5WKzpIBVhGNum+62Pfiv4S65PK5qTvEM6rQAYE6m2HrzI39DhjIR9xwaU9ZNKD9pgP4WcNDJ8MckwEiuVDchpU8tuZHpjsXfZvh5+rRe1y6E+Zx2FLAyPsnIiRKyyZVZGzKiXv2ivuAFsAS9CS11RNYH5WXvphGB3YdilHatdLXwPywXZDiDwR5yOPOx5dmZRFHrkAQh1Mh2Rq1KCAbJ33rAhw3fvGPMgc+pJ1f+wnFvMa3jcjb8uo/Ig4Ms1nY4MtCXS/s1GoCyNkJ+dAemAyTp8T8tX/xxoGZzOSeJFd/EoUb6qqhq5c/THZsEfMZbRwBxe1WXOxkJG2xUcvBY58jpP736uOPaPK1Wqtv0a77Vy+R+Y8sTXy2QNgCMtXUN1Emm/Swv545ocqGpDDR1FQdd7GSvy7m/e3pjs+fmfuY/Lz/AIKy/E4GgeZVsKSuvQtrtYoXvpBHvxBTjWTY2Sm5s/ZLfOzv1O5HwB88XjHKCLR3igs4+8aPioDzsp+eKo8NydW3c0ACxtuXg1fl3h+AxdUtKPHJ/cmmM5GIOJZUMrBorBU2I6O3dXRvY/5leWpPI49GfyrDxtE3Ik6TRNKSefn3hH+oetyIshlqG0N0OvovmPPV+WEvk8uVJUQMaNXVE0/p+IIPi3xnq3ovJjxIbOYymkqDEOe1NV03QfrBfkfIY6SfKkEaoyL2sOfxgfl3Q/e9MJk4bl/HpWA1YHi/+qVvbawIv328t1HhWV1EaIOpA1rdW4B5eQT3ajzrc6vuXl7BiQqV8oxssh35kve7X86IPvx4fqpYEst2Dq1yWLZCxB53u594XzOPG4RlLFpCASB7a+nL4Wfh1wkcGyuxKQgbWda7exZ/N/3R54XU/tXl7DxLXnzPI1y5KlilgAE95JsCIwwHoAZQBypV8zXdzliQx0atjfeyXe3I353v6DHq8Cy23gi/fXyXb5lh+z64QeBZatkjPlUi0dj/ADAHx9MHU/tXl+IY+/nzFSQ5c7+EsPZPfOOWqqOrbfT+8cKaLL2T4boqPtn9nxUOfKghrpZ8sR34FBvUaGr27weT0PyT9/0wpuAwWRoXr/3g5AuAa9wX970w+oX0ry/EMff6+462Vy2sta2Sbbvms2SCefUWfnhaLEH1WLYqWPfG9im/PegZD+xXXZn/AJegv2Nr/GPP+l4SOz0G32Z5iz3g2sxgn4BpD+wfPE9T+1eX4hj7+fMVlYIVWhpUNWoCY9Qin8nkHqE/Ww6I4dKix4QKHfHYiyN76Fmr34jRdn4jVxMOV/aDa+6vl5an/wDT9RhSdm4SB9mw2/Hy2U187H7OH1K+heX4jx9758R3NZaB7LaWNGrmbp3hA57WSv77HphA4dlNVBVO5od89n26+91pf3vTHjdlod6Vuv3+dBtvjQH7Qw9lOzUUcgZQwKmwTvy10avrpH7+CmypzoXl+InVlvfPieZFdIeGXKpEhUnfNAkkhaA3sXoG/Tf1wzw+BDqDZfuhpO4z16iAaXwv15Wdt8SZMsczIDLlnSkoMxQ8rIGxJ3J/PDGT4QHJDZZ4wASCe7NkAkDY9Tt8cWtntZZen4ix1a+vuRFy6uftYNIHK813h9w0ttt/LGm8N+i7LyQo1x+JVYHuy1A0eZff37YAeCTjLysfqa2VAHfKpC0b8OhrBN/kMa/w/tflo4kVtQKqAVVdlI5qBfIHbHFft10x1dGWsKX4Rka01J/qfr7g9nvohhcAd8Uom9EW5vofEcZ7xOaXhObnymWneWIAa0Nr7QDEDyO43GxB5c8bHxD6RclCoZzJpurEZO/Oq59PLGH/AEgcTizeelnyxfRIF1FxR1Aadh0WgOfrjhrVU/Nk/I3piMi/4Z2gyEsY8MpnB9hqAPqD5DyW/XF/n85PLlkieFYotYcPyFeKgeh59N/TGQSZZQlFAzXu34f6j0PxxYZXPSJW5am9hj4QCSdmC2CVobUNuR5CBwb3wftfko4URpwGUURof+S47GNR9rWAAbKZUkDckyC/gNsdhZhBexcPl+rZmU5XKyOJrjdlTUyapTI5BkBpaUAGjRFA4oOA5cGF738afkJAfyf88WksMAiE1wmH6kY6tTKcwxs2v+Zq7zxa6oKKBAxC4EP8JN5jvGH7KJ/M41S3iW8qmQCvSMn95GP8WxO4ZwnN5rUcrG0iqauwB0pQTtdEcyMTuy00aZ6Fpq0KEu9wP8sKet7kY2fgDxmO4VCKCwfTSnxNerQAa+NcjtthUzTmmOo+e82ssUjRzB4ZV2YNzA3I36jeweW+2ExQySMlZgAnXpJ07UN7FWAR1Ir5WC/6XOIwTZ4iNv8AKg7tpF3t9RJQnqFU8+VsRtWKHgPAkMDTWsj6iACNgoJBNHa/U8rFYOsr1fmKFoVOXEspVO/5kEeAHcGxsqljRHQHHZppld42luiVPgA/IqGArzAOClOzMLypqkCRhwHZbFrqCkpY5Wfaqhd+WLHtFwnLx5JAZTZCaW2JYhgGBAq9I1XQvYb4auXN+Jiap0AF83NHsZVAFDcL8N6wjL5+UDwyqRZNkA89zvg7+iqWSNs1KGsBYwCBqvZ2NAAmwAuwF2awY5zjckeWbNrGk2ZA0RvLH3RALb+GTSwqy1Ci23SsV1tz6mS1TMQYsmelDErIhLdAoPIVsPdzwpc1MzB9aGgVFAVRIPx3A3xunZXP5jMwOzrHDm5FtJ0QSRsg9mtLtsNwVLDckj0yDtn3hzeYMyorljqWNgUBGxquVkXR333wnduL/pjSWhXy5mU6fEvhYMKA5gEb+lE7YbmzMzqyEx0QQaXffbGsdsu0TQMETPvCRl1KwDKq6sShq5Ty1Hb0wJdsm05ThX/9Y/xHzwneu5/MxqmnQFH4pMObQ7bbj/fDcPE5FWg8JA8x5k+RGNOl41NlzwZYXCCaGCOQaVNq0iAjxA1sTuMWuR43LLxqeGSQd1As3d+BfBQQE7C2r1vD6+7vxMMNOhjsGfmtiphOo2dr6AbeLYbY4Z+UvqHclgpWgDQBIPLVzsY0fJ5yPP57I5eTPJnYjI7Mv1M5eikbsoJPthiDty29RhuPiWYz+Tzne/VSIkdxlyAsuWCWfBoQH9XxHejy5YXX3fqDBToZ8+fmJXaG1NgUedEb23r0rCc1nJmQowiAYVYBB/Nsbblowcxk4jNlBG+WjLZV4kMsngYkqSOtbb14WwHZ3iRyGSysmVjjU5hp2d5EV2ASSlhJN0FU0a5lSfPDd+79QKmnQCTxKe70Q/ut/wDLCIM5OqhdEVAcyGs+uzVz8hjUOLcLhUcQdIkTXkIptGnaN2L6tN+zy6Yb7KZaNl4NqjRtcuZD2oOoBZCNVjeiOuD4i9M4gwURuM3izMovwxbmzsfQdG9OuPY8xLr1FU3UL1oCyfPqT+Qwcdq3j+p1M2SfNd99mcoAKjrxd5pAHPz9MBIOB7TdWWIat0PgRs9A8raidOwFAmtr/rjuH8FklfQkhDUTu5ApRZ/LEpm2wQ8JyKqizqHWQD2ratw3Rk09B1+eM8ddblsppJEKLsPnAa1jnX+afOvLzGJOY7HZhgtCMEDdjMWvwqeRAr/8vTFpDm8w+6sTvXNOZqtjy3A9OmG5c7MpKs5BG1UPKug8ji4IlFTxXszJDEHdE1WqBlkJJZmCqAp9q9LA7jnyFYps7kXhLxyqUdToYHmDzvY7/PlgtkzLSgxSMWjc0y7C99XQXz326gYrM9l0inaKjpkiYeIM7gnV4l1Lq1AqN689wLqWik5KJVFeZr+Q/p+eFZfJs9hbOlCxroF5mqvkcSM7lgjsUVhFZ0FgQTQ3FMFNg+g/PCkzTQM7IFvTp3F7eEGvUGj8MQMkQ9nJHVXEuXplDC50BAIBAIO4IBojpjsFmZ74Mf8AFcG6HeJL3AO9qT+Zx7jRLuCBjP8AHsmck0URFmIJ3PdUQ32VNrrxBGWVyb3Mm14j9leyuYzWSZoVU3JIu7Ac1h8/VTii7RxAy6lAGsarXTo8gFCKqgaQOQ9q8al9DPEAcq0GjeO5C189byLVVtQS/iMLFKYogD2+jniDFz3S7aV3dRdaLq+Y25+mJGa7D8S7ru1ja3AMzd6upmGwGrWbTQqCj5HbzM89x+JXYNDmbJYnSyEePTdWw6Jt8ccvaSFjYjzftatgv6QSn73KqH+nGCvLUvAzMsz9G3ENIVcrpAG9OhJ5eo22uumJHDuw3EokYCBzvYjpGU/td6rLfXY8saVFxhAQdGd2081FeF3bej1LgH0C9MdFxVBpH+O2AG8bb0jrvvzttR/WC+mBXVqLCZjxTsbxSUD/AA0wJ9oaogOlAU9kc+fpiJJ2C4odOvLysVGxLIavcj2r5/njV5OKoVYB8+LDb909i4lj29QRrH65PXHs3GEOr7XOrq1V9jJtq7tRXu02P9bHB1q1DCZ1wvstxSFCkaT5cc6WNW1tTbnc0dlXy5eRvzN9k85O3fz5fMM4FNFTHUdqER30RtuWGxFHTditFbjcZP8An5sW113EnWUNXwCmP/S19ceLxyPY/WsyBatvBJuBI0xHL70f2R8gPM1h9atQwAFBLxyNO7jTMxxjZUSAUo/Cp0FgB03v1vA9J2XzpsnKZk3Z3hcknqW263jXY+OopBOdmIULYOXk30a2Y8r8QdR+x78eJxkCh9fkJAA3gfcqjRknbrIyv+z5b4OsWoYQC/4vx0Lp05zSBVfVBy5V/k3hHD+KcbhjSOOPNqiAKq/UyaA5CzESfeTg+fjQKuF4iwZgwUmB/CTEI1Nad6lVpfjXKjhWa46GV9HEdBZX0HuW8OpE0Hdd9BV2o89fph9atRYDKXyfEmOXZstmycsFEP8AhXGgIQy8o9wCAd7vEjKHicWZfNJls130mrWxyklHVROxSugxp2Z46CzFeIhR46Biba2jZfu/cQMvrr9MeNxzxf8A8klXdd03Lvg1cv0f2Xv3wdYtQwmb8Tz/ABWbu9eXzCmNxIjJk3RgwBANrH68sSM9x7i0qMjwThXRkk05Nl7wMNJLkJua5cqs40DLdoQGUtxKNlGix3bC6eRm6feTSv7BPXFr2R4rrbu2zi5lxDHYVCp1LeuTkB4tSbdKwKtPiGEx/VxHvIc53M3eQBYo/sG1AKrV4NNlaJGqqs88OcL4rxGBWRctI0bOZO7kyrMqsSSWQFfDufP8+en8T7Qr3sgXiEUYEhGkqSVpGjKnbmJirfCuuI79oCQQvE4AaIHhuiYwi7VvUys3rddMLEtR4TM8vxTiaZl8z3WYaWQaX15dyrL+ArprSOgFV8Tb8vF+JtPBP9WlU5cHukXKuI11KVPhC9QfPoMaPL2kUkleJQAEPp2/F3bJ0+6qyD11X0xY8E48kk9fXY5gTIAiqbt3DxC6+5F4fXngxd4R3GC5jJyIftY5Iy1mnRkvzoMBhkr54L/pi4/32d7oIV+rakLXevUEa66VywHPk5hGJGjfuyAdVeGmLAEH1KsBflhukEzn64KeDxj6vdDcc6A6N10KTz8zgRgUHVqfTt4aF6vTnt0+eCDhWbqChW9eX4k9d+fr8MVTkD3F7wlvCw/XQ9PP1O3Tej5Ybl4e0j/Z2xdgB5bi717If2b/AJY7hZOiQqaIojnzHLYGj8jte2+LXhp0yRtKUFOysZB4fElAMCoajYWya5c9hjfgYFfxXhYy7wqZA8h3kA5LuK570d9zzxUcbyTtm4xHE7kr7MezHxPuCqCvaG9H34K+2t6sverbVs25G8Z9v748jz53vsBnjgP1qHTVliL0q/Vfu3Tbm6Lb+eFUi6Cq47G0YCusiNbHupTbKpC0xOkEhvFXiPsmgKN1cjFtyd/P+/n/ALcrYQTfWVMVtKoV18CrVBT7JJUbH48632jcM4ZNK8giheQovj0JenxLzrkKBrl1HnjJlk1u0SdeG8PJAAJMJs0K38XPHYqM3IdbUpIJu/fv1Hwx2KAm8YUDNSqNlWVlVRyAv2QOQHpjbvowy6DJIwVQzA6iALNM9WevP88djsS9wwmbhcB3MMRP+hf6YS3CYP0MX7i/0x7jsYNCI0vCYP0MX7i/0xDfhMH6CL9xfX0x2OxJRFbhMH6GL9xfKvLy2w0eHxfoo/3B6Dy8tsdjsSA2+VQckX90edfwxFzKAHkOQ/v8h8sdjsTLGN5tyLon2m/ip/jviOJ2tfEfbXqf0px2OxQxvh+ZfweNvaj6n8E/9B8hhP1p6TxtvG33j/4UH+O/vx5jsN7hEzN5h7fxNyl6np9Wr5WfmfPCZZ27ytTVqPU/+LC/9O3u2x2OwwIWUnYkeJuUXU9Tmb+dD5Dyxf8AYNyXeyT4I+frHET8zvjsdh0rNA9wNcclYSZqmIqWat+Vd1X8T8zhEkra38R/zCOfTvVFfLb3Y7HYTSKQ1lcy5KW7e2vU9Wa8EPYVy0h1EmglXv8Aix5jsEKRcAJ+kiBfr8p0rbMbNCzQQC/PEI5OP/hOYk0JrEygPpGoDVHsDzrc/M+eOx2OhbzJbyn7NxgjM2AaQVY9JMOcKc9wu53C367xY7HYaKe4Juz0YMc1gGlWrHLnyxdcIGnMhRsO8uhsLMe5rzx2Oxstxgym7VyE5twSSFICgnYChsPLFT2jYtLl9W9ne97srzx5jsK5x/8ADSgHs6g7yqFFV294F4IOBsRlMtRO/FYgfWlioHzqz88eY7GVP9f0UyF25QNxDNlgCe+cWdzsSB8gKx2Ox2Le8p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xQTEhUUExQWFhUXGSEbGRgYGSAgHBwgHyAcHyAbHB4dISggHSAlHh8hITEhJSkrLi4uHCIzODMtNygtLisBCgoKDg0OGxAQGywkHyQsLCwsLCwvLCwsLCwsLCwsLCwsLCwsLCwsLCwsLCwsLCwsLCwsLCwsLCwsLCwsLCwsLP/AABEIAMIBAwMBIgACEQEDEQH/xAAcAAABBQEBAQAAAAAAAAAAAAAGAgMEBQcAAQj/xABKEAACAgAEAwUEBggEAwcEAwABAgMRAAQSIQUxQQYTIlFhMnGBkQcUI0JSoVNigpKxwdHwJDNy4RUWsjRDVGOTwtJzo+LxNXSi/8QAGgEAAwEBAQEAAAAAAAAAAAAAAAECAwQFBv/EADMRAAIBAgMECAUFAQEAAAAAAAABEQIDEiFRBDFB8AUTFWGBkaHhFCJS0eIyYrHB8UJx/9oADAMBAAIRAxEAPwAQzkPfSZd4o35klSigMF6hmtWoAijYo16Gr4plqmk6BTpAGnYKKrwALzHQfPmSbh/EBLPa66KOCC4UkvITRcEbUy9OagVW+KTiL6pJDZa2NE7mtgLNm6ArmdhzwcALP6PuH68zf1dJ1WtXeOFCXbAjUCpNI2zCtibFWGMu4bNS6lbvBI9yEgMTqKAFbKrVjka2574v+wGQk0yyKNn9kfZ+IxkAECRW8YaQBTsLdh1wJZGYe33pDO4s6Q5KNZd/EDbbDYkXZB2Jw2LiPR6bW6ClW6/id2515k/7YQx235+Xz/lhZ4hGCVEQkVWIRiShKgmrVbAOmjtywrN5lVbQ2XUtsb7xyLIDAjzoEfHCkIFcJlRVLBSWVwZDpNEC6X2qIpTzUG2IvEbiaHvD4ixJ1JzLEEttzP3iT7zfXFknC0uZQTp7wjVptowGZCZFEbAGjekOuxG9nCMrlA7d3LmUg0K8RaUrp+zIAWywBvpTUdPuwJwxgznYiQHr2r011AHiNeQ23xBrBfnuAxIwUGUgjYyUrGwNwEJGkiiDe4wvIdlRKJCPCka6m5n0sb1ddPTFVuXIpBXIQ6pIwQSC63sTsWF7CydunXljZOBZiMuFSLVL3rEyFmGo6id42WwdNKbPS8Zz2eyXeMsn4JIxp02CSw5k8vkbxpfA5p20IyCOPW2lig/E5U6gNwcSgqLLLZhmmbRBplF6t9V8gRp0gDneGcrmLEjJAQoH2g1ar59dI09emHoBM0jK7IlA6X06Q1EDmBZsb4YgeZldm0I6jwrorXz2oCjv54ogQk47pmEJ7q9xq3vbfXpsb1tWOnnURKXhJiJ8IDUQd+b1bfe/sY7vJu7Mng1g0Y9HTbfTy5G79MeZmWVY1dQjM3tR6CdPO/DyG+3xwBA9mpaZBJCdV+Ctuo5ivFvWOef7UaoSZa2G1VXVK8seZrvVZQpSQMd2Kk6Nx1+7tvjiZRKI1MZH6Ugmtifa6Vy5YAOgm+2cLCTLZ1cio33IFbUa+XrgP7W8QgjhVERw0mobkEbaRZvl7R5DfcWOeDGAytKyDu1Av7SiCwBF+Lrd3y6YFe2XDJMzArIqDuAzkKjansxqqirtjZNbYHI0Z+w8J3Ht/Hlz92GgB54t+J9n3yyL38kaTNVZeyZFBqmk0jSnnRN+mJPHuyWYyskaOEZZWVFlWympj7LEgEEc6rluLxEGkooRWHMXcfZh/rM2Xkny8TQsFJdm8RO/2ShC71W9DbrhntFwCTJtGJGR1lXWjxk0RdcmAYEHoRhQwkqjhOCfhPY2WbLpmGljijkLKmoSMTpNEkRodIvqTiLJ2ZkvM6ZYJBlo+9dopCwKnop0+15qaq8OAkHWXyw02LzgPCJM3L3MRUNpZvESBSizyB3rEnhfZmSeJZu8y8SO2lDNOiFyNiFG5u+h/pYAMFcTOBuFzMJ/8xfzNfzxM4hw94JXhlXTJGaZT0NAj0oggg+uI3eBSGDFSDYINEEdQehwmMO+I8RjQBwrEpPqAAOohttNE7N4q08+tnCONZ1iRErC19o6bBPXYEbDAq3EJVoGaYciAztRogg0djRAPLoPLHn1+T0PvUY5r1t11KpHpbLtNNq26KuJPhyu288hPn4hf547FYc3Mdxdeij+mPcT1Nepp8Vs/wBL58SXw3O90WO5sAAjTYplb7ysKJUWKxFlfUSdhZugKAsk0AOQ9MWPDuGq0pSWTSgB8cfjF7bCufXf0w32gyUMLJ3MjyA8y66aPQAWcdh5GRadn582ICUjVYI1mdcy0RYxUjMwUhgLYqo3uibG4xUT8DeOMMWW+WmuXpq5H5DFjl4Ihw2dxCgn0f59xyMVZwunTqLwEg6L073eoEjFvxHKahIvkGZfgygf9WCokIOxXAYJeGRTTxCRiZUslgQpZhp2I2rbD+b7OZKSg2XsLdfayCrq+TjnQxM+jziKScNhhFa4lp1sXZ8RJA5HfkaOFyQN3j2i6TuKoflf91gqYZyVsvBsmRpaAkAVvI5oA3QJawL6Dbn5nEVeyvD+X1c0Tdd9Lz/f2xdIja6MaaK2Iq+Q5778vzx6Ym1/5a6SOd7/AB3r5YWIIZCj4Dk1odxy5apJG/i5xG7YmHI5a41Ea5iFlAGs2+5XkDuRfOl23OL2KBywXQoQ8702Ot3zr0xRfTRD/gYVHISKB+yshP5fzw5lCjMBuyLhYWPeafto7+2KbAg3p7xb3POjXmKxddleMFp0SaVmhJkXT3hZVALha3YXpA3F+1jNny2wo2d7/wBvMV6DBDwvtB3cUatCzPFYVxIVNHkOX3RsPTEwjVOJ7w84JnlObzEUkkrRgMYjqJIpxpIvl4SPliLwbiZfLZkyyymZL7t9ZJHhNbnfmOhwLp2mpzIIJdZFFhPueXXT6D5Y6HtGF1acvKuv2qzFaufP7P1PzwJIbqn09AlHFSeHmXvZfrAetWs2V1gbnnyNc+gx7xjirJk4JYpJRM1d42o7+Bjz5nxC8C69ok0GP6tNoPNRmRV2Dy7nzAPwx0vaKNkCNlpyi8lOaWhsR+g9T88EIePOe+Q145xAJPAkMkio7faDVz8QHT0vHkueX68sKySDL6fEL5nSSdq866YDZ+1CMwZsvmCycic0m3Xb7D0wkdqIw/edxmdZFavrEZ25dYPLA0iU8o7mg54bnhJm5o3lcQIW0rf4WUAcvecL4lm83FlXeBJZGZCo0bvHZWnC6TqAFjbcWD64p+w/EMtmZJF+0inY2qyMjd51OkhFGqyfDW/5Y1vsxEqRkD2r68yB5eY3+eGkKpz6eh8+8X4q0sKx5yCUZuIDRMw0uU56ZlcAt6Pz/O7OTts31yWXuy2WmKd5A5G5RVAdSPZcEAhh5AH0M/p5yUfcwTaftVfRrH4CGNEdfENvLfzOMaHxw2SkmGEXaGB89NmXy2YLyyB4nhk0zxnTp0qu6PqJO3u54R28402ZaBTl8xEY1ID5lSJ5dRBo0oBAOwAvn061PBc0sU8EhJCq8bPteyuCaA35Xtgu7Xdr8tmfqxid0EOc71kdHJYawe9Rzeml5xbenIWSEQVvZ3tEmUiEciZ+F7J1wSkB7PWKUaBXK159cT8x29y8sk3ewzd1Llvq5ZShmbe9bnwre5FC/wCkjtL25iGegzWWlMqIXEkdSjUjabUibw78wEoWBeKTtxxTLlIcnkSTlYtT9fE8hJ3vc6AdI95HQYBHvBOOZDKZiKeBc21aldZO69lkYeHSedkc+l+mJHZTj/D8rBTJImZLEtOIo3IF+EJ3hIWlrpzvEXtVxWPMZXh2qUPLGkizUBqFstXsBekbYmdis9FHDmVilghzJlQxyZvQA0IbxISwKhquwPPY+QMHO0uZSWd5Ekml10WecKHLVRsJ4aAAA9Bgj+jLLQquYzciF3y4LKo8lUNt+tZHy9+KHtcYDncx9U0/Vy4KaR4fZXVp9NeqvTHvZfj8uTktfFGxGtL2NdffRI+PxCrUrIaDTs72ti4lI2UzGWjCSXp0jcUCVs3z6WOXzwD8Z4eIMxPACSImoE8yCARddaODDKdreG5ctLlsmyzkHcgAX7tbBAb+7gHnzbzSyTSkF5DbchvsBQHkNvhiKVvKkYY48w5XqMdhhJZdluHlnhiZ2DPmDEwq6UKWLCzzsEUR0x52hygGWilLeIyyqwrao20gg3vdH5YimNQ3dTDaMkVH3d2SDu9U9772a2ra8Rl7vQwIYsfZ9nTXqKsnnyqvXli2QFfHcoIsnPDHGEliECzSGKhNqIcKG1E+F1UnbfT05Yk9qOKQFnly8sRSVSRGFYSamB9sNYFE2NPhNYEs1xfMSLpknldLHhaRmX0NE1iDI39cKr5iqcg+7NZTNxrBmBLCFKC1Jk8SuVI1XqprrxD+tlmZ4nE24JG1/lq/hipaGRcllxG+hlijBJF8kUcsQhBm7r6wvOvYPmw/9p+fqMeNVtV2pvPjzwPobXR+zuhVPf4l42ZT8XWuvPUF/wCogfHHr5lVVWLUGFjnv4S3/SCfhgfKZoi/rK+fsHyVv4MMXPE4phBCqShZNgz1Ybajt6nfE9fd158insGzqPcnZfi0andv7tR/Fl+eKXtjJJnQsYkiWJDqAbVrJ0uLNKQNgwoeXuqGozVX9ZXlfsHyDfwI+WFd1mrr6wOdewfMr5eYOKW0Xlx58hPo7ZuZ+wMf8lSX/wBoh/8A9+n6n6w+eHE7IyD/AL+Cq/X8ifweSn5YIwmZ/wDEDlfsHyDeXkR8jjhBmrI79fL2D5svl5g/MeeK+Kvc/wCB2ds+v8lB/wAqyA130O/Ld/NV/B5uo+OEt2YcD/Ph8+beTH8HkjH4YINGZ/Tr5+wf1T5frD5Hyx5ozP6ZPL2D+uPw+at8/XB8Ve5/wOztn1/koj2Wluu9hv3t5qPwebr8xhP/ACxL+lh/eb9Y/h/Ub904vm+s/pk/cP6h/D5MvxHpjw/WeXex/uH/AMz9T9Vv7OBbVe5/wXZ2z6+rKA9lparvIb/1H9Wvu/rD97CD2Tm/SQ/vHyP6vofkcEROZ/Sxfuf/AE/1P1l/sY4nM/pIa/0/6/1PRv7OH8Ve7hdm2NfX2B8dk5thriFHZlchlawAQa8yP5YP+D8acxIue8TxggS5eYqXU23jAKb0pJN70TihvN37cF/6etr/AOX5kf2MILZmt2gqr9k8tLH9H+C/nXXB8Xe7h9mWNfX2Jv0hyS51UhgWOOJW1HvJfGzDwqKFgAauVkksMBH/ACbmPxQ/CT0J8vIE/A4Lf8XfPL3dcjz1Afo/x1/Yw33mZ06v8PVXddNLH8H4C3z9cHxl7u58QXRdiN/r7Ax/yhmR+j/9Qen/AMh8xiRkeyU2pe87kJvuWBBPTVW9XzrerA3IwRM2bvll7uufXUq/h/FoHwGJmUk+xY5juQT/AJfLTZW+vvGE9turTnxHT0VZq4vwfsDUPZrMam1pligBIoRrro/92yqGDEcixrzxAzvZnMKaWIULGrvE8Y1GnrV4bWhXpgpzBkIXWMuQR4b08vT0w3n+8NGRcuTQq9N10qzywl0hc0XPibdhWZ/U/NfYrOzfYOfM6tYZKrTWlveSboDoN7O+LXNfRROFbS41D2RIVAO4HMMa29OmDPsDnTGkjTsq6mFKLJFXuaFGxR2JAusFOZ7R5dVLl/CNzs3S72rHXau4liqqU6KIPG2i11dTooolatOf6/g+fO0fZqbImMTNETIGI7tia0kA3sK5ivj5YqRz6YNvpc49l81Ll3gYsyoyvtsBYK+t3q29PXAJ3v8AdY7TgHfljgcNiQkgCySaAAsknkABuT6Yt+Gdm81NN3AjKOK1GW1C6t1vbmegA/2IEVvzx5idxLgeYgleJ4iWQ0SNwfIg+RG/xx2KwVaATlEZYhIxKVZQFRWJkH2VkXH0KEUQpJn676q3OSw0yKrEqaV6VboRqS60TvpdqDbFxuaNzJIzJIytIUSMArekAFgmqg7oBZFkgkkqLxAzOUdVDOBR5MGVhf4SVJAPWjv1wCEw511heEN9nIyswobld13qx7gcRWHP3f74d10OX9gYcysYeRVNhdahyvMJqAdvQBbN9KvCWbGaJwnMzNlopAkjjulJZSPuimO7A7EG/W+fPFflO04JLATskh+zpSbKrbgb0aA1bHkTg7jyEYi7hI0ACEDalIHRl2VyBdm9667jGM5ruRE5VSVEjiJlqgodtOoXRDcr2IA+9jir6OtS2pPTt9K3YVMLyCg9rkDlz32gxK246WfHz9kgjfCZ+2KiVT9uAAVZSu5YlSu18+fzwN5fg16VOjvGXXps8rB0k1Q2BF7+16YezvFkjhVVgTvANDLIgemXb7w5HmK54ns+13lPpS7oi7l7ZqzRlO/oM2rwncBWuqO9Gj8MdP2vV+7EffDxoxsUChYA9eRBO/LAvmc/EYV8GlypUoECqCeZFdOvniq4azmVNK6iDdKpJpd6ob1tz6c8C6PtZbx9qXtFz4mrZfK5zM+JZDEjLqUKLOw1UxPUjfbrt64q+L8azGW1xzK5YqdEigixR3rzU86P9TL7O8XUR/ayqFBMah20kKPCGZSSFq9NLfnVC8Bna7jYk7tkUqQbIJFbVtpHntZPP1x01bNYqWDCstPuclvbtoprxT9g64b9czAXu3VFoAk2za63B3AUA7b7/DEfM8Wlyh7rMFn2GmSMkht63DGwbIF8jth7sTxBZEZxoTfSrAqmzHWQVB202BttQrFT2x49HLDIgAaRrHhHIJTBuqgkrp8NHneIubLs7pdtUrw3+ZVHSG0KvE3Pc9w5ku2EYB1vKbZypAJ8IPv6Dn5YVD2xjDSFnk0nSybHZSoFm+Q1XgVzHCoYmUOZTcjoCK3ABsi+Rutjsd8PrkMkdgM2dq3MVUOntcrxzvo+053nV2pc0QSp2tTvmt5NFKoFG9dsSK6GtOPD2vjMikSSd3oe9juQV6eg1X5YDczkUAlkSWlSQKoe9bHSGHs2AefPbY74hpGSDoUkKCWIs6QefLYA9fPB2fa7w7UuaIP8x2tj1RlZHCA6pLB9kqdJ9xYisLzfapCFCSOD3ig2p5c2Hv09Oe+M+hjZwQoLbUaBPhHKwOg+Qw5HDI2orqJHjJF2KHtc+dDnz2wdn2lxY+07n0o0OXjTzLWVDOzfePhC2dm3G9kGvdhGb45JCpGYjKHT4Sp1oTpvTdAhq6V5+WI/YTPaZO5WzajWNNhdAVGsVzIAN9dVE3hzt1xNGVkcBSPGbBBAHK+hZroDbndVz6KOj9njA1nvmc+fA5n0nfxyojSCVlOKzSqghQyuVs6iEFgWdyLJsGqHTDU3G5IIyMyhUhWZWFMjEAkJsPC1UACOWIvYbjinQtM8jJepiTpZbLavkGBuq577YsO2jrKO7UsZK1mM3tpDKQAPDqLDTf61eeHT0fYjDUs98zn/AID6Tv45URpCBmbtwyqpdHoja0SiPMel7fA4XL2rdyoKMoI5siVV1fPlz5f1xYN2JWSGNn4hCo0jbuFsWqnSSJRdWL+J23w1xXh8uUky6jMw5kPriCvGwSMjSaZY5CbO49PFsbxn8La0Ne0L6zX8Ih5nijSqq69QYakUDdjWwFb3uOfIWTQBIpeKcUAj0KTrbaT0A+6DyN+YsUPXDueSQrAoEJ0K0YMeoMQrKn2mo0SWIHhr2jY8o3EC7KrPGAoFlhW96aqqCqFKAKBQu+uKo2W3S8iLvSN6ulpxmVAzB2AA5+fnXP0wUdnexWazil0ZFRXpjq3K7W8agWw5izQJAoneqiHhzMIjp/zSSg6lV3Lf6dqHnvXK8FeQ7RTx6XAWlKqCg0abuloeEihyrp1x1Qea2G/Cuy2VVA+VjX6zECAWYnX+I7mg9WL2qz0O1lmLzUQljB+sQWSp2LD7ykfi2+fv2jcOzX1pe+hGmcC2QbCWuo8nH5/wlmayuci9oUJ0rnvWuvPoevy3pESWuR4vDJGrsAWIFnSD6Y9wO8Q4bEZGKZpYlY6tBB8OrcjYVVk16Y7FQ9RmUtOUZ2+2QuNS6WKWu9MdQth8uu+IBc1ps1zqzV8rrldbX5YlZ8S+Ezd5WjSneX7K8lWyaAvkNheI4b+AxmUNMaA+OJHDnkEqNACZbpAosknagB1I29xwhk2Ukbb9RZ6H1G/ngg+jmIHieVAHKS/krEfIjAhkXN5HiTxGPus40Xs92InIABrQQq7URWnYVVCiMMZfhGcCd0chmWUnrl5BXkb0XVm6PKsbz2n4u0UgHcvIKq0Ldem3X+oxS/8ANu//AGaf5vX3j5ep+FeQxzvaaU2s/UtW20DHAck31ZR9SzYnPhYtE6rVbhdQFAnxeVk4FO1nZyV2Lrl8yZBQoZeQht62cLXhrn1BB641nK9pdToO4mFsoFs3UoBYPuHzPmcT+1nHRl5QGSVtS80YgfeHIdfFd+g8sL4imMQ3TVuPnmDgWbUEHJ5jcg75eTpf6nriVw4yZSTXJlpBalQrho7vawWQ3V8gOuNlXtvGTeicVv7Z8w3l7hXrWEfTRlxJkVk5GKpBfkaUr8Q1+9Ri6Lqr3E1UuneZDlwrIAb3T77feQgVYF7xhel2T5YquOMD4QLIPMb3ar5E9Re/I3WxAxdwQd0gLRSrI1AmaNGhFkkEE6mvwjpy1e4vK6uZApij8BFwsriVvZJVW06Q17CMWB7IxpGckyU3C4yYGj31Bw4DAjw6dyBV8wNxhyR0Jaz4ipoXsL1G7HrtXUnFznMxOspLSs0jRd2x0AHTd1V2Nxe4B9ANscvD3WMxC3DxsYlCqpDFolvUb12aFK1jqENjDSacikFeEZVnzKKo3J26Xt67YIYcnqKEEHvHKLuBbLzXpVeuJ3DOFvlcyk0+WnWIKaDsmu2QrYorXjsg7bAczzh8O7uHNyTvExhuVlAI1Lq1aG5jSRfMHatjgCSilcMsni37/ZdXQKRq08ue2qr3rBf2cykSISRMjTQqEBoq5rWzaQwGmqrVyDXW4wPSiSNJ1RAYZHVmeg1eJinjUlVJ3tbP8MXvZTIyj6vIGVhJrC34ioTUtANaJuRzHI7YzufpLUrND3/CozHKJtmKkRFFHt/dsgja6FEEe7ngL4ZmxqIJdGIpQp9pr2VvIXt05/A6G2VJWRIm1EuoZW0mzqA2FAkgWfBvsN8A8ofLSTwgqSC0Tkbg6SVJH5/PfEWtwlcqrpmrf3qPSWKWWi7RakPeEbN4hR33HvG42+eIHHc00hALM7Cw3Mml5MeZ6nnsABiU+YLKiMRSXRoXub58zzxYr3fft/iTp0H7ULzNeyQOn9PPGv8A06hlbwvUsWqMtq2AK36Ejbpq/MDF3lHk1IsneTPIWY6ZCrBVFqdVrzkZzQI6e418wQJFokJajqWq7s7UPW7I/ZvqMNT5t20DUajFLyGkUBQIo3Sgb9FA5DCW+RBlloHfKrAO6jfuwwiUyEFe6BtiEK6yRqYAk9KvbFf2mWU5iKWMai0xpxeokhyBpkUCtmOoKQa5mthI5UgA6LGx3Bo7mtxXMqw2N7GtxhDbEFVRCPK+d3e5J8h7lHWyageJhJ9TzDhBI8yae9PsxpWlwbJCqa1KNz1ArEvgPZ0zuomlfuqRmWQgAki9DEHbTS2Oe4vngQSWViqpI1saHjYbvQ/MnfzxsXBcrBFGsTNISgA1lbDEAAk7k8+Q8gPcHBDYOdtuzE+jvEgMjWPtYyWCqt1pC8hvXLFT2d4FJMaLnflr8Kj1N3R6V/Y1DLRJf2U6gnzJQ/nscPSwlmBni6byoKNDqSLVvli2TJH4dw+OFEjVCkooA7/adSdzzqzY9BiRlYDKUldSAzEyoy6T4dlqhR5WfPzxZw5BWAJ7uWNW1RSLepT1U+VbbHn8MOyvhCKp+ARkklwbJPiWzub3N47DrSHHuGBgar4QT1/3/v4Y49cLikA2PI+XT19R5j+YxM4qsPeVAJFQRr/mVbNXiYadqPMfHlywoLkq+p939ME/0c5tYuJ5dm5Fios1RZGA/M18RgdKC299V/fux5rpgVJB1bEc+Q/rhcRrcfRHHeNRJG8p8WgCwshvTZUkAdQHJ+XkMSZc1HuQbIsgCXmQQ38QMZT2V7KfXo0lzDvKrg2hPTUQGBv0a7HM/Ei3EMsTmmiD+3NpV13VhExVWsn7gsfDrzOTtVcWEm9cJz8csUMy6gGVWAMh8qog865fDHZbiSzmRiHUpK0RAfa06jbrq/LGQL2NVlkZZCJA5aNtQIckHc8wdXLUvInrgO+prEzrurAFG26HYj3HCwPdI5Po3K51O/eH7W41R95LDBtPp0MdH/U3nih+l2bvMhINxekf/cTGOR5LvFAWUEsFBDEIAFPhpnIDU21De/PHGSRFOuVgjEBhq8J3sWNhzF/DDwNcRNkzjE9ZogxRyaAFMZDnTTagWXSgDMraRQPskne8I4BnQItGuMEqVKmQgtb6qCiNwxPRaJN/DBT2I4MFjllcue80qxsi7JKrsQCLHtAnlt1xRZ7NHKRrl1RnYRgsR3mkBWBJKXpZDuNqrqeh1iBSP54FXogg6QCCCvT8LIhHP8C+4Y84jO6lEiQiaQIEfdSN0I9qFNVtVNrYDoeeKm52AdFGigfskTStqzaSFACkKjEjY7deZYOeLFWGhWXcMgCG9tzWxO16hRPM74BQEecyuaUs2ag7tvDpJkQkeEAgorX4yuuyNuQ2rFZm0Oh7I5f1292KvPTtKR3jatN1qINXV0PgPliMYh91Rty8Av3nbAEZlln0zBjdl1/V1CLJTeDVbadS3ufI15emLvg/D1C948TQCKNHINtqLK9SMDWlXoDa6seeBScu51MSTQF1Ww5cttrPzxJy2akjW0dwRa+fhIHh3sFdvZ5cvLGdVDaguU5kLMqozClYnjVyQAFvWRdkgKt1Q5mqwALL5YtEzslMAdAZWDaEC6rB2OkAkX616YkZThkJRdcscbEWdaseg8mHMk+g04LdDW8imii3ThoKVXN9MWp4zIZTLoiDFdOkJ4a91/xPobG2JU3C8usTuuZgdlFhAGGr9UeM7nn1Gx9MKy3D8sa1ZiJB4SS2rbUQCPb30g2fQY1hDkrpc4zxxxkKBECAQKJDUTq8ztt8epJwww2xZ5GCBzTTQoKu/ttjaim1Kove/CWHh92EcYycSLGYpEfVr1FSaGnRQ3J8VNqrpfocKAkgTwaTp1ctiN9iLBHrRsWNjvW2GCG89vfhckcfhonlvz3J6AEWK2W+tWOYGEFV6b/3/f8Ad4Qwh7AZRWzWt1LLGpYDzc+FQfK7J/YONTizC6RqyzFq3Ilqz7tG3uwGfRmSkeZKJqdmWNW/DpXUSPXxj0H5YP8Avpth3cIPlpsn4FiTikQ95CaaE+1FKvuKsP4LiXkc1DB7OYMTtuNcfgI/C1Ejn1sYcZM2RtGtX+hUfxGJmZZggUFXIXdCilR7qqvnhiIbZl1OuIRxuT4mR7hlHqpGx/riTmHoi9gevQfHr/HbEPhcFFiU0g9BQA+FnCuKx6Y9KltLbAnoXNE1yHkMApExQzyDXHCzIeTagL6cj647BxBEEVUUUqgKB6AUMdhSVhPlTT649U7AEigdudj3fxwg48vDGKRbv1P88JdDY+P9/lhyLl8f5YNvo87HRcQTMGR3Ro9IRlqhq12SDz5DaxieJXAEMnnJVRohI6qRQpiACefUbGt/54gZMzKV06fCbXUVoEbn2iAAaog8xtjaD9GOT3/7R/6ib1q/V66R+8MIP0W5MmrzNX+JPQX7Prf7JxONBBV5jtomYQd4scLxodQj0k2KHhpq/wBJBNetUa7gkGXzM0jzxxBnXVpkRTsS1susmhtWqhXis9ME8H0T5Rz7WZTa9yn6pr2fh8DiPnPopyr7Fs0KsWO739oXuvXTf7Yw1WlmKDOpZVy0siozOqjwOrgKwO4oRJtZJsalu99rBaljeVaVRakmlJ1UoflpFncjofiNsaWn0SZZiE73NKBqIJWOhuDQJQkbnb44F+2fABwyRUuSaB1oO3dlg3VSGjKHaiLG++4IvBiTBoGcxDmAszRtPHpLKxViooEDSw8FDU+4I68tycckbCJWVkiAikRRJIwkKmt1KUCS4elO13Y64iTaTKWXkzEiwAaJ2sLsDXlt5YRlp9BsBTsRTKGBuxyPXfY8wd8UIlrIsOlWgC3CDZiQMXKMEYG70HUCTsTQNWATXLtiRn840rBm02FCjSKFDlsOvrjVOA8PymUyWTkfKjMtm2CyNo1sCyOwVVo7alCUKG5JPPDSCTJQLwoOOV7+XXBZxDs2v/FY8qyrAszIzRo+rug9kx6+rUOY2GsAWBZsu0GfE+dThMcEWXyy5lIzpT7Q0a1ajysHbqQRZo0ZYwC7z3fLHhkF0avyrfGkfSmEy8SZaAZRYdQBRN51Ki9TnmAbrqTY3N4pchxFxlSmoGTu22LDmLVbBIuWnBUkMdvMYICQZgykjglEYgGiQvXyxNgycoaNhFIWSqHdBgSDYvxqa5ct/diZwFV+rys2xQuysUDlW0xjUFegTueZ64ssjD3sCyRRJmZDYkZ4kQijJQKBXB8OghB7Womm37sSAiHMZrb/AAccjL96bLF3Pi1UXaZmIvz8z5nETKRZpCCsGiixpUYWWBGq1cOCAxC6WGnpzNxOE8GMkr1FGVQ0yWWAuwArWdVEbGzy64tH4TlhqX6qyOFD20q0FdWKmuRC6TdG9jzoAsQl5X2L5TLs1VqbLsWOxFsSxsjYiqqh5WKviELvZENFpHcpHGVjXUIwFRTdAaTt0vri0h4LG0jhMpIw8IMYkUuDcupVOoeS7kH2Koa9WJR4BEY7GSzOo2o1SIAGCxsu4Y0HJYXWwJ6i8AAbNHoNMhUkWLFWNxfusEX6H1wlCL5V6/36f3WJfF8s8QgSRdLrEQQa6zTMOW3JgfjiLC9bn2Rz/v8Av58lxKNM+jbNOmVzCx2C2YIv7wHdRVvVj3+mDmITuNKvpPURrp+ZG4+JwCfRnnHVc2qKwLGOQAA3upUgH3gWeljrgzTLTOqxksdvZqhXry2Hm2+KRm94zPkUBPe5iz5AmRviboH3nF1t9XtPumtO3hsAjYE10NX1xUosEZ0D7eTqFNIPe3X3ivfiaWlWLbu4k5kEKFr9Xaz/AKr38/IAqssXBNnbFxOgmysqD/MVNS/s+Ifn/HFezBvEhsH+63w7lgRTKaI/usHEQYZDNiWNJFOzqD/t8DtjsZ7LlmDHu53RbsKAaF7mvS7x2DCViMm4GkLZmEZhlWLV4ix0ryNBm+6pNAnoCcK7StH3kWgZcN3K98MswMIk1P7JUkXo0XRIv1vErsdlmfOJoL6kV3AStTaEZtCkggFiNN0eeF9u1k+soZA6u0EbFJCC0ZIJMd0LAJNXvvhsCkjGw9+Ni+gqL/CZhuplC/KNT/7sY8AaHuP8cEPZLtdJkVljWPWrsrbsVohQp5A8xX7oxm+JfA1HNdkRI9hpo7P4Ntygvn6n4A+WIqdjSN+9zB613XoDXtfrAfsNgPP0hSmVJu4pVVo2XW1NqIKm9OxBUnkbF4Rn/pJlcJ/h2BSRXBWU70d1Ph5Hkccvw9P0l43qah2Y4EYZi+uU+ArTpQNsBYN8xoJ9zj0xS8S7NSSTO6TTxhm9nuiQLJHPVyuj7h64p5+1Gcmyk8gymhdDbtmQCvhsPRAFCw25HwxW8O+lKXTGv1SV3CKGKyHxEKNTAaTQJ3q9rxVVhQlhEq3IZdnuzsqTxucxKQvi0vGRe0Zokt5OR79X4cUf0zFT3avy1E8r3CgCvmcUXCvpPkiRo3gmYiRyPtdwpYlUNi7Ubf0xVdsO1314LULJos+JgSbABHl0u8VRRhySFU5A3Mqoc6fZBNe69tsNRY9kVieWFwxHG6JHkW8EPA+1+cykZigmKx70pVWC3uSuobX8vTqaIDHuCQgemzcjymZnZpSwfWT4tQqmvzFCvKh6DF32g7YSZtEEsMInjZT9aRdMlLdL899jWw2BFgdJ/wBz/fX+/XHs0TACxQvbxA8wG6HyI3+HMEAAve0fa987CqTZeHvgR/iVWpCAOR9/XevTDsfGOHqoB4ZbgAE/WH51zqud71gfij2Y2NSi+t8wNtqvfqR88IRNgfM1zFjl05jnz5cwORw5FA9B3fcaHdlbXeoIGvwgV7Qo2PXF5Fmcs4YJldTbWUhOwtjpbSTsQeXXQPKsDpQ+I7WvkwIA8xRo/C8XPZni4ypkDR6+9SlOpRTAsAxJNLufvV58jeFI4Hm4llCrFMvGtk6XCv4TVgAgUdNg7U1VvveJCcSheVAsIL7BVHflmJoqaCEklSaobh9tjRXxTtLBNFLHHlAtgkWIwEPhtlqjZIF0SdgAPKtHEkJy4ERHcREOYymplaFVZlK7FgdbizYLUd7GHIE+bisaGjGkbWObZlPZN1Xc3tGwTn7J6XiJxPjAkRVjlELKbLCbNNqoDmDCADY1X7vTFtl+0uWDESZMyMrKCzpE7nRtTsR4mO9m98BQArbkP73rA2ED/Ep7SMGTvGXVqbx9SCBciqxPPp5fCCGqienIf31/hhxgen8axHku98IYZ9hONGLNwyEBVl1ZayB94K0dmrPjFeXXzxpxykxB1agZGrRqG5+e58/KvTGHZSR5QIuSqOY2phurX53+RONc7O5puIRRzu4uMBZRdaXUC+XJTswrnddDhkMsJpocn4BUk559Uj9/4m9P4YWMmW+2zbOQTax3439SOSr7sNZL6vGGzDFZGU0ievmb5Ct7xJ4dI0oOYzJqMHYHbWegHkvp5YYhwRELdDXIahgQUoAPtE1Z67/2GrZUdzdq2j9UN+EDr5nniTls0zCSfUFLeBG2FXyVb9lVHiJG+2InGmMaHSCMtlotaNt9rIxIsjnVitxZJNbYBwKTIM4DEMCeYGOxd5TM6UQN7WkFveQCfzOPcCkIPn/g4+0NPl4/Cd8yA0fMCqKONR6bee+FdpO7+sv3SqqgLelCiltC6mVCAVVmsjbcG+uJ3ZHjkGVlDzRa7ZSJFCl46NnSsgKkMPCSKYC9JBxW8WOuWVw5l1OzBzdsL2NGyDX3TuBWGwGGO37OEyc28r2PuwuQbV6Afyw3I48xzP8AE4zNDl2XmL1jot8m3/FXnW3K96w9BKXqJpikZ52WKA7kEqPM0LrriNCpYkrvpFmug2BY+l0PiMLTKuRrUWq8yOQqj/Pf3jzw4FJquQ7Q5JeHX3kCLo0tBoBcHT4k7vXd2aB3FAYy7ieZD3NEXX2VkHkzKSdx0tSPWjjzMRK8kKJCI7RFI1E6y1DvLI8N3fKhhrK5KQyNCCCSTGAHIW1atzXiWwT8bGKbkkifWnH3jgq4X2Z72CKVpcz9oGNQ5N5gKYiiyOKurojAy/DpO8ERrUdPX8YVhfwI92+LbOy5qOKFdXdpENCmKRhq1PKdTU27Wrb0NgPPCQMts12VXLmY5nM6IYpRErJGWeRygkoJqGkhdzqbbDPD+BQz5qGCDNa0lViXMTBo9Ks2l4y1WdOxDEEb+9jgnEZY4JA0UOYy7uZGWez410gyKQwcMdare9378O/8alhmjzKZfLRCMMioi0o7yO7am1u2mQNqJ5mttxghAROyXBjnZWTUY9MLTEhGkNKUGkIniYnX0vlyvk/xXgKRSxwrmR3jmj38E2XCA3pZjKt0SCtgGutbnCOCZqTh8puMP3kTwFS5WxrQGmQ2Dqjq9up6Yk8Sz8ck0IbIrq1EFfrLt3lM0fdktdJ3l8udc6N4AImd7L5mIDvkWImXukR2pnYkC0AB1ILFvsN9ieWJk/YjNKXpsszIadY5gzJ4gpJWgaDHc1YvCuI9oJ5zEMxDG8sbCaF08GmNfGY6AIaOl8IPiXzPI+8R7W56XMsrySaTMD9X1DSDrDLFqCgsBsN/eRgyDMazPYvNRLKdcDmP/NSKdWZQGA8S7Gg3OxtXy7iXZPMwKRI0Hhb/ACxOhbUdK0Eu7NKPhibmu2OakaaKVCwzLK8ah9JjuQlVVgvjUkaSrcwL2w/2j7WHOWJMm5au+TVmpGRf1tAAGmtqBHPasLIZV8V7MZuHU0jxFywV0WZTJbEDSy7XbECl1YRxbs5mcqveSvCDEQNKyqXjJaxadfE17aqxa8Q7aySJLAMs2pjTiXMSyovdnUwRGI0VpIsNsOV4XxLtVNPDPlxlXtiqv3mYeZUs2NCSbKx0miCar0wQgzAxJCNwTvsfUHn88dIxaixJIC8/QAAfKvgMewQO6llWwOZ222LHmbPhUsfd81NlZKB0Gn2XlvqDafmQf3cIYmF2UeFiu29Ej4mvLp8cME9BsBh7MxMlhwVJoi/LxD+II+GGUIvzxSEeuDR9w/gP6YXl8lrSRtTUu5ASx7LEWSRXI9PPCWbyO/h/gcTeGQao5fQXQAI9iU/ejcj5jmfeqQELPZUwuUDnreoaSaJHIFv44t+BcZ+qTFmYmKQBZQBZ/VcDqV8uoJHMioPaGErIvM2t2wA9dqjjHXyI9cQIJQLvf/f/APWGwNqz31aJY9BMwYBjp6hqo3vqJ6AenTDmdmOdnjhiDLAlCiOvW66/yHrjOOxPaoZR1TMJ3mXs6SfajJO9eak2fS/UjGiZDO5lmM2WRRHRoKNS02+pW69DqsDpvgIgmyS/WM4uVi2ig8JPm33j8xXwOHcrxRMzJmNek5WKzpIBVhGNum+62Pfiv4S65PK5qTvEM6rQAYE6m2HrzI39DhjIR9xwaU9ZNKD9pgP4WcNDJ8MckwEiuVDchpU8tuZHpjsXfZvh5+rRe1y6E+Zx2FLAyPsnIiRKyyZVZGzKiXv2ivuAFsAS9CS11RNYH5WXvphGB3YdilHatdLXwPywXZDiDwR5yOPOx5dmZRFHrkAQh1Mh2Rq1KCAbJ33rAhw3fvGPMgc+pJ1f+wnFvMa3jcjb8uo/Ig4Ms1nY4MtCXS/s1GoCyNkJ+dAemAyTp8T8tX/xxoGZzOSeJFd/EoUb6qqhq5c/THZsEfMZbRwBxe1WXOxkJG2xUcvBY58jpP736uOPaPK1Wqtv0a77Vy+R+Y8sTXy2QNgCMtXUN1Emm/Swv545ocqGpDDR1FQdd7GSvy7m/e3pjs+fmfuY/Lz/AIKy/E4GgeZVsKSuvQtrtYoXvpBHvxBTjWTY2Sm5s/ZLfOzv1O5HwB88XjHKCLR3igs4+8aPioDzsp+eKo8NydW3c0ACxtuXg1fl3h+AxdUtKPHJ/cmmM5GIOJZUMrBorBU2I6O3dXRvY/5leWpPI49GfyrDxtE3Ik6TRNKSefn3hH+oetyIshlqG0N0OvovmPPV+WEvk8uVJUQMaNXVE0/p+IIPi3xnq3ovJjxIbOYymkqDEOe1NV03QfrBfkfIY6SfKkEaoyL2sOfxgfl3Q/e9MJk4bl/HpWA1YHi/+qVvbawIv328t1HhWV1EaIOpA1rdW4B5eQT3ajzrc6vuXl7BiQqV8oxssh35kve7X86IPvx4fqpYEst2Dq1yWLZCxB53u594XzOPG4RlLFpCASB7a+nL4Wfh1wkcGyuxKQgbWda7exZ/N/3R54XU/tXl7DxLXnzPI1y5KlilgAE95JsCIwwHoAZQBypV8zXdzliQx0atjfeyXe3I353v6DHq8Cy23gi/fXyXb5lh+z64QeBZatkjPlUi0dj/ADAHx9MHU/tXl+IY+/nzFSQ5c7+EsPZPfOOWqqOrbfT+8cKaLL2T4boqPtn9nxUOfKghrpZ8sR34FBvUaGr27weT0PyT9/0wpuAwWRoXr/3g5AuAa9wX970w+oX0ry/EMff6+462Vy2sta2Sbbvms2SCefUWfnhaLEH1WLYqWPfG9im/PegZD+xXXZn/AJegv2Nr/GPP+l4SOz0G32Z5iz3g2sxgn4BpD+wfPE9T+1eX4hj7+fMVlYIVWhpUNWoCY9Qin8nkHqE/Ww6I4dKix4QKHfHYiyN76Fmr34jRdn4jVxMOV/aDa+6vl5an/wDT9RhSdm4SB9mw2/Hy2U187H7OH1K+heX4jx9758R3NZaB7LaWNGrmbp3hA57WSv77HphA4dlNVBVO5od89n26+91pf3vTHjdlod6Vuv3+dBtvjQH7Qw9lOzUUcgZQwKmwTvy10avrpH7+CmypzoXl+InVlvfPieZFdIeGXKpEhUnfNAkkhaA3sXoG/Tf1wzw+BDqDZfuhpO4z16iAaXwv15Wdt8SZMsczIDLlnSkoMxQ8rIGxJ3J/PDGT4QHJDZZ4wASCe7NkAkDY9Tt8cWtntZZen4ix1a+vuRFy6uftYNIHK813h9w0ttt/LGm8N+i7LyQo1x+JVYHuy1A0eZff37YAeCTjLysfqa2VAHfKpC0b8OhrBN/kMa/w/tflo4kVtQKqAVVdlI5qBfIHbHFft10x1dGWsKX4Rka01J/qfr7g9nvohhcAd8Uom9EW5vofEcZ7xOaXhObnymWneWIAa0Nr7QDEDyO43GxB5c8bHxD6RclCoZzJpurEZO/Oq59PLGH/AEgcTizeelnyxfRIF1FxR1Aadh0WgOfrjhrVU/Nk/I3piMi/4Z2gyEsY8MpnB9hqAPqD5DyW/XF/n85PLlkieFYotYcPyFeKgeh59N/TGQSZZQlFAzXu34f6j0PxxYZXPSJW5am9hj4QCSdmC2CVobUNuR5CBwb3wftfko4URpwGUURof+S47GNR9rWAAbKZUkDckyC/gNsdhZhBexcPl+rZmU5XKyOJrjdlTUyapTI5BkBpaUAGjRFA4oOA5cGF738afkJAfyf88WksMAiE1wmH6kY6tTKcwxs2v+Zq7zxa6oKKBAxC4EP8JN5jvGH7KJ/M41S3iW8qmQCvSMn95GP8WxO4ZwnN5rUcrG0iqauwB0pQTtdEcyMTuy00aZ6Fpq0KEu9wP8sKet7kY2fgDxmO4VCKCwfTSnxNerQAa+NcjtthUzTmmOo+e82ssUjRzB4ZV2YNzA3I36jeweW+2ExQySMlZgAnXpJ07UN7FWAR1Ir5WC/6XOIwTZ4iNv8AKg7tpF3t9RJQnqFU8+VsRtWKHgPAkMDTWsj6iACNgoJBNHa/U8rFYOsr1fmKFoVOXEspVO/5kEeAHcGxsqljRHQHHZppld42luiVPgA/IqGArzAOClOzMLypqkCRhwHZbFrqCkpY5Wfaqhd+WLHtFwnLx5JAZTZCaW2JYhgGBAq9I1XQvYb4auXN+Jiap0AF83NHsZVAFDcL8N6wjL5+UDwyqRZNkA89zvg7+iqWSNs1KGsBYwCBqvZ2NAAmwAuwF2awY5zjckeWbNrGk2ZA0RvLH3RALb+GTSwqy1Ci23SsV1tz6mS1TMQYsmelDErIhLdAoPIVsPdzwpc1MzB9aGgVFAVRIPx3A3xunZXP5jMwOzrHDm5FtJ0QSRsg9mtLtsNwVLDckj0yDtn3hzeYMyorljqWNgUBGxquVkXR333wnduL/pjSWhXy5mU6fEvhYMKA5gEb+lE7YbmzMzqyEx0QQaXffbGsdsu0TQMETPvCRl1KwDKq6sShq5Ty1Hb0wJdsm05ThX/9Y/xHzwneu5/MxqmnQFH4pMObQ7bbj/fDcPE5FWg8JA8x5k+RGNOl41NlzwZYXCCaGCOQaVNq0iAjxA1sTuMWuR43LLxqeGSQd1As3d+BfBQQE7C2r1vD6+7vxMMNOhjsGfmtiphOo2dr6AbeLYbY4Z+UvqHclgpWgDQBIPLVzsY0fJ5yPP57I5eTPJnYjI7Mv1M5eikbsoJPthiDty29RhuPiWYz+Tzne/VSIkdxlyAsuWCWfBoQH9XxHejy5YXX3fqDBToZ8+fmJXaG1NgUedEb23r0rCc1nJmQowiAYVYBB/Nsbblowcxk4jNlBG+WjLZV4kMsngYkqSOtbb14WwHZ3iRyGSysmVjjU5hp2d5EV2ASSlhJN0FU0a5lSfPDd+79QKmnQCTxKe70Q/ut/wDLCIM5OqhdEVAcyGs+uzVz8hjUOLcLhUcQdIkTXkIptGnaN2L6tN+zy6Yb7KZaNl4NqjRtcuZD2oOoBZCNVjeiOuD4i9M4gwURuM3izMovwxbmzsfQdG9OuPY8xLr1FU3UL1oCyfPqT+Qwcdq3j+p1M2SfNd99mcoAKjrxd5pAHPz9MBIOB7TdWWIat0PgRs9A8raidOwFAmtr/rjuH8FklfQkhDUTu5ApRZ/LEpm2wQ8JyKqizqHWQD2ratw3Rk09B1+eM8ddblsppJEKLsPnAa1jnX+afOvLzGJOY7HZhgtCMEDdjMWvwqeRAr/8vTFpDm8w+6sTvXNOZqtjy3A9OmG5c7MpKs5BG1UPKug8ji4IlFTxXszJDEHdE1WqBlkJJZmCqAp9q9LA7jnyFYps7kXhLxyqUdToYHmDzvY7/PlgtkzLSgxSMWjc0y7C99XQXz326gYrM9l0inaKjpkiYeIM7gnV4l1Lq1AqN689wLqWik5KJVFeZr+Q/p+eFZfJs9hbOlCxroF5mqvkcSM7lgjsUVhFZ0FgQTQ3FMFNg+g/PCkzTQM7IFvTp3F7eEGvUGj8MQMkQ9nJHVXEuXplDC50BAIBAIO4IBojpjsFmZ74Mf8AFcG6HeJL3AO9qT+Zx7jRLuCBjP8AHsmck0URFmIJ3PdUQ32VNrrxBGWVyb3Mm14j9leyuYzWSZoVU3JIu7Ac1h8/VTii7RxAy6lAGsarXTo8gFCKqgaQOQ9q8al9DPEAcq0GjeO5C189byLVVtQS/iMLFKYogD2+jniDFz3S7aV3dRdaLq+Y25+mJGa7D8S7ru1ja3AMzd6upmGwGrWbTQqCj5HbzM89x+JXYNDmbJYnSyEePTdWw6Jt8ccvaSFjYjzftatgv6QSn73KqH+nGCvLUvAzMsz9G3ENIVcrpAG9OhJ5eo22uumJHDuw3EokYCBzvYjpGU/td6rLfXY8saVFxhAQdGd2081FeF3bej1LgH0C9MdFxVBpH+O2AG8bb0jrvvzttR/WC+mBXVqLCZjxTsbxSUD/AA0wJ9oaogOlAU9kc+fpiJJ2C4odOvLysVGxLIavcj2r5/njV5OKoVYB8+LDb909i4lj29QRrH65PXHs3GEOr7XOrq1V9jJtq7tRXu02P9bHB1q1DCZ1wvstxSFCkaT5cc6WNW1tTbnc0dlXy5eRvzN9k85O3fz5fMM4FNFTHUdqER30RtuWGxFHTditFbjcZP8An5sW113EnWUNXwCmP/S19ceLxyPY/WsyBatvBJuBI0xHL70f2R8gPM1h9atQwAFBLxyNO7jTMxxjZUSAUo/Cp0FgB03v1vA9J2XzpsnKZk3Z3hcknqW263jXY+OopBOdmIULYOXk30a2Y8r8QdR+x78eJxkCh9fkJAA3gfcqjRknbrIyv+z5b4OsWoYQC/4vx0Lp05zSBVfVBy5V/k3hHD+KcbhjSOOPNqiAKq/UyaA5CzESfeTg+fjQKuF4iwZgwUmB/CTEI1Nad6lVpfjXKjhWa46GV9HEdBZX0HuW8OpE0Hdd9BV2o89fph9atRYDKXyfEmOXZstmycsFEP8AhXGgIQy8o9wCAd7vEjKHicWZfNJls130mrWxyklHVROxSugxp2Z46CzFeIhR46Biba2jZfu/cQMvrr9MeNxzxf8A8klXdd03Lvg1cv0f2Xv3wdYtQwmb8Tz/ABWbu9eXzCmNxIjJk3RgwBANrH68sSM9x7i0qMjwThXRkk05Nl7wMNJLkJua5cqs40DLdoQGUtxKNlGix3bC6eRm6feTSv7BPXFr2R4rrbu2zi5lxDHYVCp1LeuTkB4tSbdKwKtPiGEx/VxHvIc53M3eQBYo/sG1AKrV4NNlaJGqqs88OcL4rxGBWRctI0bOZO7kyrMqsSSWQFfDufP8+en8T7Qr3sgXiEUYEhGkqSVpGjKnbmJirfCuuI79oCQQvE4AaIHhuiYwi7VvUys3rddMLEtR4TM8vxTiaZl8z3WYaWQaX15dyrL+ArprSOgFV8Tb8vF+JtPBP9WlU5cHukXKuI11KVPhC9QfPoMaPL2kUkleJQAEPp2/F3bJ0+6qyD11X0xY8E48kk9fXY5gTIAiqbt3DxC6+5F4fXngxd4R3GC5jJyIftY5Iy1mnRkvzoMBhkr54L/pi4/32d7oIV+rakLXevUEa66VywHPk5hGJGjfuyAdVeGmLAEH1KsBflhukEzn64KeDxj6vdDcc6A6N10KTz8zgRgUHVqfTt4aF6vTnt0+eCDhWbqChW9eX4k9d+fr8MVTkD3F7wlvCw/XQ9PP1O3Tej5Ybl4e0j/Z2xdgB5bi717If2b/AJY7hZOiQqaIojnzHLYGj8jte2+LXhp0yRtKUFOysZB4fElAMCoajYWya5c9hjfgYFfxXhYy7wqZA8h3kA5LuK570d9zzxUcbyTtm4xHE7kr7MezHxPuCqCvaG9H34K+2t6sverbVs25G8Z9v748jz53vsBnjgP1qHTVliL0q/Vfu3Tbm6Lb+eFUi6Cq47G0YCusiNbHupTbKpC0xOkEhvFXiPsmgKN1cjFtyd/P+/n/ALcrYQTfWVMVtKoV18CrVBT7JJUbH48632jcM4ZNK8giheQovj0JenxLzrkKBrl1HnjJlk1u0SdeG8PJAAJMJs0K38XPHYqM3IdbUpIJu/fv1Hwx2KAm8YUDNSqNlWVlVRyAv2QOQHpjbvowy6DJIwVQzA6iALNM9WevP88djsS9wwmbhcB3MMRP+hf6YS3CYP0MX7i/0x7jsYNCI0vCYP0MX7i/0xDfhMH6CL9xfX0x2OxJRFbhMH6GL9xfKvLy2w0eHxfoo/3B6Dy8tsdjsSA2+VQckX90edfwxFzKAHkOQ/v8h8sdjsTLGN5tyLon2m/ip/jviOJ2tfEfbXqf0px2OxQxvh+ZfweNvaj6n8E/9B8hhP1p6TxtvG33j/4UH+O/vx5jsN7hEzN5h7fxNyl6np9Wr5WfmfPCZZ27ytTVqPU/+LC/9O3u2x2OwwIWUnYkeJuUXU9Tmb+dD5Dyxf8AYNyXeyT4I+frHET8zvjsdh0rNA9wNcclYSZqmIqWat+Vd1X8T8zhEkra38R/zCOfTvVFfLb3Y7HYTSKQ1lcy5KW7e2vU9Wa8EPYVy0h1EmglXv8Aix5jsEKRcAJ+kiBfr8p0rbMbNCzQQC/PEI5OP/hOYk0JrEygPpGoDVHsDzrc/M+eOx2OhbzJbyn7NxgjM2AaQVY9JMOcKc9wu53C367xY7HYaKe4Juz0YMc1gGlWrHLnyxdcIGnMhRsO8uhsLMe5rzx2Oxstxgym7VyE5twSSFICgnYChsPLFT2jYtLl9W9ne97srzx5jsK5x/8ADSgHs6g7yqFFV294F4IOBsRlMtRO/FYgfWlioHzqz88eY7GVP9f0UyF25QNxDNlgCe+cWdzsSB8gKx2Ox2Le8p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" name="Рисунок 20" descr="загруженно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314096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5" grpId="1"/>
      <p:bldP spid="6" grpId="0"/>
      <p:bldP spid="7" grpId="0"/>
      <p:bldP spid="7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Для подключения внешних устройств используются следующие разъемы портов: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552" y="4180344"/>
            <a:ext cx="7416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USB</a:t>
            </a:r>
            <a:r>
              <a:rPr lang="ru-RU" sz="2400" b="1" dirty="0">
                <a:solidFill>
                  <a:schemeClr val="bg1"/>
                </a:solidFill>
              </a:rPr>
              <a:t>-порт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en-US" sz="2400" dirty="0">
                <a:solidFill>
                  <a:schemeClr val="bg1"/>
                </a:solidFill>
              </a:rPr>
              <a:t>Universal Serial Bus</a:t>
            </a:r>
            <a:r>
              <a:rPr lang="ru-RU" sz="2400" dirty="0">
                <a:solidFill>
                  <a:schemeClr val="bg1"/>
                </a:solidFill>
              </a:rPr>
              <a:t> – универсальная последовательная шина - новый тип порта для подключения внешних устройств, например, сканера, цифровой камеры, </a:t>
            </a:r>
            <a:r>
              <a:rPr lang="en-US" sz="2400" dirty="0">
                <a:solidFill>
                  <a:schemeClr val="bg1"/>
                </a:solidFill>
              </a:rPr>
              <a:t>flash</a:t>
            </a:r>
            <a:r>
              <a:rPr lang="ru-RU" sz="2400" dirty="0">
                <a:solidFill>
                  <a:schemeClr val="bg1"/>
                </a:solidFill>
              </a:rPr>
              <a:t>-памяти)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638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155679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последовательный порт</a:t>
            </a:r>
            <a:r>
              <a:rPr lang="ru-RU" sz="2400" dirty="0" smtClean="0">
                <a:solidFill>
                  <a:schemeClr val="bg1"/>
                </a:solidFill>
              </a:rPr>
              <a:t> (иначе </a:t>
            </a:r>
            <a:r>
              <a:rPr lang="en-US" sz="2400" dirty="0" smtClean="0">
                <a:solidFill>
                  <a:schemeClr val="bg1"/>
                </a:solidFill>
              </a:rPr>
              <a:t>com</a:t>
            </a:r>
            <a:r>
              <a:rPr lang="ru-RU" sz="2400" dirty="0" smtClean="0">
                <a:solidFill>
                  <a:schemeClr val="bg1"/>
                </a:solidFill>
              </a:rPr>
              <a:t>-порт) – старый вид порта, к нему подключались мышь, внешний модем)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62880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параллельный порт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en-US" sz="2400" b="1" dirty="0" smtClean="0">
                <a:solidFill>
                  <a:schemeClr val="bg1"/>
                </a:solidFill>
              </a:rPr>
              <a:t>LPT</a:t>
            </a:r>
            <a:r>
              <a:rPr lang="ru-RU" sz="2400" b="1" dirty="0" smtClean="0">
                <a:solidFill>
                  <a:schemeClr val="bg1"/>
                </a:solidFill>
              </a:rPr>
              <a:t>- порт</a:t>
            </a:r>
            <a:r>
              <a:rPr lang="ru-RU" sz="2400" dirty="0" smtClean="0">
                <a:solidFill>
                  <a:schemeClr val="bg1"/>
                </a:solidFill>
              </a:rPr>
              <a:t>, подключение принтера, сканера)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70080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порт </a:t>
            </a:r>
            <a:r>
              <a:rPr lang="en-US" sz="2400" b="1" dirty="0" smtClean="0">
                <a:solidFill>
                  <a:schemeClr val="bg1"/>
                </a:solidFill>
              </a:rPr>
              <a:t>PS</a:t>
            </a:r>
            <a:r>
              <a:rPr lang="ru-RU" sz="2400" b="1" dirty="0" smtClean="0">
                <a:solidFill>
                  <a:schemeClr val="bg1"/>
                </a:solidFill>
              </a:rPr>
              <a:t>/2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com-по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852936"/>
            <a:ext cx="2466975" cy="1847850"/>
          </a:xfrm>
          <a:prstGeom prst="rect">
            <a:avLst/>
          </a:prstGeom>
        </p:spPr>
      </p:pic>
      <p:pic>
        <p:nvPicPr>
          <p:cNvPr id="9" name="Рисунок 8" descr="lptпорт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140968"/>
            <a:ext cx="4010025" cy="1143000"/>
          </a:xfrm>
          <a:prstGeom prst="rect">
            <a:avLst/>
          </a:prstGeom>
        </p:spPr>
      </p:pic>
      <p:pic>
        <p:nvPicPr>
          <p:cNvPr id="10" name="Рисунок 9" descr="lptпорт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852936"/>
            <a:ext cx="2619375" cy="1743075"/>
          </a:xfrm>
          <a:prstGeom prst="rect">
            <a:avLst/>
          </a:prstGeom>
        </p:spPr>
      </p:pic>
      <p:pic>
        <p:nvPicPr>
          <p:cNvPr id="11" name="Рисунок 10" descr="p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2924944"/>
            <a:ext cx="1628775" cy="2809875"/>
          </a:xfrm>
          <a:prstGeom prst="rect">
            <a:avLst/>
          </a:prstGeom>
        </p:spPr>
      </p:pic>
      <p:pic>
        <p:nvPicPr>
          <p:cNvPr id="12" name="Рисунок 11" descr="ps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3284984"/>
            <a:ext cx="2466975" cy="1847850"/>
          </a:xfrm>
          <a:prstGeom prst="rect">
            <a:avLst/>
          </a:prstGeom>
        </p:spPr>
      </p:pic>
      <p:pic>
        <p:nvPicPr>
          <p:cNvPr id="13" name="Рисунок 12" descr="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5856" y="1988840"/>
            <a:ext cx="23050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4213" y="1341438"/>
            <a:ext cx="79200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Для общего наименования каждого из разъемов в технике часто используется понятие </a:t>
            </a:r>
            <a:r>
              <a:rPr lang="ru-RU" sz="2400" i="1" u="sng" dirty="0">
                <a:solidFill>
                  <a:schemeClr val="bg1"/>
                </a:solidFill>
              </a:rPr>
              <a:t>«интерфейс».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Это понятие не имеет строгого определения, а также русского аналога. В понятие </a:t>
            </a:r>
            <a:r>
              <a:rPr lang="ru-RU" sz="2400" b="1" dirty="0">
                <a:solidFill>
                  <a:schemeClr val="bg1"/>
                </a:solidFill>
              </a:rPr>
              <a:t>интерфейса </a:t>
            </a:r>
            <a:r>
              <a:rPr lang="ru-RU" sz="2400" dirty="0">
                <a:solidFill>
                  <a:schemeClr val="bg1"/>
                </a:solidFill>
              </a:rPr>
              <a:t>входят принципы организации взаимосвязи устройств, определяемые типами разъемов, а также типами соединяющих их шин. </a:t>
            </a:r>
          </a:p>
        </p:txBody>
      </p:sp>
      <p:sp>
        <p:nvSpPr>
          <p:cNvPr id="15363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8280400" cy="19939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</a:rPr>
              <a:t>Архитектурой компьютера </a:t>
            </a:r>
            <a:r>
              <a:rPr lang="ru-RU" sz="2400">
                <a:solidFill>
                  <a:schemeClr val="bg1"/>
                </a:solidFill>
              </a:rPr>
              <a:t>называется совокупность устройств, входящих в его состав, а также принципы соединения данных устройств между собой, обеспечивающие их взаимосвязь (принципы сопряжения)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9750" y="3573463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Основной элемент,  расположенный внутри системного блока и являющийся фундаментом архитектуры компьютера, - это </a:t>
            </a:r>
            <a:r>
              <a:rPr lang="ru-RU" sz="2400" i="1">
                <a:solidFill>
                  <a:schemeClr val="bg1"/>
                </a:solidFill>
              </a:rPr>
              <a:t>материнская (системная) плата.</a:t>
            </a:r>
          </a:p>
        </p:txBody>
      </p:sp>
      <p:sp>
        <p:nvSpPr>
          <p:cNvPr id="307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404813"/>
            <a:ext cx="8064500" cy="162877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</a:rPr>
              <a:t>Системная плата</a:t>
            </a:r>
            <a:r>
              <a:rPr lang="ru-RU" sz="2400">
                <a:solidFill>
                  <a:schemeClr val="bg1"/>
                </a:solidFill>
              </a:rPr>
              <a:t> - основная плата компьютера, на которой размещаются электронные компоненты и разъемы для установки устройств, расположенных на отдельных платах.</a:t>
            </a:r>
          </a:p>
        </p:txBody>
      </p:sp>
      <p:pic>
        <p:nvPicPr>
          <p:cNvPr id="4099" name="Picture 3" descr="Материнская плата m-ATX GigaByte 7VM333MRZ, VIA KM266 Pro, Socket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349500"/>
            <a:ext cx="5184775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27584" y="1628800"/>
            <a:ext cx="77057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Одно из основных устройств, расположенных на материнской плате – это </a:t>
            </a:r>
            <a:r>
              <a:rPr lang="ru-RU" sz="2400" b="1" i="1" u="sng" dirty="0">
                <a:solidFill>
                  <a:schemeClr val="bg1"/>
                </a:solidFill>
              </a:rPr>
              <a:t>системная шина.</a:t>
            </a:r>
            <a:r>
              <a:rPr lang="ru-RU" sz="2400" dirty="0">
                <a:solidFill>
                  <a:schemeClr val="bg1"/>
                </a:solidFill>
              </a:rPr>
              <a:t> Именно через нее объединяются все устройства ПК. За счет шины реализуется основной принцип построения персонального компьютера </a:t>
            </a:r>
            <a:r>
              <a:rPr lang="ru-RU" sz="2400" b="1" i="1" u="sng" dirty="0">
                <a:solidFill>
                  <a:schemeClr val="bg1"/>
                </a:solidFill>
              </a:rPr>
              <a:t>магистрально-модульный принцип.</a:t>
            </a:r>
          </a:p>
        </p:txBody>
      </p:sp>
      <p:sp>
        <p:nvSpPr>
          <p:cNvPr id="512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8064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chemeClr val="bg1"/>
                </a:solidFill>
              </a:rPr>
              <a:t>Системная шина</a:t>
            </a:r>
            <a:r>
              <a:rPr lang="ru-RU" sz="2400">
                <a:solidFill>
                  <a:schemeClr val="bg1"/>
                </a:solidFill>
              </a:rPr>
              <a:t> играет  роль  </a:t>
            </a:r>
            <a:r>
              <a:rPr lang="ru-RU" sz="2400" b="1" i="1" u="sng">
                <a:solidFill>
                  <a:schemeClr val="bg1"/>
                </a:solidFill>
              </a:rPr>
              <a:t>магистрали.</a:t>
            </a:r>
            <a:r>
              <a:rPr lang="ru-RU" sz="2400">
                <a:solidFill>
                  <a:schemeClr val="bg1"/>
                </a:solidFill>
              </a:rPr>
              <a:t> Ее основной функцией является обеспечение взаимосвязи всех  </a:t>
            </a:r>
            <a:r>
              <a:rPr lang="ru-RU" sz="2400" b="1" i="1" u="sng">
                <a:solidFill>
                  <a:schemeClr val="bg1"/>
                </a:solidFill>
              </a:rPr>
              <a:t>модулей.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9552" y="3068960"/>
            <a:ext cx="81359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Некоторые из них, такие как процессор, оперативная память, адаптеры непосредственно вставляются в разъемы на материнской плате, другие, например жесткий диск, С</a:t>
            </a:r>
            <a:r>
              <a:rPr lang="en-US" sz="2400" dirty="0">
                <a:solidFill>
                  <a:schemeClr val="bg1"/>
                </a:solidFill>
              </a:rPr>
              <a:t>D</a:t>
            </a:r>
            <a:r>
              <a:rPr lang="ru-RU" sz="2400" dirty="0">
                <a:solidFill>
                  <a:schemeClr val="bg1"/>
                </a:solidFill>
              </a:rPr>
              <a:t>-привод подсоединяются к ней опосредованно, с помощью специального устройства, шлейфа.</a:t>
            </a:r>
          </a:p>
        </p:txBody>
      </p:sp>
      <p:sp>
        <p:nvSpPr>
          <p:cNvPr id="61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Системная шина включает в себя: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95738" y="981075"/>
            <a:ext cx="3889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Arial Narrow" pitchFamily="34" charset="0"/>
              </a:rPr>
              <a:t>►</a:t>
            </a:r>
            <a:r>
              <a:rPr lang="ru-RU" sz="2400" b="1">
                <a:solidFill>
                  <a:schemeClr val="bg1"/>
                </a:solidFill>
              </a:rPr>
              <a:t>шину данных </a:t>
            </a:r>
          </a:p>
          <a:p>
            <a:r>
              <a:rPr lang="ru-RU" b="1">
                <a:solidFill>
                  <a:schemeClr val="bg1"/>
                </a:solidFill>
              </a:rPr>
              <a:t>►</a:t>
            </a:r>
            <a:r>
              <a:rPr lang="ru-RU"/>
              <a:t> </a:t>
            </a:r>
            <a:r>
              <a:rPr lang="ru-RU" sz="2400" b="1">
                <a:solidFill>
                  <a:schemeClr val="bg1"/>
                </a:solidFill>
              </a:rPr>
              <a:t>адресную шину</a:t>
            </a:r>
          </a:p>
          <a:p>
            <a:r>
              <a:rPr lang="ru-RU" b="1">
                <a:solidFill>
                  <a:schemeClr val="bg1"/>
                </a:solidFill>
              </a:rPr>
              <a:t>►</a:t>
            </a:r>
            <a:r>
              <a:rPr lang="ru-RU"/>
              <a:t> </a:t>
            </a:r>
            <a:r>
              <a:rPr lang="ru-RU" sz="2400" b="1">
                <a:solidFill>
                  <a:schemeClr val="bg1"/>
                </a:solidFill>
              </a:rPr>
              <a:t>шину управления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0825" y="2420938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>
                <a:solidFill>
                  <a:schemeClr val="bg1"/>
                </a:solidFill>
              </a:rPr>
              <a:t>Шина данных</a:t>
            </a:r>
            <a:r>
              <a:rPr lang="ru-RU" sz="2000">
                <a:solidFill>
                  <a:schemeClr val="bg1"/>
                </a:solidFill>
              </a:rPr>
              <a:t> служит для двухстороннего обмена информацией между устройствами компьютера.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3357563"/>
            <a:ext cx="8280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u="sng">
                <a:solidFill>
                  <a:schemeClr val="bg1"/>
                </a:solidFill>
              </a:rPr>
              <a:t>Адресная шина</a:t>
            </a:r>
            <a:r>
              <a:rPr lang="ru-RU" sz="2000">
                <a:solidFill>
                  <a:schemeClr val="bg1"/>
                </a:solidFill>
              </a:rPr>
              <a:t> используется процессором при чтении данных из оперативной памяти. По ней процессор «сообщает» оперативной памяти  - откуда нужно считать данные. Информация по адресной шине передается только в одном направлении – от процессора к памяти.</a:t>
            </a:r>
            <a:r>
              <a:rPr lang="ru-RU"/>
              <a:t>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5157788"/>
            <a:ext cx="82089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По</a:t>
            </a:r>
            <a:r>
              <a:rPr lang="ru-RU" sz="2000" b="1">
                <a:solidFill>
                  <a:schemeClr val="bg1"/>
                </a:solidFill>
              </a:rPr>
              <a:t> </a:t>
            </a:r>
            <a:r>
              <a:rPr lang="ru-RU" sz="2000" b="1" i="1" u="sng">
                <a:solidFill>
                  <a:schemeClr val="bg1"/>
                </a:solidFill>
              </a:rPr>
              <a:t>шине управления</a:t>
            </a:r>
            <a:r>
              <a:rPr lang="ru-RU" sz="2000" b="1">
                <a:solidFill>
                  <a:schemeClr val="bg1"/>
                </a:solidFill>
              </a:rPr>
              <a:t> </a:t>
            </a:r>
            <a:r>
              <a:rPr lang="ru-RU" sz="2000">
                <a:solidFill>
                  <a:schemeClr val="bg1"/>
                </a:solidFill>
              </a:rPr>
              <a:t>передаются сигналы, определяющие характер обмена информацией. Эти сигналы определяют, какую именно операцию необходимо произвести в определенный момент.</a:t>
            </a:r>
          </a:p>
        </p:txBody>
      </p:sp>
      <p:sp>
        <p:nvSpPr>
          <p:cNvPr id="1434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11560" y="1268760"/>
            <a:ext cx="7920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Тип материнской платы, условия ее совместимости с другими устройствами, определяются типом системной шины, а также </a:t>
            </a:r>
            <a:r>
              <a:rPr lang="ru-RU" sz="2400" dirty="0" err="1">
                <a:solidFill>
                  <a:schemeClr val="bg1"/>
                </a:solidFill>
              </a:rPr>
              <a:t>чипсетом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11560" y="3501008"/>
            <a:ext cx="7848600" cy="1200329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 err="1">
                <a:solidFill>
                  <a:schemeClr val="bg1"/>
                </a:solidFill>
              </a:rPr>
              <a:t>Чипсет</a:t>
            </a:r>
            <a:r>
              <a:rPr lang="ru-RU" sz="2400" u="sng" dirty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 - </a:t>
            </a:r>
            <a:r>
              <a:rPr lang="ru-RU" sz="2400" dirty="0">
                <a:solidFill>
                  <a:schemeClr val="bg1"/>
                </a:solidFill>
              </a:rPr>
              <a:t>набор микросхем </a:t>
            </a:r>
            <a:r>
              <a:rPr lang="ru-RU" sz="2400" dirty="0" smtClean="0">
                <a:solidFill>
                  <a:schemeClr val="bg1"/>
                </a:solidFill>
              </a:rPr>
              <a:t>материнской платы, </a:t>
            </a:r>
            <a:r>
              <a:rPr lang="ru-RU" sz="2400" dirty="0">
                <a:solidFill>
                  <a:schemeClr val="bg1"/>
                </a:solidFill>
              </a:rPr>
              <a:t>выполняющих служебные функции по распределению сигналов между блоками. </a:t>
            </a:r>
          </a:p>
        </p:txBody>
      </p:sp>
      <p:sp>
        <p:nvSpPr>
          <p:cNvPr id="2151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err="1">
                <a:solidFill>
                  <a:schemeClr val="bg1"/>
                </a:solidFill>
              </a:rPr>
              <a:t>Чипсет</a:t>
            </a:r>
            <a:r>
              <a:rPr lang="ru-RU" sz="2400" dirty="0">
                <a:solidFill>
                  <a:schemeClr val="bg1"/>
                </a:solidFill>
              </a:rPr>
              <a:t> материнской платы состоит из двух компонентов </a:t>
            </a:r>
            <a:r>
              <a:rPr lang="ru-RU" sz="2400" dirty="0" smtClean="0">
                <a:solidFill>
                  <a:schemeClr val="bg1"/>
                </a:solidFill>
              </a:rPr>
              <a:t>Называются </a:t>
            </a:r>
            <a:r>
              <a:rPr lang="ru-RU" sz="2400" dirty="0">
                <a:solidFill>
                  <a:schemeClr val="bg1"/>
                </a:solidFill>
              </a:rPr>
              <a:t>эти компоненты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u="sng" dirty="0">
                <a:solidFill>
                  <a:schemeClr val="bg1"/>
                </a:solidFill>
                <a:hlinkClick r:id="rId2" action="ppaction://hlinksldjump"/>
              </a:rPr>
              <a:t>Северный и Южный мост</a:t>
            </a:r>
            <a:r>
              <a:rPr lang="ru-RU" sz="2400" dirty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552" y="2204864"/>
            <a:ext cx="81359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Северный мост обеспечивает обмен информацией между процессором и оперативной памятью. К нему также подключается шина </a:t>
            </a:r>
            <a:r>
              <a:rPr lang="en-US" sz="2400" dirty="0">
                <a:solidFill>
                  <a:schemeClr val="bg1"/>
                </a:solidFill>
              </a:rPr>
              <a:t>PCI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81359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Южный мост обеспечивает взаимодействие между Северным мостом и портами периферийного оборудования. Также к нему подключаются винчестер и приводы устройств внешней памяти. </a:t>
            </a:r>
          </a:p>
        </p:txBody>
      </p:sp>
      <p:sp>
        <p:nvSpPr>
          <p:cNvPr id="2253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576262" cy="2889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87624" y="2060848"/>
            <a:ext cx="72009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sym typeface="Wingdings" pitchFamily="2" charset="2"/>
              </a:rPr>
              <a:t></a:t>
            </a:r>
            <a:r>
              <a:rPr lang="ru-RU" b="1" dirty="0"/>
              <a:t> </a:t>
            </a:r>
            <a:r>
              <a:rPr lang="ru-RU" sz="2400" dirty="0">
                <a:solidFill>
                  <a:schemeClr val="bg1"/>
                </a:solidFill>
              </a:rPr>
              <a:t>Название </a:t>
            </a:r>
            <a:r>
              <a:rPr lang="ru-RU" sz="2400" i="1" dirty="0">
                <a:solidFill>
                  <a:schemeClr val="bg1"/>
                </a:solidFill>
              </a:rPr>
              <a:t>«мост»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дали </a:t>
            </a:r>
            <a:r>
              <a:rPr lang="ru-RU" sz="2400" dirty="0" err="1">
                <a:solidFill>
                  <a:schemeClr val="bg1"/>
                </a:solidFill>
              </a:rPr>
              <a:t>чипсетам</a:t>
            </a:r>
            <a:r>
              <a:rPr lang="ru-RU" sz="2400" dirty="0">
                <a:solidFill>
                  <a:schemeClr val="bg1"/>
                </a:solidFill>
              </a:rPr>
              <a:t> по выполняемым ими функциями: они служат для связи различных шин и интерфейсов. Названия </a:t>
            </a:r>
            <a:r>
              <a:rPr lang="ru-RU" sz="2400" i="1" dirty="0">
                <a:solidFill>
                  <a:schemeClr val="bg1"/>
                </a:solidFill>
              </a:rPr>
              <a:t>Северный</a:t>
            </a:r>
            <a:r>
              <a:rPr lang="ru-RU" sz="2400" dirty="0">
                <a:solidFill>
                  <a:schemeClr val="bg1"/>
                </a:solidFill>
              </a:rPr>
              <a:t> и </a:t>
            </a:r>
            <a:r>
              <a:rPr lang="ru-RU" sz="2400" i="1" dirty="0">
                <a:solidFill>
                  <a:schemeClr val="bg1"/>
                </a:solidFill>
              </a:rPr>
              <a:t>Южный </a:t>
            </a:r>
            <a:r>
              <a:rPr lang="ru-RU" sz="2400" dirty="0">
                <a:solidFill>
                  <a:schemeClr val="bg1"/>
                </a:solidFill>
              </a:rPr>
              <a:t>означают расположение </a:t>
            </a:r>
            <a:r>
              <a:rPr lang="ru-RU" sz="2400" dirty="0" err="1">
                <a:solidFill>
                  <a:schemeClr val="bg1"/>
                </a:solidFill>
              </a:rPr>
              <a:t>чипсетов</a:t>
            </a:r>
            <a:r>
              <a:rPr lang="ru-RU" sz="2400" dirty="0">
                <a:solidFill>
                  <a:schemeClr val="bg1"/>
                </a:solidFill>
              </a:rPr>
              <a:t> моста относительно шины PCI: Северный находится выше, а Южный - ниже.</a:t>
            </a:r>
            <a:r>
              <a:rPr lang="ru-RU" dirty="0"/>
              <a:t> 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165850"/>
            <a:ext cx="719138" cy="3587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рхитектура компьютера - 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Архитектура компьютера - 2</Template>
  <TotalTime>123</TotalTime>
  <Words>603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Архитектура компьютера - 2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Школа №332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Кручко</dc:creator>
  <cp:lastModifiedBy>Кручко</cp:lastModifiedBy>
  <cp:revision>16</cp:revision>
  <dcterms:created xsi:type="dcterms:W3CDTF">2013-09-20T04:56:22Z</dcterms:created>
  <dcterms:modified xsi:type="dcterms:W3CDTF">2013-09-20T09:01:38Z</dcterms:modified>
</cp:coreProperties>
</file>