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3" r:id="rId3"/>
    <p:sldId id="264" r:id="rId4"/>
    <p:sldId id="261" r:id="rId5"/>
    <p:sldId id="265" r:id="rId6"/>
    <p:sldId id="262" r:id="rId7"/>
    <p:sldId id="260" r:id="rId8"/>
    <p:sldId id="266" r:id="rId9"/>
    <p:sldId id="267" r:id="rId10"/>
    <p:sldId id="259" r:id="rId11"/>
    <p:sldId id="258" r:id="rId12"/>
    <p:sldId id="257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F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2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62D2441-F34D-4DB9-B358-A7ADABA424E7}" type="datetimeFigureOut">
              <a:rPr lang="en-US"/>
              <a:pPr>
                <a:defRPr/>
              </a:pPr>
              <a:t>10/22/2013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8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A9EE0D-AFFC-4CD1-A838-C8B029BF12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28DA6-9976-4087-BEAE-7D4854D83EC7}" type="datetimeFigureOut">
              <a:rPr lang="en-US"/>
              <a:pPr>
                <a:defRPr/>
              </a:pPr>
              <a:t>10/22/2013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CCFF8-7DBC-4BBF-9BAD-B85364DD37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6C414-3C0A-41CC-A1D1-D530B9BADF70}" type="datetimeFigureOut">
              <a:rPr lang="en-US"/>
              <a:pPr>
                <a:defRPr/>
              </a:pPr>
              <a:t>10/22/2013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8813C-C8D8-4FDA-9CD0-CF4984A3E6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ECE36B-D211-4DC2-8C35-B54900FB66D7}" type="datetimeFigureOut">
              <a:rPr lang="en-US"/>
              <a:pPr>
                <a:defRPr/>
              </a:pPr>
              <a:t>10/22/2013</a:t>
            </a:fld>
            <a:endParaRPr lang="en-US" dirty="0"/>
          </a:p>
        </p:txBody>
      </p:sp>
      <p:sp>
        <p:nvSpPr>
          <p:cNvPr id="5" name="Номер слайда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0A94B2F-BEFF-48DE-B025-3290E40C85B5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Нижний колонтитул 1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5A412C-03B0-42BA-AB13-173D2336D2AD}" type="datetimeFigureOut">
              <a:rPr lang="en-US"/>
              <a:pPr>
                <a:defRPr/>
              </a:pPr>
              <a:t>10/22/2013</a:t>
            </a:fld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6ED12-C840-42E7-BD71-A1490E82D892}" type="slidenum">
              <a:rPr lang="en-US"/>
              <a:pPr>
                <a:defRPr/>
              </a:pPr>
              <a:t>‹#›</a:t>
            </a:fld>
            <a:endParaRPr lang="en-US" sz="24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C3CF2-04A7-46C7-BDB2-711F1C90C773}" type="datetimeFigureOut">
              <a:rPr lang="en-US"/>
              <a:pPr>
                <a:defRPr/>
              </a:pPr>
              <a:t>10/22/2013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D47EC-3DDA-4A4B-A44B-EB2578FF5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3CDC84-47CC-4A56-8345-15149B23C4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43CBB-1E1F-43CA-83DA-11317791AF44}" type="datetimeFigureOut">
              <a:rPr lang="en-US"/>
              <a:pPr>
                <a:defRPr/>
              </a:pPr>
              <a:t>10/22/2013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E99EF-BE24-44EE-9017-F4A2C0517C16}" type="datetimeFigureOut">
              <a:rPr lang="en-US"/>
              <a:pPr>
                <a:defRPr/>
              </a:pPr>
              <a:t>10/22/2013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11285C-6FAF-4830-96FC-2FF8CF69FDF8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16017-F812-44FE-A5D0-8FD098CDD7F1}" type="datetimeFigureOut">
              <a:rPr lang="en-US"/>
              <a:pPr>
                <a:defRPr/>
              </a:pPr>
              <a:t>10/22/2013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D8012-3CEF-4C8C-BA3D-2B2025524E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766900-2590-45D4-B95F-3D150D3A1BC5}" type="datetimeFigureOut">
              <a:rPr lang="en-US"/>
              <a:pPr>
                <a:defRPr/>
              </a:pPr>
              <a:t>10/22/2013</a:t>
            </a:fld>
            <a:endParaRPr lang="en-US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263D11-ED8E-4FE7-ABCA-C6545E959978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8F0F9-2C56-4BAB-9520-1C724D44A8BF}" type="datetimeFigureOut">
              <a:rPr lang="en-US"/>
              <a:pPr>
                <a:defRPr/>
              </a:pPr>
              <a:t>10/22/2013</a:t>
            </a:fld>
            <a:endParaRPr lang="en-US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7FCD50-5C79-444E-859F-A4A171161072}" type="slidenum">
              <a:rPr lang="en-US"/>
              <a:pPr>
                <a:defRPr/>
              </a:pPr>
              <a:t>‹#›</a:t>
            </a:fld>
            <a:endParaRPr lang="en-US" sz="2800" dirty="0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Текст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DCDF2D0A-FD98-4082-9888-506924631376}" type="datetimeFigureOut">
              <a:rPr lang="en-US"/>
              <a:pPr>
                <a:defRPr/>
              </a:pPr>
              <a:t>10/22/2013</a:t>
            </a:fld>
            <a:endParaRPr lang="en-US" sz="1400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aseline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BF31EC5C-637E-464C-AC32-3947EF911C3A}" type="slidenum">
              <a:rPr lang="en-US"/>
              <a:pPr>
                <a:defRPr/>
              </a:pPr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1" fontAlgn="base" hangingPunct="1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1" fontAlgn="base" hangingPunct="1">
        <a:spcBef>
          <a:spcPts val="300"/>
        </a:spcBef>
        <a:spcAft>
          <a:spcPct val="0"/>
        </a:spcAft>
        <a:buClr>
          <a:srgbClr val="9C9C9C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eaLnBrk="1" fontAlgn="base" hangingPunct="1">
        <a:spcBef>
          <a:spcPts val="300"/>
        </a:spcBef>
        <a:spcAft>
          <a:spcPct val="0"/>
        </a:spcAft>
        <a:buClr>
          <a:srgbClr val="82828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1" fontAlgn="base" hangingPunct="1">
        <a:spcBef>
          <a:spcPts val="300"/>
        </a:spcBef>
        <a:spcAft>
          <a:spcPct val="0"/>
        </a:spcAft>
        <a:buClr>
          <a:srgbClr val="9C9C9C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1" fontAlgn="base" hangingPunct="1">
        <a:spcBef>
          <a:spcPts val="338"/>
        </a:spcBef>
        <a:spcAft>
          <a:spcPct val="0"/>
        </a:spcAft>
        <a:buClr>
          <a:srgbClr val="9C9C9C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3"/>
          <p:cNvSpPr txBox="1">
            <a:spLocks noChangeArrowheads="1"/>
          </p:cNvSpPr>
          <p:nvPr/>
        </p:nvSpPr>
        <p:spPr bwMode="auto">
          <a:xfrm>
            <a:off x="642938" y="1714500"/>
            <a:ext cx="7858125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5400">
                <a:latin typeface="Constantia" pitchFamily="18" charset="0"/>
              </a:rPr>
              <a:t>Основные алгоритмические структуры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1"/>
          <p:cNvSpPr txBox="1">
            <a:spLocks noChangeArrowheads="1"/>
          </p:cNvSpPr>
          <p:nvPr/>
        </p:nvSpPr>
        <p:spPr bwMode="auto">
          <a:xfrm>
            <a:off x="500063" y="571500"/>
            <a:ext cx="8072437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Constantia" pitchFamily="18" charset="0"/>
              </a:rPr>
              <a:t>При выполнении этого цикла переменной </a:t>
            </a:r>
            <a:r>
              <a:rPr lang="en-US" sz="2000" i="1">
                <a:latin typeface="Constantia" pitchFamily="18" charset="0"/>
              </a:rPr>
              <a:t>i</a:t>
            </a:r>
            <a:r>
              <a:rPr lang="ru-RU" sz="2000" b="1">
                <a:latin typeface="Constantia" pitchFamily="18" charset="0"/>
              </a:rPr>
              <a:t>,</a:t>
            </a:r>
            <a:r>
              <a:rPr lang="ru-RU" sz="2000">
                <a:latin typeface="Constantia" pitchFamily="18" charset="0"/>
              </a:rPr>
              <a:t> называемой </a:t>
            </a:r>
            <a:r>
              <a:rPr lang="ru-RU" sz="2000" i="1">
                <a:latin typeface="Constantia" pitchFamily="18" charset="0"/>
              </a:rPr>
              <a:t>параметром цикла</a:t>
            </a:r>
            <a:r>
              <a:rPr lang="ru-RU" sz="2000">
                <a:latin typeface="Constantia" pitchFamily="18" charset="0"/>
              </a:rPr>
              <a:t>, присваивается </a:t>
            </a:r>
          </a:p>
          <a:p>
            <a:r>
              <a:rPr lang="ru-RU" sz="2000">
                <a:latin typeface="Constantia" pitchFamily="18" charset="0"/>
              </a:rPr>
              <a:t>некоторое начальное значение </a:t>
            </a:r>
            <a:r>
              <a:rPr lang="en-US" sz="2000" i="1">
                <a:latin typeface="Constantia" pitchFamily="18" charset="0"/>
              </a:rPr>
              <a:t>i</a:t>
            </a:r>
            <a:r>
              <a:rPr lang="ru-RU" sz="2000" i="1">
                <a:latin typeface="Constantia" pitchFamily="18" charset="0"/>
              </a:rPr>
              <a:t>1</a:t>
            </a:r>
            <a:r>
              <a:rPr lang="ru-RU" sz="2000">
                <a:latin typeface="Constantia" pitchFamily="18" charset="0"/>
              </a:rPr>
              <a:t>. После этого проверяется условие  </a:t>
            </a:r>
            <a:r>
              <a:rPr lang="en-US" sz="2000" i="1">
                <a:latin typeface="Constantia" pitchFamily="18" charset="0"/>
              </a:rPr>
              <a:t>i </a:t>
            </a:r>
            <a:r>
              <a:rPr lang="ru-RU" sz="2000" i="1">
                <a:latin typeface="Constantia" pitchFamily="18" charset="0"/>
              </a:rPr>
              <a:t>&lt;= </a:t>
            </a:r>
            <a:r>
              <a:rPr lang="en-US" sz="2000" i="1">
                <a:latin typeface="Constantia" pitchFamily="18" charset="0"/>
              </a:rPr>
              <a:t>i</a:t>
            </a:r>
            <a:r>
              <a:rPr lang="ru-RU" sz="2000" i="1">
                <a:latin typeface="Constantia" pitchFamily="18" charset="0"/>
              </a:rPr>
              <a:t>2</a:t>
            </a:r>
            <a:r>
              <a:rPr lang="ru-RU" sz="2000">
                <a:latin typeface="Constantia" pitchFamily="18" charset="0"/>
              </a:rPr>
              <a:t>. Если  это условие соблюдается,  то выполняется тело цикла и параметр </a:t>
            </a:r>
            <a:r>
              <a:rPr lang="en-US" sz="2000" i="1">
                <a:latin typeface="Constantia" pitchFamily="18" charset="0"/>
              </a:rPr>
              <a:t>i</a:t>
            </a:r>
            <a:r>
              <a:rPr lang="en-US" sz="2000" b="1" i="1">
                <a:latin typeface="Constantia" pitchFamily="18" charset="0"/>
              </a:rPr>
              <a:t> </a:t>
            </a:r>
            <a:r>
              <a:rPr lang="ru-RU" sz="2000">
                <a:latin typeface="Constantia" pitchFamily="18" charset="0"/>
              </a:rPr>
              <a:t>увеличивается на единицу. Выполнение тела цикла и увеличение шага осуществляется  пока верно неравенство  </a:t>
            </a:r>
            <a:r>
              <a:rPr lang="en-US" sz="2000" i="1">
                <a:latin typeface="Constantia" pitchFamily="18" charset="0"/>
              </a:rPr>
              <a:t>i </a:t>
            </a:r>
            <a:r>
              <a:rPr lang="ru-RU" sz="2000" i="1">
                <a:latin typeface="Constantia" pitchFamily="18" charset="0"/>
              </a:rPr>
              <a:t>&lt;= </a:t>
            </a:r>
            <a:r>
              <a:rPr lang="en-US" sz="2000" i="1">
                <a:latin typeface="Constantia" pitchFamily="18" charset="0"/>
              </a:rPr>
              <a:t>i</a:t>
            </a:r>
            <a:r>
              <a:rPr lang="ru-RU" sz="2000" i="1">
                <a:latin typeface="Constantia" pitchFamily="18" charset="0"/>
              </a:rPr>
              <a:t>2.</a:t>
            </a:r>
            <a:endParaRPr lang="ru-RU">
              <a:latin typeface="Constantia" pitchFamily="18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28625" y="2928938"/>
            <a:ext cx="8143875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onstantia" pitchFamily="18" charset="0"/>
              </a:rPr>
              <a:t>Цикл с параметром удобно использовать в тех случаях, когда число повторений (</a:t>
            </a:r>
            <a:r>
              <a:rPr lang="ru-RU" sz="2400" i="1">
                <a:latin typeface="Constantia" pitchFamily="18" charset="0"/>
              </a:rPr>
              <a:t>итераций</a:t>
            </a:r>
            <a:r>
              <a:rPr lang="ru-RU" sz="2400">
                <a:latin typeface="Constantia" pitchFamily="18" charset="0"/>
              </a:rPr>
              <a:t>)</a:t>
            </a:r>
          </a:p>
          <a:p>
            <a:r>
              <a:rPr lang="ru-RU" sz="2400">
                <a:latin typeface="Constantia" pitchFamily="18" charset="0"/>
              </a:rPr>
              <a:t>операторов тела цикла заранее известно. Такие циклы называют </a:t>
            </a:r>
            <a:r>
              <a:rPr lang="ru-RU" sz="2400" i="1">
                <a:latin typeface="Constantia" pitchFamily="18" charset="0"/>
              </a:rPr>
              <a:t>итерационными.</a:t>
            </a:r>
            <a:endParaRPr lang="ru-RU" sz="2400">
              <a:latin typeface="Constantia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57188" y="5000625"/>
            <a:ext cx="8072437" cy="830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onstantia" pitchFamily="18" charset="0"/>
              </a:rPr>
              <a:t>Алгоритмы, содержащие структуру </a:t>
            </a:r>
            <a:r>
              <a:rPr lang="ru-RU" sz="2400" b="1" i="1">
                <a:latin typeface="Constantia" pitchFamily="18" charset="0"/>
              </a:rPr>
              <a:t>цикл</a:t>
            </a:r>
            <a:r>
              <a:rPr lang="ru-RU" sz="2400">
                <a:latin typeface="Constantia" pitchFamily="18" charset="0"/>
              </a:rPr>
              <a:t>, называются </a:t>
            </a:r>
            <a:r>
              <a:rPr lang="ru-RU" sz="2400" i="1">
                <a:latin typeface="Constantia" pitchFamily="18" charset="0"/>
              </a:rPr>
              <a:t>циклическими</a:t>
            </a:r>
            <a:r>
              <a:rPr lang="ru-RU" sz="2400">
                <a:latin typeface="Constantia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28625" y="1857375"/>
          <a:ext cx="8358188" cy="3571875"/>
        </p:xfrm>
        <a:graphic>
          <a:graphicData uri="http://schemas.openxmlformats.org/drawingml/2006/table">
            <a:tbl>
              <a:tblPr/>
              <a:tblGrid>
                <a:gridCol w="5132388"/>
                <a:gridCol w="3225800"/>
              </a:tblGrid>
              <a:tr h="307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Пословица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Структура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4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Умный в гору не пойдет, умный гору обойдет.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8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4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Пройти огонь, воду и медные трубы.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8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4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Семь раз отмерь — один раз отрежь.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8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4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Готовь сани летом, а телегу зимой.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8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1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Куй железо,  пока горячо.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577" name="TextBox 2"/>
          <p:cNvSpPr txBox="1">
            <a:spLocks noChangeArrowheads="1"/>
          </p:cNvSpPr>
          <p:nvPr/>
        </p:nvSpPr>
        <p:spPr bwMode="auto">
          <a:xfrm>
            <a:off x="357188" y="571500"/>
            <a:ext cx="828675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onstantia" pitchFamily="18" charset="0"/>
              </a:rPr>
              <a:t>Установите соответствие между пословицей и алгоритмической структурой: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000250" y="2286000"/>
            <a:ext cx="5500688" cy="1714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КОНЕЦ УРОКА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2"/>
          <p:cNvSpPr txBox="1">
            <a:spLocks noChangeArrowheads="1"/>
          </p:cNvSpPr>
          <p:nvPr/>
        </p:nvSpPr>
        <p:spPr bwMode="auto">
          <a:xfrm>
            <a:off x="500063" y="428625"/>
            <a:ext cx="8001000" cy="1200150"/>
          </a:xfrm>
          <a:prstGeom prst="rect">
            <a:avLst/>
          </a:prstGeom>
          <a:noFill/>
          <a:ln w="9525" cmpd="dbl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onstantia" pitchFamily="18" charset="0"/>
              </a:rPr>
              <a:t>Структура </a:t>
            </a:r>
            <a:r>
              <a:rPr lang="ru-RU" sz="2400" b="1" i="1">
                <a:latin typeface="Constantia" pitchFamily="18" charset="0"/>
              </a:rPr>
              <a:t>следование —</a:t>
            </a:r>
            <a:r>
              <a:rPr lang="ru-RU" sz="2400" b="1">
                <a:latin typeface="Constantia" pitchFamily="18" charset="0"/>
              </a:rPr>
              <a:t> </a:t>
            </a:r>
            <a:r>
              <a:rPr lang="ru-RU" sz="2400">
                <a:latin typeface="Constantia" pitchFamily="18" charset="0"/>
              </a:rPr>
              <a:t>это структура, которая обеспечивает последовательное выполнение  действий (операторов).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57224" y="1785926"/>
          <a:ext cx="7358114" cy="3786214"/>
        </p:xfrm>
        <a:graphic>
          <a:graphicData uri="http://schemas.openxmlformats.org/drawingml/2006/table">
            <a:tbl>
              <a:tblPr>
                <a:effectLst>
                  <a:outerShdw blurRad="50800" dist="50800" dir="5400000" algn="ctr" rotWithShape="0">
                    <a:schemeClr val="tx2">
                      <a:lumMod val="90000"/>
                    </a:schemeClr>
                  </a:outerShdw>
                </a:effectLst>
              </a:tblPr>
              <a:tblGrid>
                <a:gridCol w="2857012"/>
                <a:gridCol w="2366326"/>
                <a:gridCol w="2134776"/>
              </a:tblGrid>
              <a:tr h="4732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Блок-схема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4947" marR="649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0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Псевдокод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4947" marR="649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0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Rockwell Condensed" pitchFamily="18" charset="0"/>
                          <a:ea typeface="Times New Roman"/>
                        </a:rPr>
                        <a:t>Turbo Pascal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4947" marR="649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0FF"/>
                    </a:solidFill>
                  </a:tcPr>
                </a:tc>
              </a:tr>
              <a:tr h="33129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4947" marR="649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0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действие 1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действие 2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…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действие </a:t>
                      </a:r>
                      <a:r>
                        <a:rPr lang="en-US" sz="2000" i="1" dirty="0">
                          <a:solidFill>
                            <a:srgbClr val="000000"/>
                          </a:solidFill>
                          <a:latin typeface="Rockwell Condensed" pitchFamily="18" charset="0"/>
                          <a:ea typeface="Times New Roman"/>
                        </a:rPr>
                        <a:t>n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4947" marR="649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0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indent="471170" algn="l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Rockwell Condensed" pitchFamily="18" charset="0"/>
                          <a:ea typeface="Times New Roman"/>
                        </a:rPr>
                        <a:t>begin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оператор 1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оператор 2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…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оператор </a:t>
                      </a:r>
                      <a:r>
                        <a:rPr lang="en-US" sz="2000" i="1" dirty="0">
                          <a:solidFill>
                            <a:srgbClr val="000000"/>
                          </a:solidFill>
                          <a:latin typeface="Rockwell Condensed" pitchFamily="18" charset="0"/>
                          <a:ea typeface="Times New Roman"/>
                        </a:rPr>
                        <a:t>n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  <a:p>
                      <a:pPr indent="471170" algn="l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Rockwell Condensed" pitchFamily="18" charset="0"/>
                          <a:ea typeface="Times New Roman"/>
                        </a:rPr>
                        <a:t>end;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4947" marR="649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0FF"/>
                    </a:solidFill>
                  </a:tcPr>
                </a:tc>
              </a:tr>
            </a:tbl>
          </a:graphicData>
        </a:graphic>
      </p:graphicFrame>
      <p:pic>
        <p:nvPicPr>
          <p:cNvPr id="1026" name="Picture 2" descr="l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88" y="2286000"/>
            <a:ext cx="2286000" cy="329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71500" y="5715000"/>
            <a:ext cx="8143875" cy="830263"/>
          </a:xfrm>
          <a:prstGeom prst="rect">
            <a:avLst/>
          </a:prstGeom>
          <a:noFill/>
          <a:ln w="9525" cmpd="dbl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onstantia" pitchFamily="18" charset="0"/>
              </a:rPr>
              <a:t>Алгоритмы, содержащие </a:t>
            </a:r>
            <a:r>
              <a:rPr lang="ru-RU" sz="2400" i="1">
                <a:latin typeface="Constantia" pitchFamily="18" charset="0"/>
              </a:rPr>
              <a:t>только</a:t>
            </a:r>
            <a:r>
              <a:rPr lang="ru-RU" sz="2400">
                <a:latin typeface="Constantia" pitchFamily="18" charset="0"/>
              </a:rPr>
              <a:t> структуру </a:t>
            </a:r>
            <a:r>
              <a:rPr lang="ru-RU" sz="2400" b="1" i="1">
                <a:latin typeface="Constantia" pitchFamily="18" charset="0"/>
              </a:rPr>
              <a:t>следование</a:t>
            </a:r>
            <a:r>
              <a:rPr lang="ru-RU" sz="2400">
                <a:latin typeface="Constantia" pitchFamily="18" charset="0"/>
              </a:rPr>
              <a:t>, называются </a:t>
            </a:r>
            <a:r>
              <a:rPr lang="ru-RU" sz="2400" i="1">
                <a:latin typeface="Constantia" pitchFamily="18" charset="0"/>
              </a:rPr>
              <a:t>линейными</a:t>
            </a:r>
            <a:r>
              <a:rPr lang="ru-RU" sz="2400">
                <a:latin typeface="Constantia" pitchFamily="18" charset="0"/>
              </a:rPr>
              <a:t>.</a:t>
            </a:r>
            <a:endParaRPr lang="ru-RU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2"/>
          <p:cNvSpPr txBox="1">
            <a:spLocks noChangeArrowheads="1"/>
          </p:cNvSpPr>
          <p:nvPr/>
        </p:nvSpPr>
        <p:spPr bwMode="auto">
          <a:xfrm>
            <a:off x="500063" y="428625"/>
            <a:ext cx="8001000" cy="1570038"/>
          </a:xfrm>
          <a:prstGeom prst="rect">
            <a:avLst/>
          </a:prstGeom>
          <a:noFill/>
          <a:ln w="9525" cmpd="dbl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onstantia" pitchFamily="18" charset="0"/>
              </a:rPr>
              <a:t>Структура</a:t>
            </a:r>
            <a:r>
              <a:rPr lang="ru-RU" sz="2400" b="1">
                <a:latin typeface="Constantia" pitchFamily="18" charset="0"/>
              </a:rPr>
              <a:t> </a:t>
            </a:r>
            <a:r>
              <a:rPr lang="ru-RU" sz="2400" b="1" i="1">
                <a:latin typeface="Constantia" pitchFamily="18" charset="0"/>
              </a:rPr>
              <a:t>разветвление</a:t>
            </a:r>
            <a:r>
              <a:rPr lang="ru-RU" sz="2400" b="1">
                <a:latin typeface="Constantia" pitchFamily="18" charset="0"/>
              </a:rPr>
              <a:t> — </a:t>
            </a:r>
            <a:r>
              <a:rPr lang="ru-RU" sz="2400">
                <a:latin typeface="Constantia" pitchFamily="18" charset="0"/>
              </a:rPr>
              <a:t>это структура, которая обеспечивает выбор одного из альтернативных путей работы алгоритма в зависимости от результата проверки условия (истина или ложь).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2285992"/>
          <a:ext cx="8429684" cy="3357586"/>
        </p:xfrm>
        <a:graphic>
          <a:graphicData uri="http://schemas.openxmlformats.org/drawingml/2006/table">
            <a:tbl>
              <a:tblPr>
                <a:effectLst>
                  <a:outerShdw blurRad="50800" dist="50800" dir="5400000" algn="ctr" rotWithShape="0">
                    <a:schemeClr val="tx2">
                      <a:lumMod val="90000"/>
                    </a:schemeClr>
                  </a:outerShdw>
                </a:effectLst>
              </a:tblPr>
              <a:tblGrid>
                <a:gridCol w="3786214"/>
                <a:gridCol w="2357454"/>
                <a:gridCol w="2286016"/>
              </a:tblGrid>
              <a:tr h="4196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Блок-схема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0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Псевдокод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0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Rockwell Condensed" pitchFamily="18" charset="0"/>
                          <a:ea typeface="Times New Roman"/>
                        </a:rPr>
                        <a:t>Turbo Pascal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0FF"/>
                    </a:solidFill>
                  </a:tcPr>
                </a:tc>
              </a:tr>
              <a:tr h="29378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0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</a:endParaRPr>
                    </a:p>
                    <a:p>
                      <a:pPr marL="201295" indent="-180340" algn="just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если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lang="ru-RU" sz="24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условие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то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lang="ru-RU" sz="24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действие 1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b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</a:b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   </a:t>
                      </a: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иначе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4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действие 2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0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marL="201295" indent="-201295" algn="l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Rockwell Condensed" pitchFamily="18" charset="0"/>
                          <a:ea typeface="Times New Roman"/>
                        </a:rPr>
                        <a:t>if </a:t>
                      </a:r>
                      <a:r>
                        <a:rPr lang="en-US" sz="2400" i="1" dirty="0">
                          <a:solidFill>
                            <a:srgbClr val="000000"/>
                          </a:solidFill>
                          <a:latin typeface="Rockwell Condensed" pitchFamily="18" charset="0"/>
                          <a:ea typeface="Times New Roman"/>
                        </a:rPr>
                        <a:t> </a:t>
                      </a:r>
                      <a:r>
                        <a:rPr lang="ru-RU" sz="24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условие 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latin typeface="Rockwell Condensed" pitchFamily="18" charset="0"/>
                          <a:ea typeface="Times New Roman"/>
                        </a:rPr>
                        <a:t>then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/>
                      </a:r>
                      <a:b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</a:br>
                      <a:r>
                        <a:rPr lang="ru-RU" sz="24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 оператор 1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  <a:p>
                      <a:pPr marL="291465" indent="-269875" algn="l"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Rockwell Condensed" pitchFamily="18" charset="0"/>
                          <a:ea typeface="Times New Roman"/>
                        </a:rPr>
                        <a:t>else</a:t>
                      </a:r>
                      <a:r>
                        <a:rPr lang="ru-RU" sz="24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/>
                      </a:r>
                      <a:br>
                        <a:rPr lang="ru-RU" sz="24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</a:br>
                      <a:r>
                        <a:rPr lang="ru-RU" sz="24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оператор</a:t>
                      </a:r>
                      <a:r>
                        <a:rPr lang="en-US" sz="2400" i="1" dirty="0">
                          <a:solidFill>
                            <a:srgbClr val="000000"/>
                          </a:solidFill>
                          <a:latin typeface="Rockwell Condensed" pitchFamily="18" charset="0"/>
                          <a:ea typeface="Times New Roman"/>
                        </a:rPr>
                        <a:t>2;</a:t>
                      </a:r>
                      <a:r>
                        <a:rPr lang="ru-RU" sz="24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/>
                      </a:r>
                      <a:br>
                        <a:rPr lang="ru-RU" sz="24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</a:b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F0FF"/>
                    </a:solidFill>
                  </a:tcPr>
                </a:tc>
              </a:tr>
            </a:tbl>
          </a:graphicData>
        </a:graphic>
      </p:graphicFrame>
      <p:pic>
        <p:nvPicPr>
          <p:cNvPr id="58370" name="Picture 2" descr="razv"/>
          <p:cNvPicPr>
            <a:picLocks noChangeAspect="1" noChangeArrowheads="1"/>
          </p:cNvPicPr>
          <p:nvPr/>
        </p:nvPicPr>
        <p:blipFill>
          <a:blip r:embed="rId2" cstate="print">
            <a:lum contrast="18000"/>
          </a:blip>
          <a:srcRect/>
          <a:stretch>
            <a:fillRect/>
          </a:stretch>
        </p:blipFill>
        <p:spPr bwMode="auto">
          <a:xfrm>
            <a:off x="285750" y="3071813"/>
            <a:ext cx="4071938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1"/>
          <p:cNvSpPr txBox="1">
            <a:spLocks noChangeArrowheads="1"/>
          </p:cNvSpPr>
          <p:nvPr/>
        </p:nvSpPr>
        <p:spPr bwMode="auto">
          <a:xfrm>
            <a:off x="428625" y="500063"/>
            <a:ext cx="835818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onstantia" pitchFamily="18" charset="0"/>
              </a:rPr>
              <a:t>В частном случае может оказаться, что для одного из выбранных путей никаких действий предпринимать не нуж­но. Такая структура получила название </a:t>
            </a:r>
            <a:r>
              <a:rPr lang="ru-RU" sz="2400" i="1">
                <a:latin typeface="Constantia" pitchFamily="18" charset="0"/>
              </a:rPr>
              <a:t>обход</a:t>
            </a:r>
            <a:r>
              <a:rPr lang="ru-RU" sz="2400">
                <a:latin typeface="Constantia" pitchFamily="18" charset="0"/>
              </a:rPr>
              <a:t>. 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7188" y="2214563"/>
          <a:ext cx="8429625" cy="2430463"/>
        </p:xfrm>
        <a:graphic>
          <a:graphicData uri="http://schemas.openxmlformats.org/drawingml/2006/table">
            <a:tbl>
              <a:tblPr/>
              <a:tblGrid>
                <a:gridCol w="3857625"/>
                <a:gridCol w="2428875"/>
                <a:gridCol w="2143125"/>
              </a:tblGrid>
              <a:tr h="608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Блок-схема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47" marR="6494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Псевдокод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47" marR="6494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 Condensed" pitchFamily="18" charset="0"/>
                          <a:cs typeface="Times New Roman" pitchFamily="18" charset="0"/>
                        </a:rPr>
                        <a:t>Turbo Pascal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47" marR="6494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1822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47" marR="6494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если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условие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действие 1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47" marR="6494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 Condensed" pitchFamily="18" charset="0"/>
                          <a:cs typeface="Times New Roman" pitchFamily="18" charset="0"/>
                        </a:rPr>
                        <a:t>if 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 Condensed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условие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 Condensed" pitchFamily="18" charset="0"/>
                          <a:cs typeface="Times New Roman" pitchFamily="18" charset="0"/>
                        </a:rPr>
                        <a:t>then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оператор 1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 Condensed" pitchFamily="18" charset="0"/>
                          <a:cs typeface="Times New Roman" pitchFamily="18" charset="0"/>
                        </a:rPr>
                        <a:t>;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47" marR="6494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  <p:pic>
        <p:nvPicPr>
          <p:cNvPr id="3073" name="Picture 1" descr="obhod"/>
          <p:cNvPicPr>
            <a:picLocks noChangeAspect="1" noChangeArrowheads="1"/>
          </p:cNvPicPr>
          <p:nvPr/>
        </p:nvPicPr>
        <p:blipFill>
          <a:blip r:embed="rId2" cstate="print">
            <a:lum contrast="30000"/>
          </a:blip>
          <a:srcRect/>
          <a:stretch>
            <a:fillRect/>
          </a:stretch>
        </p:blipFill>
        <p:spPr bwMode="auto">
          <a:xfrm>
            <a:off x="357188" y="2786063"/>
            <a:ext cx="3929062" cy="191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402" name="Text Box 2"/>
          <p:cNvSpPr txBox="1">
            <a:spLocks noChangeArrowheads="1"/>
          </p:cNvSpPr>
          <p:nvPr/>
        </p:nvSpPr>
        <p:spPr bwMode="auto">
          <a:xfrm>
            <a:off x="1098550" y="1163638"/>
            <a:ext cx="1447800" cy="18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endParaRPr lang="ru-RU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28625" y="5214938"/>
            <a:ext cx="8215313" cy="830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onstantia" pitchFamily="18" charset="0"/>
              </a:rPr>
              <a:t>Алгоритмы, содержащие структуру </a:t>
            </a:r>
            <a:r>
              <a:rPr lang="ru-RU" sz="2400" b="1" i="1">
                <a:latin typeface="Constantia" pitchFamily="18" charset="0"/>
              </a:rPr>
              <a:t>разветвление</a:t>
            </a:r>
            <a:r>
              <a:rPr lang="ru-RU" sz="2400">
                <a:latin typeface="Constantia" pitchFamily="18" charset="0"/>
              </a:rPr>
              <a:t>, называются </a:t>
            </a:r>
            <a:r>
              <a:rPr lang="ru-RU" sz="2400" i="1">
                <a:latin typeface="Constantia" pitchFamily="18" charset="0"/>
              </a:rPr>
              <a:t>разветвляющимися</a:t>
            </a:r>
            <a:r>
              <a:rPr lang="ru-RU" sz="2400">
                <a:latin typeface="Constantia" pitchFamily="18" charset="0"/>
              </a:rPr>
              <a:t>.</a:t>
            </a:r>
            <a:endParaRPr lang="ru-RU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1"/>
          <p:cNvSpPr txBox="1">
            <a:spLocks noChangeArrowheads="1"/>
          </p:cNvSpPr>
          <p:nvPr/>
        </p:nvSpPr>
        <p:spPr bwMode="auto">
          <a:xfrm>
            <a:off x="428625" y="500063"/>
            <a:ext cx="8358188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onstantia" pitchFamily="18" charset="0"/>
              </a:rPr>
              <a:t>Обобщением разветвления является </a:t>
            </a:r>
            <a:r>
              <a:rPr lang="ru-RU" sz="2400" i="1" u="sng">
                <a:latin typeface="Constantia" pitchFamily="18" charset="0"/>
              </a:rPr>
              <a:t>множественный выбор</a:t>
            </a:r>
            <a:r>
              <a:rPr lang="ru-RU" sz="2400">
                <a:latin typeface="Constantia" pitchFamily="18" charset="0"/>
              </a:rPr>
              <a:t>, когда в зависимости от значения переменной (</a:t>
            </a:r>
            <a:r>
              <a:rPr lang="en-US" sz="2400">
                <a:latin typeface="Constantia" pitchFamily="18" charset="0"/>
              </a:rPr>
              <a:t>i</a:t>
            </a:r>
            <a:r>
              <a:rPr lang="ru-RU" sz="2400">
                <a:latin typeface="Constantia" pitchFamily="18" charset="0"/>
              </a:rPr>
              <a:t>) выполняется одно из нескольких действий.</a:t>
            </a:r>
            <a:br>
              <a:rPr lang="ru-RU" sz="2400">
                <a:latin typeface="Constantia" pitchFamily="18" charset="0"/>
              </a:rPr>
            </a:br>
            <a:endParaRPr lang="ru-RU" sz="2400">
              <a:latin typeface="Constantia" pitchFamily="18" charset="0"/>
            </a:endParaRPr>
          </a:p>
        </p:txBody>
      </p:sp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1098550" y="1163638"/>
            <a:ext cx="1447800" cy="18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28625" y="1785938"/>
          <a:ext cx="8286750" cy="3929698"/>
        </p:xfrm>
        <a:graphic>
          <a:graphicData uri="http://schemas.openxmlformats.org/drawingml/2006/table">
            <a:tbl>
              <a:tblPr/>
              <a:tblGrid>
                <a:gridCol w="3332163"/>
                <a:gridCol w="2663825"/>
                <a:gridCol w="2290762"/>
              </a:tblGrid>
              <a:tr h="290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Блок-схема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47" marR="6494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Псевдокод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47" marR="6494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 Condensed" pitchFamily="18" charset="0"/>
                          <a:cs typeface="Times New Roman" pitchFamily="18" charset="0"/>
                        </a:rPr>
                        <a:t>Turbo Pascal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47" marR="6494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3563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47" marR="6494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выбрать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 Condensed" pitchFamily="18" charset="0"/>
                          <a:cs typeface="Times New Roman" pitchFamily="18" charset="0"/>
                        </a:rPr>
                        <a:t>i = 1: </a:t>
                      </a: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действие 1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 Condensed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= 2: действие 2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 Condensed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= 3: действие 3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 Condensed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= 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 Condensed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 действие 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 Condensed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 Condensed" pitchFamily="18" charset="0"/>
                          <a:cs typeface="Times New Roman" pitchFamily="18" charset="0"/>
                        </a:rPr>
                        <a:t>i = 2: </a:t>
                      </a: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действие 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 Condensed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47" marR="6494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 Condensed" pitchFamily="18" charset="0"/>
                          <a:cs typeface="Times New Roman" pitchFamily="18" charset="0"/>
                        </a:rPr>
                        <a:t>case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 Condensed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 Condensed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 Condensed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 Condensed" pitchFamily="18" charset="0"/>
                          <a:cs typeface="Times New Roman" pitchFamily="18" charset="0"/>
                        </a:rPr>
                        <a:t>of 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1: оператор 1;</a:t>
                      </a:r>
                      <a:b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2: оператор 2;</a:t>
                      </a:r>
                      <a:b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3: оператор 3;</a:t>
                      </a:r>
                      <a:b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4: оператор 4;</a:t>
                      </a:r>
                      <a:b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5: оператор 5;</a:t>
                      </a:r>
                      <a:b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 Condensed" pitchFamily="18" charset="0"/>
                          <a:cs typeface="Times New Roman" pitchFamily="18" charset="0"/>
                        </a:rPr>
                        <a:t>end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;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47" marR="6494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  <p:pic>
        <p:nvPicPr>
          <p:cNvPr id="60417" name="Picture 1" descr="ca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5" y="2214563"/>
            <a:ext cx="2646363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27" name="Text Box 2"/>
          <p:cNvSpPr txBox="1">
            <a:spLocks noChangeArrowheads="1"/>
          </p:cNvSpPr>
          <p:nvPr/>
        </p:nvSpPr>
        <p:spPr bwMode="auto">
          <a:xfrm>
            <a:off x="6350" y="1539875"/>
            <a:ext cx="13335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1"/>
          <p:cNvSpPr txBox="1">
            <a:spLocks noChangeArrowheads="1"/>
          </p:cNvSpPr>
          <p:nvPr/>
        </p:nvSpPr>
        <p:spPr bwMode="auto">
          <a:xfrm>
            <a:off x="428625" y="714375"/>
            <a:ext cx="8143875" cy="830263"/>
          </a:xfrm>
          <a:prstGeom prst="rect">
            <a:avLst/>
          </a:prstGeom>
          <a:noFill/>
          <a:ln w="9525" cmpd="dbl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onstantia" pitchFamily="18" charset="0"/>
              </a:rPr>
              <a:t>Структура </a:t>
            </a:r>
            <a:r>
              <a:rPr lang="ru-RU" sz="2400" b="1" i="1">
                <a:latin typeface="Constantia" pitchFamily="18" charset="0"/>
              </a:rPr>
              <a:t>цикл</a:t>
            </a:r>
            <a:r>
              <a:rPr lang="ru-RU" sz="2400">
                <a:latin typeface="Constantia" pitchFamily="18" charset="0"/>
              </a:rPr>
              <a:t> — это структура, которая обеспечивает повторное выполнение действий.</a:t>
            </a:r>
            <a:endParaRPr lang="ru-RU">
              <a:latin typeface="Constantia" pitchFamily="18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00063" y="2214563"/>
            <a:ext cx="8072437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onstantia" pitchFamily="18" charset="0"/>
              </a:rPr>
              <a:t>Повторное выполнение операторов, или другими словами, циклическая работа операторов необходима для большинства программ. Оператор или группа операторов, повторяющаяся в цикле,  называется </a:t>
            </a:r>
            <a:r>
              <a:rPr lang="ru-RU" sz="2400" i="1">
                <a:latin typeface="Constantia" pitchFamily="18" charset="0"/>
              </a:rPr>
              <a:t>телом цикла.</a:t>
            </a:r>
            <a:endParaRPr lang="ru-RU" sz="2400">
              <a:latin typeface="Constantia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28625" y="4714875"/>
            <a:ext cx="821531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onstantia" pitchFamily="18" charset="0"/>
              </a:rPr>
              <a:t>Различают три разновидности структуры </a:t>
            </a:r>
            <a:r>
              <a:rPr lang="ru-RU" sz="2400" b="1" i="1">
                <a:latin typeface="Constantia" pitchFamily="18" charset="0"/>
              </a:rPr>
              <a:t>цикл</a:t>
            </a:r>
            <a:r>
              <a:rPr lang="ru-RU" sz="2400">
                <a:latin typeface="Constantia" pitchFamily="18" charset="0"/>
              </a:rPr>
              <a:t>: </a:t>
            </a:r>
            <a:r>
              <a:rPr lang="ru-RU" sz="2400" i="1">
                <a:latin typeface="Constantia" pitchFamily="18" charset="0"/>
              </a:rPr>
              <a:t>цикл с предусловием, цикл с постусловием и цикл с параметром.</a:t>
            </a:r>
            <a:endParaRPr lang="ru-RU" sz="240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1"/>
          <p:cNvSpPr txBox="1">
            <a:spLocks noChangeArrowheads="1"/>
          </p:cNvSpPr>
          <p:nvPr/>
        </p:nvSpPr>
        <p:spPr bwMode="auto">
          <a:xfrm>
            <a:off x="642938" y="642938"/>
            <a:ext cx="62150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>
                <a:latin typeface="Constantia" pitchFamily="18" charset="0"/>
              </a:rPr>
              <a:t>Цикл с предусловием </a:t>
            </a:r>
            <a:r>
              <a:rPr lang="ru-RU" sz="2400" i="1">
                <a:latin typeface="Constantia" pitchFamily="18" charset="0"/>
              </a:rPr>
              <a:t>(цикл-пока)</a:t>
            </a:r>
            <a:endParaRPr lang="ru-RU">
              <a:latin typeface="Constantia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00063" y="1500188"/>
          <a:ext cx="8215312" cy="4214495"/>
        </p:xfrm>
        <a:graphic>
          <a:graphicData uri="http://schemas.openxmlformats.org/drawingml/2006/table">
            <a:tbl>
              <a:tblPr/>
              <a:tblGrid>
                <a:gridCol w="3763962"/>
                <a:gridCol w="2527300"/>
                <a:gridCol w="1924050"/>
              </a:tblGrid>
              <a:tr h="269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Блок-схема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47" marR="6494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F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Псевдокод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47" marR="6494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F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stellar" pitchFamily="18" charset="0"/>
                          <a:cs typeface="Times New Roman" pitchFamily="18" charset="0"/>
                        </a:rPr>
                        <a:t>Turbo Pascal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47" marR="6494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F0FF"/>
                    </a:solidFill>
                  </a:tcPr>
                </a:tc>
              </a:tr>
              <a:tr h="3482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47" marR="6494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F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 </a:t>
                      </a: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условие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повторять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тело цикла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b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47" marR="6494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F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stellar" pitchFamily="18" charset="0"/>
                          <a:cs typeface="Times New Roman" pitchFamily="18" charset="0"/>
                        </a:rPr>
                        <a:t>while </a:t>
                      </a: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условие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stellar" pitchFamily="18" charset="0"/>
                          <a:cs typeface="Times New Roman" pitchFamily="18" charset="0"/>
                        </a:rPr>
                        <a:t>do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тело цикла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b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947" marR="6494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F0FF"/>
                    </a:solidFill>
                  </a:tcPr>
                </a:tc>
              </a:tr>
            </a:tbl>
          </a:graphicData>
        </a:graphic>
      </p:graphicFrame>
      <p:pic>
        <p:nvPicPr>
          <p:cNvPr id="4097" name="Picture 1" descr="while"/>
          <p:cNvPicPr>
            <a:picLocks noChangeAspect="1" noChangeArrowheads="1"/>
          </p:cNvPicPr>
          <p:nvPr/>
        </p:nvPicPr>
        <p:blipFill>
          <a:blip r:embed="rId2" cstate="print">
            <a:lum contrast="18000"/>
          </a:blip>
          <a:srcRect t="6152" b="4909"/>
          <a:stretch>
            <a:fillRect/>
          </a:stretch>
        </p:blipFill>
        <p:spPr bwMode="auto">
          <a:xfrm>
            <a:off x="785813" y="2286000"/>
            <a:ext cx="3719512" cy="321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1"/>
          <p:cNvSpPr txBox="1">
            <a:spLocks noChangeArrowheads="1"/>
          </p:cNvSpPr>
          <p:nvPr/>
        </p:nvSpPr>
        <p:spPr bwMode="auto">
          <a:xfrm>
            <a:off x="642938" y="428625"/>
            <a:ext cx="62150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>
                <a:latin typeface="Constantia" pitchFamily="18" charset="0"/>
              </a:rPr>
              <a:t>Цикл с постусловием (</a:t>
            </a:r>
            <a:r>
              <a:rPr lang="ru-RU" sz="2400" i="1">
                <a:latin typeface="Constantia" pitchFamily="18" charset="0"/>
              </a:rPr>
              <a:t>цикл-до)</a:t>
            </a:r>
            <a:endParaRPr lang="ru-RU">
              <a:latin typeface="Constantia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00063" y="1071563"/>
          <a:ext cx="8215312" cy="3848735"/>
        </p:xfrm>
        <a:graphic>
          <a:graphicData uri="http://schemas.openxmlformats.org/drawingml/2006/table">
            <a:tbl>
              <a:tblPr/>
              <a:tblGrid>
                <a:gridCol w="3763962"/>
                <a:gridCol w="2527300"/>
                <a:gridCol w="1924050"/>
              </a:tblGrid>
              <a:tr h="285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Блок-схема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F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Псевдокод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F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 Condensed" pitchFamily="18" charset="0"/>
                          <a:cs typeface="Times New Roman" pitchFamily="18" charset="0"/>
                        </a:rPr>
                        <a:t>Turbo Pascal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F0FF"/>
                    </a:solidFill>
                  </a:tcPr>
                </a:tc>
              </a:tr>
              <a:tr h="3482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F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повторять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 </a:t>
                      </a: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условие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тело цикла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b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F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 Condensed" pitchFamily="18" charset="0"/>
                          <a:cs typeface="Times New Roman" pitchFamily="18" charset="0"/>
                        </a:rPr>
                        <a:t>repeat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until 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условие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тело цикла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b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F0FF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00063" y="5072063"/>
            <a:ext cx="814387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Constantia" pitchFamily="18" charset="0"/>
              </a:rPr>
              <a:t>Основное отличие структуры </a:t>
            </a:r>
            <a:r>
              <a:rPr lang="ru-RU" sz="2000" b="1" i="1">
                <a:latin typeface="Constantia" pitchFamily="18" charset="0"/>
              </a:rPr>
              <a:t>цикл-пока </a:t>
            </a:r>
            <a:r>
              <a:rPr lang="ru-RU" sz="2000">
                <a:latin typeface="Constantia" pitchFamily="18" charset="0"/>
              </a:rPr>
              <a:t>от структуры </a:t>
            </a:r>
            <a:r>
              <a:rPr lang="ru-RU" sz="2000" b="1" i="1">
                <a:latin typeface="Constantia" pitchFamily="18" charset="0"/>
              </a:rPr>
              <a:t>цикл-до</a:t>
            </a:r>
            <a:r>
              <a:rPr lang="ru-RU" sz="2000">
                <a:latin typeface="Constantia" pitchFamily="18" charset="0"/>
              </a:rPr>
              <a:t> заключается в том, что в первом случае операторы тела цикла могут не выполняться совсем, тогда как в структуре </a:t>
            </a:r>
            <a:r>
              <a:rPr lang="ru-RU" sz="2000" b="1" i="1">
                <a:latin typeface="Constantia" pitchFamily="18" charset="0"/>
              </a:rPr>
              <a:t>цикл-до</a:t>
            </a:r>
            <a:r>
              <a:rPr lang="ru-RU" sz="2000">
                <a:latin typeface="Constantia" pitchFamily="18" charset="0"/>
              </a:rPr>
              <a:t> тело цикла должно обязательно выполняться хотя бы один раз. </a:t>
            </a:r>
          </a:p>
          <a:p>
            <a:endParaRPr lang="ru-RU">
              <a:latin typeface="Constantia" pitchFamily="18" charset="0"/>
            </a:endParaRP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785813" y="1571625"/>
            <a:ext cx="3357562" cy="3143250"/>
            <a:chOff x="5595" y="1332"/>
            <a:chExt cx="2924" cy="4308"/>
          </a:xfrm>
        </p:grpSpPr>
        <p:sp>
          <p:nvSpPr>
            <p:cNvPr id="20501" name="Rectangle 20"/>
            <p:cNvSpPr>
              <a:spLocks noChangeArrowheads="1"/>
            </p:cNvSpPr>
            <p:nvPr/>
          </p:nvSpPr>
          <p:spPr bwMode="auto">
            <a:xfrm>
              <a:off x="5595" y="2247"/>
              <a:ext cx="2040" cy="750"/>
            </a:xfrm>
            <a:prstGeom prst="rect">
              <a:avLst/>
            </a:prstGeom>
            <a:solidFill>
              <a:srgbClr val="C5F0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>
                  <a:solidFill>
                    <a:schemeClr val="bg1"/>
                  </a:solidFill>
                </a:rPr>
                <a:t>тело цикла</a:t>
              </a:r>
            </a:p>
          </p:txBody>
        </p:sp>
        <p:cxnSp>
          <p:nvCxnSpPr>
            <p:cNvPr id="20502" name="AutoShape 21"/>
            <p:cNvCxnSpPr>
              <a:cxnSpLocks noChangeShapeType="1"/>
            </p:cNvCxnSpPr>
            <p:nvPr/>
          </p:nvCxnSpPr>
          <p:spPr bwMode="auto">
            <a:xfrm>
              <a:off x="6600" y="1332"/>
              <a:ext cx="0" cy="915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0503" name="AutoShape 22"/>
            <p:cNvCxnSpPr>
              <a:cxnSpLocks noChangeShapeType="1"/>
            </p:cNvCxnSpPr>
            <p:nvPr/>
          </p:nvCxnSpPr>
          <p:spPr bwMode="auto">
            <a:xfrm>
              <a:off x="6645" y="3030"/>
              <a:ext cx="0" cy="915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20504" name="AutoShape 23"/>
            <p:cNvSpPr>
              <a:spLocks noChangeArrowheads="1"/>
            </p:cNvSpPr>
            <p:nvPr/>
          </p:nvSpPr>
          <p:spPr bwMode="auto">
            <a:xfrm>
              <a:off x="5670" y="3945"/>
              <a:ext cx="2040" cy="1095"/>
            </a:xfrm>
            <a:prstGeom prst="diamond">
              <a:avLst/>
            </a:prstGeom>
            <a:solidFill>
              <a:srgbClr val="C5F0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>
                  <a:solidFill>
                    <a:schemeClr val="bg1"/>
                  </a:solidFill>
                </a:rPr>
                <a:t>условие</a:t>
              </a:r>
            </a:p>
          </p:txBody>
        </p:sp>
        <p:cxnSp>
          <p:nvCxnSpPr>
            <p:cNvPr id="20505" name="AutoShape 24"/>
            <p:cNvCxnSpPr>
              <a:cxnSpLocks noChangeShapeType="1"/>
            </p:cNvCxnSpPr>
            <p:nvPr/>
          </p:nvCxnSpPr>
          <p:spPr bwMode="auto">
            <a:xfrm>
              <a:off x="6675" y="5040"/>
              <a:ext cx="0" cy="600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0506" name="AutoShape 25"/>
            <p:cNvCxnSpPr>
              <a:cxnSpLocks noChangeShapeType="1"/>
            </p:cNvCxnSpPr>
            <p:nvPr/>
          </p:nvCxnSpPr>
          <p:spPr bwMode="auto">
            <a:xfrm flipH="1">
              <a:off x="7635" y="4485"/>
              <a:ext cx="884" cy="0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0507" name="AutoShape 26"/>
            <p:cNvCxnSpPr>
              <a:cxnSpLocks noChangeShapeType="1"/>
            </p:cNvCxnSpPr>
            <p:nvPr/>
          </p:nvCxnSpPr>
          <p:spPr bwMode="auto">
            <a:xfrm flipV="1">
              <a:off x="8519" y="1620"/>
              <a:ext cx="0" cy="2865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0508" name="AutoShape 27"/>
            <p:cNvCxnSpPr>
              <a:cxnSpLocks noChangeShapeType="1"/>
            </p:cNvCxnSpPr>
            <p:nvPr/>
          </p:nvCxnSpPr>
          <p:spPr bwMode="auto">
            <a:xfrm flipH="1">
              <a:off x="6600" y="1620"/>
              <a:ext cx="1919" cy="1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</p:cxnSp>
      </p:grpSp>
      <p:sp>
        <p:nvSpPr>
          <p:cNvPr id="20499" name="TextBox 19"/>
          <p:cNvSpPr txBox="1">
            <a:spLocks noChangeArrowheads="1"/>
          </p:cNvSpPr>
          <p:nvPr/>
        </p:nvSpPr>
        <p:spPr bwMode="auto">
          <a:xfrm>
            <a:off x="2143125" y="4357688"/>
            <a:ext cx="1000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chemeClr val="bg1"/>
                </a:solidFill>
              </a:rPr>
              <a:t>нет</a:t>
            </a:r>
          </a:p>
        </p:txBody>
      </p:sp>
      <p:sp>
        <p:nvSpPr>
          <p:cNvPr id="20500" name="TextBox 20"/>
          <p:cNvSpPr txBox="1">
            <a:spLocks noChangeArrowheads="1"/>
          </p:cNvSpPr>
          <p:nvPr/>
        </p:nvSpPr>
        <p:spPr bwMode="auto">
          <a:xfrm>
            <a:off x="3071813" y="3357563"/>
            <a:ext cx="1000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chemeClr val="bg1"/>
                </a:solidFill>
              </a:rPr>
              <a:t>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1"/>
          <p:cNvSpPr txBox="1">
            <a:spLocks noChangeArrowheads="1"/>
          </p:cNvSpPr>
          <p:nvPr/>
        </p:nvSpPr>
        <p:spPr bwMode="auto">
          <a:xfrm>
            <a:off x="642938" y="642938"/>
            <a:ext cx="62150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>
                <a:latin typeface="Constantia" pitchFamily="18" charset="0"/>
              </a:rPr>
              <a:t>Цикл с параметром </a:t>
            </a:r>
            <a:r>
              <a:rPr lang="ru-RU" sz="2400" i="1">
                <a:latin typeface="Constantia" pitchFamily="18" charset="0"/>
              </a:rPr>
              <a:t>(цикл-для)</a:t>
            </a:r>
            <a:endParaRPr lang="ru-RU">
              <a:latin typeface="Constantia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8625" y="1643063"/>
          <a:ext cx="8215313" cy="3848100"/>
        </p:xfrm>
        <a:graphic>
          <a:graphicData uri="http://schemas.openxmlformats.org/drawingml/2006/table">
            <a:tbl>
              <a:tblPr/>
              <a:tblGrid>
                <a:gridCol w="3763963"/>
                <a:gridCol w="2527300"/>
                <a:gridCol w="1924050"/>
              </a:tblGrid>
              <a:tr h="55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Блок-схема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F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Псевдокод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F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 Condensed" pitchFamily="18" charset="0"/>
                          <a:cs typeface="Times New Roman" pitchFamily="18" charset="0"/>
                        </a:rPr>
                        <a:t>Turbo Pascal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F0FF"/>
                    </a:solidFill>
                  </a:tcPr>
                </a:tc>
              </a:tr>
              <a:tr h="3482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F0FF"/>
                    </a:solidFill>
                  </a:tcPr>
                </a:tc>
                <a:tc>
                  <a:txBody>
                    <a:bodyPr/>
                    <a:lstStyle/>
                    <a:p>
                      <a:pPr marL="20638" marR="0" lvl="0" indent="-206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для 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 Condensed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 Condensed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 Condensed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 Condensed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повторять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0638" marR="0" lvl="0" indent="-206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тело цикла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b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F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 Condensed" pitchFamily="18" charset="0"/>
                          <a:cs typeface="Times New Roman" pitchFamily="18" charset="0"/>
                        </a:rPr>
                        <a:t>for 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 Condensed" pitchFamily="18" charset="0"/>
                          <a:cs typeface="Times New Roman" pitchFamily="18" charset="0"/>
                        </a:rPr>
                        <a:t> i:=i1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 Condensed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 Condensed" pitchFamily="18" charset="0"/>
                          <a:cs typeface="Times New Roman" pitchFamily="18" charset="0"/>
                        </a:rPr>
                        <a:t>to 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 Condensed" pitchFamily="18" charset="0"/>
                          <a:cs typeface="Times New Roman" pitchFamily="18" charset="0"/>
                        </a:rPr>
                        <a:t>i2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 Condensed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 Condensed" pitchFamily="18" charset="0"/>
                          <a:cs typeface="Times New Roman" pitchFamily="18" charset="0"/>
                        </a:rPr>
                        <a:t>do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тело цикла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F0FF"/>
                    </a:solidFill>
                  </a:tcPr>
                </a:tc>
              </a:tr>
            </a:tbl>
          </a:graphicData>
        </a:graphic>
      </p:graphicFrame>
      <p:pic>
        <p:nvPicPr>
          <p:cNvPr id="62466" name="Picture 2" descr="for"/>
          <p:cNvPicPr>
            <a:picLocks noChangeAspect="1" noChangeArrowheads="1"/>
          </p:cNvPicPr>
          <p:nvPr/>
        </p:nvPicPr>
        <p:blipFill>
          <a:blip r:embed="rId2" cstate="print">
            <a:lum contrast="30000"/>
          </a:blip>
          <a:srcRect/>
          <a:stretch>
            <a:fillRect/>
          </a:stretch>
        </p:blipFill>
        <p:spPr bwMode="auto">
          <a:xfrm>
            <a:off x="500063" y="1928813"/>
            <a:ext cx="3714750" cy="306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3-основные алгоритмические структуры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3-основные алгоритмические структуры</Template>
  <TotalTime>0</TotalTime>
  <Words>499</Words>
  <Application>Microsoft Office PowerPoint</Application>
  <PresentationFormat>Экран (4:3)</PresentationFormat>
  <Paragraphs>97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Arial</vt:lpstr>
      <vt:lpstr>Constantia</vt:lpstr>
      <vt:lpstr>Wingdings 2</vt:lpstr>
      <vt:lpstr>Calibri</vt:lpstr>
      <vt:lpstr>Times New Roman</vt:lpstr>
      <vt:lpstr>Rockwell Condensed</vt:lpstr>
      <vt:lpstr>Castellar</vt:lpstr>
      <vt:lpstr>3-основные алгоритмические структуры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Школа №332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Кручко</dc:creator>
  <cp:lastModifiedBy>Кручко</cp:lastModifiedBy>
  <cp:revision>1</cp:revision>
  <dcterms:created xsi:type="dcterms:W3CDTF">2013-10-22T07:22:58Z</dcterms:created>
  <dcterms:modified xsi:type="dcterms:W3CDTF">2013-10-22T07:23:32Z</dcterms:modified>
</cp:coreProperties>
</file>