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57" r:id="rId4"/>
    <p:sldId id="280" r:id="rId5"/>
    <p:sldId id="274" r:id="rId6"/>
    <p:sldId id="275" r:id="rId7"/>
    <p:sldId id="258" r:id="rId8"/>
    <p:sldId id="281" r:id="rId9"/>
    <p:sldId id="283" r:id="rId10"/>
    <p:sldId id="282" r:id="rId11"/>
    <p:sldId id="284" r:id="rId12"/>
    <p:sldId id="285" r:id="rId13"/>
    <p:sldId id="277" r:id="rId14"/>
    <p:sldId id="259" r:id="rId15"/>
    <p:sldId id="286" r:id="rId16"/>
    <p:sldId id="273" r:id="rId17"/>
    <p:sldId id="278" r:id="rId18"/>
    <p:sldId id="266" r:id="rId19"/>
    <p:sldId id="272" r:id="rId20"/>
    <p:sldId id="268" r:id="rId21"/>
    <p:sldId id="279" r:id="rId22"/>
    <p:sldId id="269" r:id="rId23"/>
    <p:sldId id="270" r:id="rId24"/>
    <p:sldId id="271" r:id="rId25"/>
    <p:sldId id="276" r:id="rId26"/>
    <p:sldId id="267" r:id="rId27"/>
    <p:sldId id="263" r:id="rId28"/>
    <p:sldId id="2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44F7D-D085-4A50-BCDE-45E2E0ABFF6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B14CC5-AF97-43E7-B4ED-F79A4CAC60E3}">
      <dgm:prSet phldrT="[Текст]"/>
      <dgm:spPr>
        <a:solidFill>
          <a:srgbClr val="99CCFF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Информация о правилах приёма</a:t>
          </a:r>
        </a:p>
        <a:p>
          <a:r>
            <a:rPr lang="ru-RU" b="1" dirty="0" smtClean="0">
              <a:solidFill>
                <a:srgbClr val="7030A0"/>
              </a:solidFill>
            </a:rPr>
            <a:t>в 1 класс с 01.09.2020</a:t>
          </a:r>
          <a:endParaRPr lang="ru-RU" b="1" dirty="0">
            <a:solidFill>
              <a:srgbClr val="7030A0"/>
            </a:solidFill>
          </a:endParaRPr>
        </a:p>
      </dgm:t>
    </dgm:pt>
    <dgm:pt modelId="{A1D713EE-2EDC-4C5E-91DB-F424955737BE}" type="parTrans" cxnId="{80E30727-CA7F-40B8-88C5-35F8C00FF097}">
      <dgm:prSet/>
      <dgm:spPr/>
      <dgm:t>
        <a:bodyPr/>
        <a:lstStyle/>
        <a:p>
          <a:endParaRPr lang="ru-RU"/>
        </a:p>
      </dgm:t>
    </dgm:pt>
    <dgm:pt modelId="{BD988E4D-B8DC-4728-A5D7-84997DCE76F7}" type="sibTrans" cxnId="{80E30727-CA7F-40B8-88C5-35F8C00FF097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AE839719-B63C-43C7-853E-3A1E9B858944}">
      <dgm:prSet phldrT="[Текст]"/>
      <dgm:spPr>
        <a:solidFill>
          <a:srgbClr val="99CCFF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Знакомство с первой </a:t>
          </a:r>
          <a:r>
            <a:rPr lang="ru-RU" b="1" dirty="0" smtClean="0">
              <a:solidFill>
                <a:srgbClr val="7030A0"/>
              </a:solidFill>
            </a:rPr>
            <a:t>учительницей</a:t>
          </a:r>
        </a:p>
        <a:p>
          <a:r>
            <a:rPr lang="ru-RU" b="1" dirty="0" smtClean="0">
              <a:solidFill>
                <a:srgbClr val="7030A0"/>
              </a:solidFill>
            </a:rPr>
            <a:t>1в </a:t>
          </a:r>
          <a:r>
            <a:rPr lang="ru-RU" b="1" dirty="0" smtClean="0">
              <a:solidFill>
                <a:srgbClr val="7030A0"/>
              </a:solidFill>
            </a:rPr>
            <a:t>класса</a:t>
          </a:r>
          <a:endParaRPr lang="ru-RU" b="1" dirty="0">
            <a:solidFill>
              <a:srgbClr val="7030A0"/>
            </a:solidFill>
          </a:endParaRPr>
        </a:p>
      </dgm:t>
    </dgm:pt>
    <dgm:pt modelId="{677DE7AE-0CF6-405F-AD1D-5CE00502EDDE}" type="parTrans" cxnId="{AFF44BCE-3624-470A-BE72-8E19F0A30B98}">
      <dgm:prSet/>
      <dgm:spPr/>
      <dgm:t>
        <a:bodyPr/>
        <a:lstStyle/>
        <a:p>
          <a:endParaRPr lang="ru-RU"/>
        </a:p>
      </dgm:t>
    </dgm:pt>
    <dgm:pt modelId="{1630B436-1601-4ED5-A1DB-3BA2F46AEA82}" type="sibTrans" cxnId="{AFF44BCE-3624-470A-BE72-8E19F0A30B98}">
      <dgm:prSet/>
      <dgm:spPr/>
      <dgm:t>
        <a:bodyPr/>
        <a:lstStyle/>
        <a:p>
          <a:endParaRPr lang="ru-RU"/>
        </a:p>
      </dgm:t>
    </dgm:pt>
    <dgm:pt modelId="{53ADED80-E830-4221-B548-C81C753E8BBA}">
      <dgm:prSet phldrT="[Текст]"/>
      <dgm:spPr>
        <a:solidFill>
          <a:srgbClr val="99CCFF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Знакомство с первой </a:t>
          </a:r>
          <a:r>
            <a:rPr lang="ru-RU" b="1" dirty="0" smtClean="0">
              <a:solidFill>
                <a:srgbClr val="7030A0"/>
              </a:solidFill>
            </a:rPr>
            <a:t>учительницей</a:t>
          </a:r>
        </a:p>
        <a:p>
          <a:r>
            <a:rPr lang="ru-RU" b="1" dirty="0" smtClean="0">
              <a:solidFill>
                <a:srgbClr val="7030A0"/>
              </a:solidFill>
            </a:rPr>
            <a:t>1а </a:t>
          </a:r>
          <a:r>
            <a:rPr lang="ru-RU" b="1" dirty="0" smtClean="0">
              <a:solidFill>
                <a:srgbClr val="7030A0"/>
              </a:solidFill>
            </a:rPr>
            <a:t>класса</a:t>
          </a:r>
          <a:endParaRPr lang="ru-RU" b="1" dirty="0">
            <a:solidFill>
              <a:srgbClr val="7030A0"/>
            </a:solidFill>
          </a:endParaRPr>
        </a:p>
      </dgm:t>
    </dgm:pt>
    <dgm:pt modelId="{6752772C-F4CB-40FE-8762-B33CF29442C0}" type="parTrans" cxnId="{03C378EA-A574-433D-B5FF-D1D082C50143}">
      <dgm:prSet/>
      <dgm:spPr/>
      <dgm:t>
        <a:bodyPr/>
        <a:lstStyle/>
        <a:p>
          <a:endParaRPr lang="ru-RU"/>
        </a:p>
      </dgm:t>
    </dgm:pt>
    <dgm:pt modelId="{A7C279A2-22C1-45A3-94AE-15E4DB7F23F3}" type="sibTrans" cxnId="{03C378EA-A574-433D-B5FF-D1D082C50143}">
      <dgm:prSet/>
      <dgm:spPr/>
      <dgm:t>
        <a:bodyPr/>
        <a:lstStyle/>
        <a:p>
          <a:endParaRPr lang="ru-RU"/>
        </a:p>
      </dgm:t>
    </dgm:pt>
    <dgm:pt modelId="{95956728-BFEB-47BC-B950-6B09A8B1975A}">
      <dgm:prSet phldrT="[Текст]"/>
      <dgm:spPr>
        <a:solidFill>
          <a:srgbClr val="99CCFF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Знакомство с кабинетами первых классов. Выставка достижений первоклассников</a:t>
          </a:r>
          <a:endParaRPr lang="ru-RU" b="1" dirty="0">
            <a:solidFill>
              <a:srgbClr val="7030A0"/>
            </a:solidFill>
          </a:endParaRPr>
        </a:p>
      </dgm:t>
    </dgm:pt>
    <dgm:pt modelId="{CD393A7C-5312-4F6C-9B31-6BB05103C355}" type="parTrans" cxnId="{0D447D75-8537-4619-A202-8E3A6E1ABB63}">
      <dgm:prSet/>
      <dgm:spPr/>
      <dgm:t>
        <a:bodyPr/>
        <a:lstStyle/>
        <a:p>
          <a:endParaRPr lang="ru-RU"/>
        </a:p>
      </dgm:t>
    </dgm:pt>
    <dgm:pt modelId="{67B7C8D6-02C2-4C2A-A9D3-2005FC98BF1B}" type="sibTrans" cxnId="{0D447D75-8537-4619-A202-8E3A6E1ABB63}">
      <dgm:prSet/>
      <dgm:spPr/>
      <dgm:t>
        <a:bodyPr/>
        <a:lstStyle/>
        <a:p>
          <a:endParaRPr lang="ru-RU"/>
        </a:p>
      </dgm:t>
    </dgm:pt>
    <dgm:pt modelId="{F40B8DF4-45CD-489E-8A36-C10323CE8A39}">
      <dgm:prSet phldrT="[Текст]"/>
      <dgm:spPr>
        <a:solidFill>
          <a:srgbClr val="99CCFF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Знакомство с будущими кабинетами первых классов. Приглашения на открытые уроки.</a:t>
          </a:r>
          <a:endParaRPr lang="ru-RU" b="1" dirty="0">
            <a:solidFill>
              <a:srgbClr val="7030A0"/>
            </a:solidFill>
          </a:endParaRPr>
        </a:p>
      </dgm:t>
    </dgm:pt>
    <dgm:pt modelId="{AF53F8F7-8D68-457A-88AB-0A4D35C7EF3A}" type="parTrans" cxnId="{2F43A6BA-698D-4640-8C07-87912A6C70F0}">
      <dgm:prSet/>
      <dgm:spPr/>
      <dgm:t>
        <a:bodyPr/>
        <a:lstStyle/>
        <a:p>
          <a:endParaRPr lang="ru-RU"/>
        </a:p>
      </dgm:t>
    </dgm:pt>
    <dgm:pt modelId="{F05EFEA9-479C-4559-8437-8F40933772C2}" type="sibTrans" cxnId="{2F43A6BA-698D-4640-8C07-87912A6C70F0}">
      <dgm:prSet/>
      <dgm:spPr/>
      <dgm:t>
        <a:bodyPr/>
        <a:lstStyle/>
        <a:p>
          <a:endParaRPr lang="ru-RU"/>
        </a:p>
      </dgm:t>
    </dgm:pt>
    <dgm:pt modelId="{BBAEEB38-D844-40A8-8CE8-5F5A3D28537E}" type="pres">
      <dgm:prSet presAssocID="{72844F7D-D085-4A50-BCDE-45E2E0ABFF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27B49D-A368-407D-B879-BF3A52A7887A}" type="pres">
      <dgm:prSet presAssocID="{8DB14CC5-AF97-43E7-B4ED-F79A4CAC60E3}" presName="node" presStyleLbl="node1" presStyleIdx="0" presStyleCnt="5" custScaleX="170107" custScaleY="110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A00C4-EF78-432B-A8F8-F9BCEADB6EF1}" type="pres">
      <dgm:prSet presAssocID="{8DB14CC5-AF97-43E7-B4ED-F79A4CAC60E3}" presName="spNode" presStyleCnt="0"/>
      <dgm:spPr/>
    </dgm:pt>
    <dgm:pt modelId="{0ACC56AC-9021-4304-BAF6-CDB69C9AD6F9}" type="pres">
      <dgm:prSet presAssocID="{BD988E4D-B8DC-4728-A5D7-84997DCE76F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A567AE6-2ED2-4ED4-89F7-75142BA557F5}" type="pres">
      <dgm:prSet presAssocID="{AE839719-B63C-43C7-853E-3A1E9B858944}" presName="node" presStyleLbl="node1" presStyleIdx="1" presStyleCnt="5" custScaleX="168649" custScaleY="140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C2B9B-E266-48F6-84F0-EF1BF931D8AD}" type="pres">
      <dgm:prSet presAssocID="{AE839719-B63C-43C7-853E-3A1E9B858944}" presName="spNode" presStyleCnt="0"/>
      <dgm:spPr/>
    </dgm:pt>
    <dgm:pt modelId="{D9F1C9F3-C946-471B-91DA-159E68AFDFC7}" type="pres">
      <dgm:prSet presAssocID="{1630B436-1601-4ED5-A1DB-3BA2F46AEA8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7C5EB0A-9622-4859-B600-CDAF79CD7476}" type="pres">
      <dgm:prSet presAssocID="{53ADED80-E830-4221-B548-C81C753E8BBA}" presName="node" presStyleLbl="node1" presStyleIdx="2" presStyleCnt="5" custScaleX="174537" custScaleY="152943" custRadScaleRad="122921" custRadScaleInc="-5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29CD1-32D4-41D1-90FF-47F0FD24BBA5}" type="pres">
      <dgm:prSet presAssocID="{53ADED80-E830-4221-B548-C81C753E8BBA}" presName="spNode" presStyleCnt="0"/>
      <dgm:spPr/>
    </dgm:pt>
    <dgm:pt modelId="{AC3C8D5B-008D-4A89-9E2F-31F08452AA5F}" type="pres">
      <dgm:prSet presAssocID="{A7C279A2-22C1-45A3-94AE-15E4DB7F23F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39C951B-8E80-40D1-974A-A1CE3D01C999}" type="pres">
      <dgm:prSet presAssocID="{95956728-BFEB-47BC-B950-6B09A8B1975A}" presName="node" presStyleLbl="node1" presStyleIdx="3" presStyleCnt="5" custScaleX="177995" custScaleY="157712" custRadScaleRad="110768" custRadScaleInc="29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B1CC3-CD11-4DA6-A1B9-3E93C68C2C54}" type="pres">
      <dgm:prSet presAssocID="{95956728-BFEB-47BC-B950-6B09A8B1975A}" presName="spNode" presStyleCnt="0"/>
      <dgm:spPr/>
    </dgm:pt>
    <dgm:pt modelId="{1553B746-25B4-481C-B530-7C0E82B5509B}" type="pres">
      <dgm:prSet presAssocID="{67B7C8D6-02C2-4C2A-A9D3-2005FC98BF1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2CBA27D-6EB5-40BD-B318-FFD585AC8D66}" type="pres">
      <dgm:prSet presAssocID="{F40B8DF4-45CD-489E-8A36-C10323CE8A39}" presName="node" presStyleLbl="node1" presStyleIdx="4" presStyleCnt="5" custScaleX="164595" custScaleY="14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CAAA5-44BB-4206-9850-59D7C1B0CFB6}" type="pres">
      <dgm:prSet presAssocID="{F40B8DF4-45CD-489E-8A36-C10323CE8A39}" presName="spNode" presStyleCnt="0"/>
      <dgm:spPr/>
    </dgm:pt>
    <dgm:pt modelId="{6BA3E875-38E7-41D0-B343-4703068BA56F}" type="pres">
      <dgm:prSet presAssocID="{F05EFEA9-479C-4559-8437-8F40933772C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D447D75-8537-4619-A202-8E3A6E1ABB63}" srcId="{72844F7D-D085-4A50-BCDE-45E2E0ABFF6B}" destId="{95956728-BFEB-47BC-B950-6B09A8B1975A}" srcOrd="3" destOrd="0" parTransId="{CD393A7C-5312-4F6C-9B31-6BB05103C355}" sibTransId="{67B7C8D6-02C2-4C2A-A9D3-2005FC98BF1B}"/>
    <dgm:cxn modelId="{79C6C6ED-663D-4FE9-B35A-E9E49A156EC3}" type="presOf" srcId="{8DB14CC5-AF97-43E7-B4ED-F79A4CAC60E3}" destId="{0427B49D-A368-407D-B879-BF3A52A7887A}" srcOrd="0" destOrd="0" presId="urn:microsoft.com/office/officeart/2005/8/layout/cycle5"/>
    <dgm:cxn modelId="{D6C30C8D-9912-4D6A-B134-A8900711113A}" type="presOf" srcId="{67B7C8D6-02C2-4C2A-A9D3-2005FC98BF1B}" destId="{1553B746-25B4-481C-B530-7C0E82B5509B}" srcOrd="0" destOrd="0" presId="urn:microsoft.com/office/officeart/2005/8/layout/cycle5"/>
    <dgm:cxn modelId="{7567A14C-D6C8-41B5-92BC-E1D4D8A9123F}" type="presOf" srcId="{95956728-BFEB-47BC-B950-6B09A8B1975A}" destId="{339C951B-8E80-40D1-974A-A1CE3D01C999}" srcOrd="0" destOrd="0" presId="urn:microsoft.com/office/officeart/2005/8/layout/cycle5"/>
    <dgm:cxn modelId="{961085F2-0FD4-49E3-BF2E-2E1D4F85E8DD}" type="presOf" srcId="{F05EFEA9-479C-4559-8437-8F40933772C2}" destId="{6BA3E875-38E7-41D0-B343-4703068BA56F}" srcOrd="0" destOrd="0" presId="urn:microsoft.com/office/officeart/2005/8/layout/cycle5"/>
    <dgm:cxn modelId="{F6F18CE7-9040-4AEF-85DD-30380D5CBBF7}" type="presOf" srcId="{53ADED80-E830-4221-B548-C81C753E8BBA}" destId="{57C5EB0A-9622-4859-B600-CDAF79CD7476}" srcOrd="0" destOrd="0" presId="urn:microsoft.com/office/officeart/2005/8/layout/cycle5"/>
    <dgm:cxn modelId="{2F43A6BA-698D-4640-8C07-87912A6C70F0}" srcId="{72844F7D-D085-4A50-BCDE-45E2E0ABFF6B}" destId="{F40B8DF4-45CD-489E-8A36-C10323CE8A39}" srcOrd="4" destOrd="0" parTransId="{AF53F8F7-8D68-457A-88AB-0A4D35C7EF3A}" sibTransId="{F05EFEA9-479C-4559-8437-8F40933772C2}"/>
    <dgm:cxn modelId="{2BA30C5F-DCA8-4D0A-958F-27E2EBC9579D}" type="presOf" srcId="{72844F7D-D085-4A50-BCDE-45E2E0ABFF6B}" destId="{BBAEEB38-D844-40A8-8CE8-5F5A3D28537E}" srcOrd="0" destOrd="0" presId="urn:microsoft.com/office/officeart/2005/8/layout/cycle5"/>
    <dgm:cxn modelId="{CBD07FEC-3F08-4180-B93F-E17B68B2B5DB}" type="presOf" srcId="{AE839719-B63C-43C7-853E-3A1E9B858944}" destId="{2A567AE6-2ED2-4ED4-89F7-75142BA557F5}" srcOrd="0" destOrd="0" presId="urn:microsoft.com/office/officeart/2005/8/layout/cycle5"/>
    <dgm:cxn modelId="{CFF71A91-4546-4021-81BD-14B6F0EADD2F}" type="presOf" srcId="{A7C279A2-22C1-45A3-94AE-15E4DB7F23F3}" destId="{AC3C8D5B-008D-4A89-9E2F-31F08452AA5F}" srcOrd="0" destOrd="0" presId="urn:microsoft.com/office/officeart/2005/8/layout/cycle5"/>
    <dgm:cxn modelId="{53EEC6E2-3E27-4D4B-B240-770E39E13026}" type="presOf" srcId="{BD988E4D-B8DC-4728-A5D7-84997DCE76F7}" destId="{0ACC56AC-9021-4304-BAF6-CDB69C9AD6F9}" srcOrd="0" destOrd="0" presId="urn:microsoft.com/office/officeart/2005/8/layout/cycle5"/>
    <dgm:cxn modelId="{3FAE0967-9EDC-467F-A21B-F487F96C586D}" type="presOf" srcId="{1630B436-1601-4ED5-A1DB-3BA2F46AEA82}" destId="{D9F1C9F3-C946-471B-91DA-159E68AFDFC7}" srcOrd="0" destOrd="0" presId="urn:microsoft.com/office/officeart/2005/8/layout/cycle5"/>
    <dgm:cxn modelId="{03C378EA-A574-433D-B5FF-D1D082C50143}" srcId="{72844F7D-D085-4A50-BCDE-45E2E0ABFF6B}" destId="{53ADED80-E830-4221-B548-C81C753E8BBA}" srcOrd="2" destOrd="0" parTransId="{6752772C-F4CB-40FE-8762-B33CF29442C0}" sibTransId="{A7C279A2-22C1-45A3-94AE-15E4DB7F23F3}"/>
    <dgm:cxn modelId="{80E30727-CA7F-40B8-88C5-35F8C00FF097}" srcId="{72844F7D-D085-4A50-BCDE-45E2E0ABFF6B}" destId="{8DB14CC5-AF97-43E7-B4ED-F79A4CAC60E3}" srcOrd="0" destOrd="0" parTransId="{A1D713EE-2EDC-4C5E-91DB-F424955737BE}" sibTransId="{BD988E4D-B8DC-4728-A5D7-84997DCE76F7}"/>
    <dgm:cxn modelId="{47EBC316-F878-47F8-A42B-65F922777CE0}" type="presOf" srcId="{F40B8DF4-45CD-489E-8A36-C10323CE8A39}" destId="{22CBA27D-6EB5-40BD-B318-FFD585AC8D66}" srcOrd="0" destOrd="0" presId="urn:microsoft.com/office/officeart/2005/8/layout/cycle5"/>
    <dgm:cxn modelId="{AFF44BCE-3624-470A-BE72-8E19F0A30B98}" srcId="{72844F7D-D085-4A50-BCDE-45E2E0ABFF6B}" destId="{AE839719-B63C-43C7-853E-3A1E9B858944}" srcOrd="1" destOrd="0" parTransId="{677DE7AE-0CF6-405F-AD1D-5CE00502EDDE}" sibTransId="{1630B436-1601-4ED5-A1DB-3BA2F46AEA82}"/>
    <dgm:cxn modelId="{ACDDB4BC-7A82-4C86-A488-7700A5A2CB38}" type="presParOf" srcId="{BBAEEB38-D844-40A8-8CE8-5F5A3D28537E}" destId="{0427B49D-A368-407D-B879-BF3A52A7887A}" srcOrd="0" destOrd="0" presId="urn:microsoft.com/office/officeart/2005/8/layout/cycle5"/>
    <dgm:cxn modelId="{B98CC850-F465-47F0-BC23-DB4726A5FA57}" type="presParOf" srcId="{BBAEEB38-D844-40A8-8CE8-5F5A3D28537E}" destId="{B98A00C4-EF78-432B-A8F8-F9BCEADB6EF1}" srcOrd="1" destOrd="0" presId="urn:microsoft.com/office/officeart/2005/8/layout/cycle5"/>
    <dgm:cxn modelId="{287A50E1-BCC0-4849-8F6E-8FBFD39589F4}" type="presParOf" srcId="{BBAEEB38-D844-40A8-8CE8-5F5A3D28537E}" destId="{0ACC56AC-9021-4304-BAF6-CDB69C9AD6F9}" srcOrd="2" destOrd="0" presId="urn:microsoft.com/office/officeart/2005/8/layout/cycle5"/>
    <dgm:cxn modelId="{DD1F76FB-7BE5-4649-BB1B-C6D57F059347}" type="presParOf" srcId="{BBAEEB38-D844-40A8-8CE8-5F5A3D28537E}" destId="{2A567AE6-2ED2-4ED4-89F7-75142BA557F5}" srcOrd="3" destOrd="0" presId="urn:microsoft.com/office/officeart/2005/8/layout/cycle5"/>
    <dgm:cxn modelId="{BF12AECB-111E-441C-842A-6F55D27683ED}" type="presParOf" srcId="{BBAEEB38-D844-40A8-8CE8-5F5A3D28537E}" destId="{566C2B9B-E266-48F6-84F0-EF1BF931D8AD}" srcOrd="4" destOrd="0" presId="urn:microsoft.com/office/officeart/2005/8/layout/cycle5"/>
    <dgm:cxn modelId="{BCDBBE18-0BB2-4786-A747-1EAC6AC7A232}" type="presParOf" srcId="{BBAEEB38-D844-40A8-8CE8-5F5A3D28537E}" destId="{D9F1C9F3-C946-471B-91DA-159E68AFDFC7}" srcOrd="5" destOrd="0" presId="urn:microsoft.com/office/officeart/2005/8/layout/cycle5"/>
    <dgm:cxn modelId="{1651BA11-CD6D-48C5-93BB-ED2C0492D543}" type="presParOf" srcId="{BBAEEB38-D844-40A8-8CE8-5F5A3D28537E}" destId="{57C5EB0A-9622-4859-B600-CDAF79CD7476}" srcOrd="6" destOrd="0" presId="urn:microsoft.com/office/officeart/2005/8/layout/cycle5"/>
    <dgm:cxn modelId="{EDCB4B55-6E36-4B69-9539-0DCC2DA67098}" type="presParOf" srcId="{BBAEEB38-D844-40A8-8CE8-5F5A3D28537E}" destId="{AFB29CD1-32D4-41D1-90FF-47F0FD24BBA5}" srcOrd="7" destOrd="0" presId="urn:microsoft.com/office/officeart/2005/8/layout/cycle5"/>
    <dgm:cxn modelId="{2882E5A9-9B20-42F4-9148-E00E62C6D5CD}" type="presParOf" srcId="{BBAEEB38-D844-40A8-8CE8-5F5A3D28537E}" destId="{AC3C8D5B-008D-4A89-9E2F-31F08452AA5F}" srcOrd="8" destOrd="0" presId="urn:microsoft.com/office/officeart/2005/8/layout/cycle5"/>
    <dgm:cxn modelId="{7F1CE1C7-EE15-4A0B-AB6F-9EB8D427DE48}" type="presParOf" srcId="{BBAEEB38-D844-40A8-8CE8-5F5A3D28537E}" destId="{339C951B-8E80-40D1-974A-A1CE3D01C999}" srcOrd="9" destOrd="0" presId="urn:microsoft.com/office/officeart/2005/8/layout/cycle5"/>
    <dgm:cxn modelId="{D4971E06-382F-4D30-BEFE-E1C3E2A7C3B5}" type="presParOf" srcId="{BBAEEB38-D844-40A8-8CE8-5F5A3D28537E}" destId="{71AB1CC3-CD11-4DA6-A1B9-3E93C68C2C54}" srcOrd="10" destOrd="0" presId="urn:microsoft.com/office/officeart/2005/8/layout/cycle5"/>
    <dgm:cxn modelId="{1AA7B3FF-E992-478B-95BC-DAC9C34A19BC}" type="presParOf" srcId="{BBAEEB38-D844-40A8-8CE8-5F5A3D28537E}" destId="{1553B746-25B4-481C-B530-7C0E82B5509B}" srcOrd="11" destOrd="0" presId="urn:microsoft.com/office/officeart/2005/8/layout/cycle5"/>
    <dgm:cxn modelId="{4691AE00-6D2F-4606-8065-61BD79ED1F2D}" type="presParOf" srcId="{BBAEEB38-D844-40A8-8CE8-5F5A3D28537E}" destId="{22CBA27D-6EB5-40BD-B318-FFD585AC8D66}" srcOrd="12" destOrd="0" presId="urn:microsoft.com/office/officeart/2005/8/layout/cycle5"/>
    <dgm:cxn modelId="{DD775C20-F0C2-427D-A7E6-FF92D85E4E10}" type="presParOf" srcId="{BBAEEB38-D844-40A8-8CE8-5F5A3D28537E}" destId="{2EECAAA5-44BB-4206-9850-59D7C1B0CFB6}" srcOrd="13" destOrd="0" presId="urn:microsoft.com/office/officeart/2005/8/layout/cycle5"/>
    <dgm:cxn modelId="{BCD2C55B-78AB-4021-9E52-AA1534B7A2CE}" type="presParOf" srcId="{BBAEEB38-D844-40A8-8CE8-5F5A3D28537E}" destId="{6BA3E875-38E7-41D0-B343-4703068BA5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DC632-D468-4700-AB4A-6510AA2FDF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486AC-160B-4DC8-8C5A-D34DD247A3DF}">
      <dgm:prSet phldrT="[Текст]"/>
      <dgm:spPr>
        <a:solidFill>
          <a:srgbClr val="00B0F0"/>
        </a:solidFill>
      </dgm:spPr>
      <dgm:t>
        <a:bodyPr/>
        <a:lstStyle/>
        <a:p>
          <a:pPr algn="ctr"/>
          <a:r>
            <a:rPr lang="ru-RU" b="1" i="0" dirty="0" smtClean="0">
              <a:solidFill>
                <a:schemeClr val="tx1"/>
              </a:solidFill>
            </a:rPr>
            <a:t>Заполнение формы электронного заявления и его направление.</a:t>
          </a:r>
          <a:endParaRPr lang="ru-RU" b="1" dirty="0">
            <a:solidFill>
              <a:schemeClr val="tx1"/>
            </a:solidFill>
          </a:endParaRPr>
        </a:p>
      </dgm:t>
    </dgm:pt>
    <dgm:pt modelId="{1480D819-577C-44CD-817B-ADA6C601FB3D}" type="parTrans" cxnId="{0B5BD87A-32F0-4C13-B0F1-5397000092DF}">
      <dgm:prSet/>
      <dgm:spPr/>
      <dgm:t>
        <a:bodyPr/>
        <a:lstStyle/>
        <a:p>
          <a:endParaRPr lang="ru-RU"/>
        </a:p>
      </dgm:t>
    </dgm:pt>
    <dgm:pt modelId="{FE57BD2B-E09D-4A61-B141-B2CC8FD2EED6}" type="sibTrans" cxnId="{0B5BD87A-32F0-4C13-B0F1-5397000092DF}">
      <dgm:prSet/>
      <dgm:spPr/>
      <dgm:t>
        <a:bodyPr/>
        <a:lstStyle/>
        <a:p>
          <a:endParaRPr lang="ru-RU"/>
        </a:p>
      </dgm:t>
    </dgm:pt>
    <dgm:pt modelId="{07337593-1D82-4782-A5FE-63AA061DDDB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i="0" dirty="0" smtClean="0">
              <a:solidFill>
                <a:schemeClr val="tx1"/>
              </a:solidFill>
            </a:rPr>
            <a:t>Представление оригиналов документов в образовательную организацию.</a:t>
          </a:r>
          <a:endParaRPr lang="ru-RU" b="1" dirty="0">
            <a:solidFill>
              <a:schemeClr val="tx1"/>
            </a:solidFill>
          </a:endParaRPr>
        </a:p>
      </dgm:t>
    </dgm:pt>
    <dgm:pt modelId="{ED57BF45-DE8D-4101-A9B2-96082F290E05}" type="parTrans" cxnId="{191E8464-81CB-47D3-AF04-0FFD47A619BE}">
      <dgm:prSet/>
      <dgm:spPr/>
      <dgm:t>
        <a:bodyPr/>
        <a:lstStyle/>
        <a:p>
          <a:endParaRPr lang="ru-RU"/>
        </a:p>
      </dgm:t>
    </dgm:pt>
    <dgm:pt modelId="{3651A735-F0C0-4AA5-9529-5F8D0F02842B}" type="sibTrans" cxnId="{191E8464-81CB-47D3-AF04-0FFD47A619BE}">
      <dgm:prSet/>
      <dgm:spPr/>
      <dgm:t>
        <a:bodyPr/>
        <a:lstStyle/>
        <a:p>
          <a:endParaRPr lang="ru-RU"/>
        </a:p>
      </dgm:t>
    </dgm:pt>
    <dgm:pt modelId="{7038F991-3D30-4112-9BE8-6427BF648D84}">
      <dgm:prSet phldrT="[Текст]"/>
      <dgm:spPr>
        <a:solidFill>
          <a:srgbClr val="FFC000"/>
        </a:solidFill>
      </dgm:spPr>
      <dgm:t>
        <a:bodyPr/>
        <a:lstStyle/>
        <a:p>
          <a:pPr algn="ctr"/>
          <a:r>
            <a:rPr lang="ru-RU" b="1" i="0" dirty="0" smtClean="0">
              <a:solidFill>
                <a:schemeClr val="tx1"/>
              </a:solidFill>
            </a:rPr>
            <a:t>Принятие решения о зачислении ребенка в первый класс или об отказе в зачислении.</a:t>
          </a:r>
          <a:endParaRPr lang="ru-RU" b="1" dirty="0">
            <a:solidFill>
              <a:schemeClr val="tx1"/>
            </a:solidFill>
          </a:endParaRPr>
        </a:p>
      </dgm:t>
    </dgm:pt>
    <dgm:pt modelId="{D276C0F2-3FB2-4CF8-9EB1-AE5F09419E6A}" type="parTrans" cxnId="{95D26744-5608-45E0-80A6-D48C8F7D0935}">
      <dgm:prSet/>
      <dgm:spPr/>
      <dgm:t>
        <a:bodyPr/>
        <a:lstStyle/>
        <a:p>
          <a:endParaRPr lang="ru-RU"/>
        </a:p>
      </dgm:t>
    </dgm:pt>
    <dgm:pt modelId="{C43308BB-1490-4427-9FD5-9E8D4CB16CD1}" type="sibTrans" cxnId="{95D26744-5608-45E0-80A6-D48C8F7D0935}">
      <dgm:prSet/>
      <dgm:spPr/>
      <dgm:t>
        <a:bodyPr/>
        <a:lstStyle/>
        <a:p>
          <a:endParaRPr lang="ru-RU"/>
        </a:p>
      </dgm:t>
    </dgm:pt>
    <dgm:pt modelId="{32E5C5C2-015F-428F-A467-62061ECC47B5}" type="pres">
      <dgm:prSet presAssocID="{947DC632-D468-4700-AB4A-6510AA2FDF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B6A3F-9970-42F9-9988-82ED6784D4BF}" type="pres">
      <dgm:prSet presAssocID="{434486AC-160B-4DC8-8C5A-D34DD247A3DF}" presName="parentLin" presStyleCnt="0"/>
      <dgm:spPr/>
    </dgm:pt>
    <dgm:pt modelId="{7837AEF6-24AD-427D-A52A-80C7E4E35BE7}" type="pres">
      <dgm:prSet presAssocID="{434486AC-160B-4DC8-8C5A-D34DD247A3D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8DE553F-3C97-4892-BA5E-43AFD9A44C03}" type="pres">
      <dgm:prSet presAssocID="{434486AC-160B-4DC8-8C5A-D34DD247A3DF}" presName="parentText" presStyleLbl="node1" presStyleIdx="0" presStyleCnt="3" custScaleX="117465" custScaleY="138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0B103-85A2-48AF-B89D-5C37E1F8C35C}" type="pres">
      <dgm:prSet presAssocID="{434486AC-160B-4DC8-8C5A-D34DD247A3DF}" presName="negativeSpace" presStyleCnt="0"/>
      <dgm:spPr/>
    </dgm:pt>
    <dgm:pt modelId="{5A32F673-374B-4510-B4C5-C678DB22E603}" type="pres">
      <dgm:prSet presAssocID="{434486AC-160B-4DC8-8C5A-D34DD247A3DF}" presName="childText" presStyleLbl="conFgAcc1" presStyleIdx="0" presStyleCnt="3">
        <dgm:presLayoutVars>
          <dgm:bulletEnabled val="1"/>
        </dgm:presLayoutVars>
      </dgm:prSet>
      <dgm:spPr/>
    </dgm:pt>
    <dgm:pt modelId="{032C2791-26A9-4763-B954-942364D1A177}" type="pres">
      <dgm:prSet presAssocID="{FE57BD2B-E09D-4A61-B141-B2CC8FD2EED6}" presName="spaceBetweenRectangles" presStyleCnt="0"/>
      <dgm:spPr/>
    </dgm:pt>
    <dgm:pt modelId="{E14EBA7F-74CB-4303-ABE4-3661A0B4BC5F}" type="pres">
      <dgm:prSet presAssocID="{07337593-1D82-4782-A5FE-63AA061DDDB7}" presName="parentLin" presStyleCnt="0"/>
      <dgm:spPr/>
    </dgm:pt>
    <dgm:pt modelId="{F3E90E92-BE42-456B-944B-9A847E7FB343}" type="pres">
      <dgm:prSet presAssocID="{07337593-1D82-4782-A5FE-63AA061DDDB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9A421DD-683F-4486-9739-F175BF20FCF9}" type="pres">
      <dgm:prSet presAssocID="{07337593-1D82-4782-A5FE-63AA061DDDB7}" presName="parentText" presStyleLbl="node1" presStyleIdx="1" presStyleCnt="3" custScaleX="115765" custScaleY="143910" custLinFactNeighborX="31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D0C85-4B38-4919-89FA-445E2E6DD984}" type="pres">
      <dgm:prSet presAssocID="{07337593-1D82-4782-A5FE-63AA061DDDB7}" presName="negativeSpace" presStyleCnt="0"/>
      <dgm:spPr/>
    </dgm:pt>
    <dgm:pt modelId="{B80BFFB7-46FA-45E9-A296-A92C585A55A6}" type="pres">
      <dgm:prSet presAssocID="{07337593-1D82-4782-A5FE-63AA061DDDB7}" presName="childText" presStyleLbl="conFgAcc1" presStyleIdx="1" presStyleCnt="3">
        <dgm:presLayoutVars>
          <dgm:bulletEnabled val="1"/>
        </dgm:presLayoutVars>
      </dgm:prSet>
      <dgm:spPr/>
    </dgm:pt>
    <dgm:pt modelId="{CF24743E-A734-4BCE-82AD-33FA08F1D9B4}" type="pres">
      <dgm:prSet presAssocID="{3651A735-F0C0-4AA5-9529-5F8D0F02842B}" presName="spaceBetweenRectangles" presStyleCnt="0"/>
      <dgm:spPr/>
    </dgm:pt>
    <dgm:pt modelId="{9639EBDA-0F88-4D44-A9F6-22DB07F6AE50}" type="pres">
      <dgm:prSet presAssocID="{7038F991-3D30-4112-9BE8-6427BF648D84}" presName="parentLin" presStyleCnt="0"/>
      <dgm:spPr/>
    </dgm:pt>
    <dgm:pt modelId="{8DB9DE9A-0989-48E9-BD3C-6247D638F0B8}" type="pres">
      <dgm:prSet presAssocID="{7038F991-3D30-4112-9BE8-6427BF648D8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85EC11F-0EFB-4EEA-AA3D-684FFC6413BC}" type="pres">
      <dgm:prSet presAssocID="{7038F991-3D30-4112-9BE8-6427BF648D84}" presName="parentText" presStyleLbl="node1" presStyleIdx="2" presStyleCnt="3" custScaleX="121070" custScaleY="1366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A1E5D-0F76-4621-BF72-E88C2F051EB0}" type="pres">
      <dgm:prSet presAssocID="{7038F991-3D30-4112-9BE8-6427BF648D84}" presName="negativeSpace" presStyleCnt="0"/>
      <dgm:spPr/>
    </dgm:pt>
    <dgm:pt modelId="{469561D3-3510-4B52-8AAC-D1613526CF44}" type="pres">
      <dgm:prSet presAssocID="{7038F991-3D30-4112-9BE8-6427BF648D8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1BFA56-D6BD-4BC9-B732-7D1D8C4321C6}" type="presOf" srcId="{434486AC-160B-4DC8-8C5A-D34DD247A3DF}" destId="{7837AEF6-24AD-427D-A52A-80C7E4E35BE7}" srcOrd="0" destOrd="0" presId="urn:microsoft.com/office/officeart/2005/8/layout/list1"/>
    <dgm:cxn modelId="{C100AD03-E919-473A-93BC-FBBFB427693C}" type="presOf" srcId="{7038F991-3D30-4112-9BE8-6427BF648D84}" destId="{8DB9DE9A-0989-48E9-BD3C-6247D638F0B8}" srcOrd="0" destOrd="0" presId="urn:microsoft.com/office/officeart/2005/8/layout/list1"/>
    <dgm:cxn modelId="{0B5BD87A-32F0-4C13-B0F1-5397000092DF}" srcId="{947DC632-D468-4700-AB4A-6510AA2FDF52}" destId="{434486AC-160B-4DC8-8C5A-D34DD247A3DF}" srcOrd="0" destOrd="0" parTransId="{1480D819-577C-44CD-817B-ADA6C601FB3D}" sibTransId="{FE57BD2B-E09D-4A61-B141-B2CC8FD2EED6}"/>
    <dgm:cxn modelId="{5ABD39DA-CECE-4574-B089-4DBC277AA56E}" type="presOf" srcId="{07337593-1D82-4782-A5FE-63AA061DDDB7}" destId="{F3E90E92-BE42-456B-944B-9A847E7FB343}" srcOrd="0" destOrd="0" presId="urn:microsoft.com/office/officeart/2005/8/layout/list1"/>
    <dgm:cxn modelId="{191E8464-81CB-47D3-AF04-0FFD47A619BE}" srcId="{947DC632-D468-4700-AB4A-6510AA2FDF52}" destId="{07337593-1D82-4782-A5FE-63AA061DDDB7}" srcOrd="1" destOrd="0" parTransId="{ED57BF45-DE8D-4101-A9B2-96082F290E05}" sibTransId="{3651A735-F0C0-4AA5-9529-5F8D0F02842B}"/>
    <dgm:cxn modelId="{A87C1286-1274-41C0-93B0-E4E086500F52}" type="presOf" srcId="{07337593-1D82-4782-A5FE-63AA061DDDB7}" destId="{99A421DD-683F-4486-9739-F175BF20FCF9}" srcOrd="1" destOrd="0" presId="urn:microsoft.com/office/officeart/2005/8/layout/list1"/>
    <dgm:cxn modelId="{95D26744-5608-45E0-80A6-D48C8F7D0935}" srcId="{947DC632-D468-4700-AB4A-6510AA2FDF52}" destId="{7038F991-3D30-4112-9BE8-6427BF648D84}" srcOrd="2" destOrd="0" parTransId="{D276C0F2-3FB2-4CF8-9EB1-AE5F09419E6A}" sibTransId="{C43308BB-1490-4427-9FD5-9E8D4CB16CD1}"/>
    <dgm:cxn modelId="{2CC7CC24-ECDE-4219-BC7A-B9CACBF54023}" type="presOf" srcId="{434486AC-160B-4DC8-8C5A-D34DD247A3DF}" destId="{48DE553F-3C97-4892-BA5E-43AFD9A44C03}" srcOrd="1" destOrd="0" presId="urn:microsoft.com/office/officeart/2005/8/layout/list1"/>
    <dgm:cxn modelId="{2FB1501E-F8ED-4212-A478-BB16D26C4403}" type="presOf" srcId="{7038F991-3D30-4112-9BE8-6427BF648D84}" destId="{585EC11F-0EFB-4EEA-AA3D-684FFC6413BC}" srcOrd="1" destOrd="0" presId="urn:microsoft.com/office/officeart/2005/8/layout/list1"/>
    <dgm:cxn modelId="{59E46FE3-2157-441E-AF98-B5C6DC38578B}" type="presOf" srcId="{947DC632-D468-4700-AB4A-6510AA2FDF52}" destId="{32E5C5C2-015F-428F-A467-62061ECC47B5}" srcOrd="0" destOrd="0" presId="urn:microsoft.com/office/officeart/2005/8/layout/list1"/>
    <dgm:cxn modelId="{DD3182F9-349E-4E8F-8D37-46715243634F}" type="presParOf" srcId="{32E5C5C2-015F-428F-A467-62061ECC47B5}" destId="{75DB6A3F-9970-42F9-9988-82ED6784D4BF}" srcOrd="0" destOrd="0" presId="urn:microsoft.com/office/officeart/2005/8/layout/list1"/>
    <dgm:cxn modelId="{6C38B5FC-DDAE-4110-94B3-2FB94E5A6143}" type="presParOf" srcId="{75DB6A3F-9970-42F9-9988-82ED6784D4BF}" destId="{7837AEF6-24AD-427D-A52A-80C7E4E35BE7}" srcOrd="0" destOrd="0" presId="urn:microsoft.com/office/officeart/2005/8/layout/list1"/>
    <dgm:cxn modelId="{EED72A8C-22BC-42A2-B44A-E96CC48ED0CC}" type="presParOf" srcId="{75DB6A3F-9970-42F9-9988-82ED6784D4BF}" destId="{48DE553F-3C97-4892-BA5E-43AFD9A44C03}" srcOrd="1" destOrd="0" presId="urn:microsoft.com/office/officeart/2005/8/layout/list1"/>
    <dgm:cxn modelId="{AC5EEDE5-CC8A-442C-95E3-89F95162C4B5}" type="presParOf" srcId="{32E5C5C2-015F-428F-A467-62061ECC47B5}" destId="{BA50B103-85A2-48AF-B89D-5C37E1F8C35C}" srcOrd="1" destOrd="0" presId="urn:microsoft.com/office/officeart/2005/8/layout/list1"/>
    <dgm:cxn modelId="{4B9476D6-10FF-420C-BB4B-572E0326BC20}" type="presParOf" srcId="{32E5C5C2-015F-428F-A467-62061ECC47B5}" destId="{5A32F673-374B-4510-B4C5-C678DB22E603}" srcOrd="2" destOrd="0" presId="urn:microsoft.com/office/officeart/2005/8/layout/list1"/>
    <dgm:cxn modelId="{147BE9CA-9039-4F33-B47E-49BF398F7500}" type="presParOf" srcId="{32E5C5C2-015F-428F-A467-62061ECC47B5}" destId="{032C2791-26A9-4763-B954-942364D1A177}" srcOrd="3" destOrd="0" presId="urn:microsoft.com/office/officeart/2005/8/layout/list1"/>
    <dgm:cxn modelId="{28D5F027-2C76-4238-8ED7-8871CC8F6B97}" type="presParOf" srcId="{32E5C5C2-015F-428F-A467-62061ECC47B5}" destId="{E14EBA7F-74CB-4303-ABE4-3661A0B4BC5F}" srcOrd="4" destOrd="0" presId="urn:microsoft.com/office/officeart/2005/8/layout/list1"/>
    <dgm:cxn modelId="{2FE11925-412D-4CA6-9ECF-415F666A7861}" type="presParOf" srcId="{E14EBA7F-74CB-4303-ABE4-3661A0B4BC5F}" destId="{F3E90E92-BE42-456B-944B-9A847E7FB343}" srcOrd="0" destOrd="0" presId="urn:microsoft.com/office/officeart/2005/8/layout/list1"/>
    <dgm:cxn modelId="{7EA50B4A-6DA7-445E-8E01-7F4E866A47D2}" type="presParOf" srcId="{E14EBA7F-74CB-4303-ABE4-3661A0B4BC5F}" destId="{99A421DD-683F-4486-9739-F175BF20FCF9}" srcOrd="1" destOrd="0" presId="urn:microsoft.com/office/officeart/2005/8/layout/list1"/>
    <dgm:cxn modelId="{198BC52F-29A6-4EC1-ADCD-71240BE31957}" type="presParOf" srcId="{32E5C5C2-015F-428F-A467-62061ECC47B5}" destId="{973D0C85-4B38-4919-89FA-445E2E6DD984}" srcOrd="5" destOrd="0" presId="urn:microsoft.com/office/officeart/2005/8/layout/list1"/>
    <dgm:cxn modelId="{B7E58762-698F-4BD0-B757-EF0B1A3C94A1}" type="presParOf" srcId="{32E5C5C2-015F-428F-A467-62061ECC47B5}" destId="{B80BFFB7-46FA-45E9-A296-A92C585A55A6}" srcOrd="6" destOrd="0" presId="urn:microsoft.com/office/officeart/2005/8/layout/list1"/>
    <dgm:cxn modelId="{CE39567D-63A4-4646-8B23-14960F9B857C}" type="presParOf" srcId="{32E5C5C2-015F-428F-A467-62061ECC47B5}" destId="{CF24743E-A734-4BCE-82AD-33FA08F1D9B4}" srcOrd="7" destOrd="0" presId="urn:microsoft.com/office/officeart/2005/8/layout/list1"/>
    <dgm:cxn modelId="{FD526F5C-872C-4BF9-9000-30582F17E163}" type="presParOf" srcId="{32E5C5C2-015F-428F-A467-62061ECC47B5}" destId="{9639EBDA-0F88-4D44-A9F6-22DB07F6AE50}" srcOrd="8" destOrd="0" presId="urn:microsoft.com/office/officeart/2005/8/layout/list1"/>
    <dgm:cxn modelId="{7E211E6B-90C3-4B44-808C-118786552792}" type="presParOf" srcId="{9639EBDA-0F88-4D44-A9F6-22DB07F6AE50}" destId="{8DB9DE9A-0989-48E9-BD3C-6247D638F0B8}" srcOrd="0" destOrd="0" presId="urn:microsoft.com/office/officeart/2005/8/layout/list1"/>
    <dgm:cxn modelId="{3E5ECD9E-4218-40E0-9684-E9357AF2A362}" type="presParOf" srcId="{9639EBDA-0F88-4D44-A9F6-22DB07F6AE50}" destId="{585EC11F-0EFB-4EEA-AA3D-684FFC6413BC}" srcOrd="1" destOrd="0" presId="urn:microsoft.com/office/officeart/2005/8/layout/list1"/>
    <dgm:cxn modelId="{389D5129-7761-4B1F-98F2-7EAF73DDBE42}" type="presParOf" srcId="{32E5C5C2-015F-428F-A467-62061ECC47B5}" destId="{AF2A1E5D-0F76-4621-BF72-E88C2F051EB0}" srcOrd="9" destOrd="0" presId="urn:microsoft.com/office/officeart/2005/8/layout/list1"/>
    <dgm:cxn modelId="{2F0BCB7D-1033-4F6E-8F8B-EDE04B21123F}" type="presParOf" srcId="{32E5C5C2-015F-428F-A467-62061ECC47B5}" destId="{469561D3-3510-4B52-8AAC-D1613526CF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7B49D-A368-407D-B879-BF3A52A7887A}">
      <dsp:nvSpPr>
        <dsp:cNvPr id="0" name=""/>
        <dsp:cNvSpPr/>
      </dsp:nvSpPr>
      <dsp:spPr>
        <a:xfrm>
          <a:off x="2768743" y="-145259"/>
          <a:ext cx="2792508" cy="1176755"/>
        </a:xfrm>
        <a:prstGeom prst="roundRect">
          <a:avLst/>
        </a:prstGeom>
        <a:solidFill>
          <a:srgbClr val="99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Информация о правилах приёма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в 1 класс с 01.09.2020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2826187" y="-87815"/>
        <a:ext cx="2677620" cy="1061867"/>
      </dsp:txXfrm>
    </dsp:sp>
    <dsp:sp modelId="{0ACC56AC-9021-4304-BAF6-CDB69C9AD6F9}">
      <dsp:nvSpPr>
        <dsp:cNvPr id="0" name=""/>
        <dsp:cNvSpPr/>
      </dsp:nvSpPr>
      <dsp:spPr>
        <a:xfrm>
          <a:off x="2032426" y="443118"/>
          <a:ext cx="4265142" cy="4265142"/>
        </a:xfrm>
        <a:custGeom>
          <a:avLst/>
          <a:gdLst/>
          <a:ahLst/>
          <a:cxnLst/>
          <a:rect l="0" t="0" r="0" b="0"/>
          <a:pathLst>
            <a:path>
              <a:moveTo>
                <a:pt x="3571718" y="558812"/>
              </a:moveTo>
              <a:arcTo wR="2132571" hR="2132571" stAng="18746510" swAng="27805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67AE6-2ED2-4ED4-89F7-75142BA557F5}">
      <dsp:nvSpPr>
        <dsp:cNvPr id="0" name=""/>
        <dsp:cNvSpPr/>
      </dsp:nvSpPr>
      <dsp:spPr>
        <a:xfrm>
          <a:off x="4808907" y="1165921"/>
          <a:ext cx="2768573" cy="1501534"/>
        </a:xfrm>
        <a:prstGeom prst="roundRect">
          <a:avLst/>
        </a:prstGeom>
        <a:solidFill>
          <a:srgbClr val="99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Знакомство с первой </a:t>
          </a:r>
          <a:r>
            <a:rPr lang="ru-RU" sz="1800" b="1" kern="1200" dirty="0" smtClean="0">
              <a:solidFill>
                <a:srgbClr val="7030A0"/>
              </a:solidFill>
            </a:rPr>
            <a:t>учительницей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1в </a:t>
          </a:r>
          <a:r>
            <a:rPr lang="ru-RU" sz="1800" b="1" kern="1200" dirty="0" smtClean="0">
              <a:solidFill>
                <a:srgbClr val="7030A0"/>
              </a:solidFill>
            </a:rPr>
            <a:t>класса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4882206" y="1239220"/>
        <a:ext cx="2621975" cy="1354936"/>
      </dsp:txXfrm>
    </dsp:sp>
    <dsp:sp modelId="{D9F1C9F3-C946-471B-91DA-159E68AFDFC7}">
      <dsp:nvSpPr>
        <dsp:cNvPr id="0" name=""/>
        <dsp:cNvSpPr/>
      </dsp:nvSpPr>
      <dsp:spPr>
        <a:xfrm>
          <a:off x="2390505" y="1720651"/>
          <a:ext cx="4265142" cy="4265142"/>
        </a:xfrm>
        <a:custGeom>
          <a:avLst/>
          <a:gdLst/>
          <a:ahLst/>
          <a:cxnLst/>
          <a:rect l="0" t="0" r="0" b="0"/>
          <a:pathLst>
            <a:path>
              <a:moveTo>
                <a:pt x="3996891" y="1097113"/>
              </a:moveTo>
              <a:arcTo wR="2132571" hR="2132571" stAng="19857112" swAng="862292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5EB0A-9622-4859-B600-CDAF79CD7476}">
      <dsp:nvSpPr>
        <dsp:cNvPr id="0" name=""/>
        <dsp:cNvSpPr/>
      </dsp:nvSpPr>
      <dsp:spPr>
        <a:xfrm>
          <a:off x="4705958" y="3484985"/>
          <a:ext cx="2865232" cy="1631981"/>
        </a:xfrm>
        <a:prstGeom prst="roundRect">
          <a:avLst/>
        </a:prstGeom>
        <a:solidFill>
          <a:srgbClr val="99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Знакомство с первой </a:t>
          </a:r>
          <a:r>
            <a:rPr lang="ru-RU" sz="1800" b="1" kern="1200" dirty="0" smtClean="0">
              <a:solidFill>
                <a:srgbClr val="7030A0"/>
              </a:solidFill>
            </a:rPr>
            <a:t>учительницей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1а </a:t>
          </a:r>
          <a:r>
            <a:rPr lang="ru-RU" sz="1800" b="1" kern="1200" dirty="0" smtClean="0">
              <a:solidFill>
                <a:srgbClr val="7030A0"/>
              </a:solidFill>
            </a:rPr>
            <a:t>класса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4785625" y="3564652"/>
        <a:ext cx="2705898" cy="1472647"/>
      </dsp:txXfrm>
    </dsp:sp>
    <dsp:sp modelId="{AC3C8D5B-008D-4A89-9E2F-31F08452AA5F}">
      <dsp:nvSpPr>
        <dsp:cNvPr id="0" name=""/>
        <dsp:cNvSpPr/>
      </dsp:nvSpPr>
      <dsp:spPr>
        <a:xfrm>
          <a:off x="2749333" y="853103"/>
          <a:ext cx="4265142" cy="4265142"/>
        </a:xfrm>
        <a:custGeom>
          <a:avLst/>
          <a:gdLst/>
          <a:ahLst/>
          <a:cxnLst/>
          <a:rect l="0" t="0" r="0" b="0"/>
          <a:pathLst>
            <a:path>
              <a:moveTo>
                <a:pt x="1895880" y="4251967"/>
              </a:moveTo>
              <a:arcTo wR="2132571" hR="2132571" stAng="5782338" swAng="797989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C951B-8E80-40D1-974A-A1CE3D01C999}">
      <dsp:nvSpPr>
        <dsp:cNvPr id="0" name=""/>
        <dsp:cNvSpPr/>
      </dsp:nvSpPr>
      <dsp:spPr>
        <a:xfrm>
          <a:off x="1090472" y="3459524"/>
          <a:ext cx="2921999" cy="1682869"/>
        </a:xfrm>
        <a:prstGeom prst="roundRect">
          <a:avLst/>
        </a:prstGeom>
        <a:solidFill>
          <a:srgbClr val="99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Знакомство с кабинетами первых классов. Выставка достижений первоклассников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1172623" y="3541675"/>
        <a:ext cx="2757697" cy="1518567"/>
      </dsp:txXfrm>
    </dsp:sp>
    <dsp:sp modelId="{1553B746-25B4-481C-B530-7C0E82B5509B}">
      <dsp:nvSpPr>
        <dsp:cNvPr id="0" name=""/>
        <dsp:cNvSpPr/>
      </dsp:nvSpPr>
      <dsp:spPr>
        <a:xfrm>
          <a:off x="1961479" y="1092842"/>
          <a:ext cx="4265142" cy="4265142"/>
        </a:xfrm>
        <a:custGeom>
          <a:avLst/>
          <a:gdLst/>
          <a:ahLst/>
          <a:cxnLst/>
          <a:rect l="0" t="0" r="0" b="0"/>
          <a:pathLst>
            <a:path>
              <a:moveTo>
                <a:pt x="1374" y="2209133"/>
              </a:moveTo>
              <a:arcTo wR="2132571" hR="2132571" stAng="10676554" swAng="771523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BA27D-6EB5-40BD-B318-FFD585AC8D66}">
      <dsp:nvSpPr>
        <dsp:cNvPr id="0" name=""/>
        <dsp:cNvSpPr/>
      </dsp:nvSpPr>
      <dsp:spPr>
        <a:xfrm>
          <a:off x="785791" y="1161584"/>
          <a:ext cx="2702022" cy="1510209"/>
        </a:xfrm>
        <a:prstGeom prst="roundRect">
          <a:avLst/>
        </a:prstGeom>
        <a:solidFill>
          <a:srgbClr val="99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Знакомство с будущими кабинетами первых классов. Приглашения на открытые уроки.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859513" y="1235306"/>
        <a:ext cx="2554578" cy="1362765"/>
      </dsp:txXfrm>
    </dsp:sp>
    <dsp:sp modelId="{6BA3E875-38E7-41D0-B343-4703068BA56F}">
      <dsp:nvSpPr>
        <dsp:cNvPr id="0" name=""/>
        <dsp:cNvSpPr/>
      </dsp:nvSpPr>
      <dsp:spPr>
        <a:xfrm>
          <a:off x="2032426" y="443118"/>
          <a:ext cx="4265142" cy="4265142"/>
        </a:xfrm>
        <a:custGeom>
          <a:avLst/>
          <a:gdLst/>
          <a:ahLst/>
          <a:cxnLst/>
          <a:rect l="0" t="0" r="0" b="0"/>
          <a:pathLst>
            <a:path>
              <a:moveTo>
                <a:pt x="574136" y="676843"/>
              </a:moveTo>
              <a:arcTo wR="2132571" hR="2132571" stAng="13382904" swAng="272448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2F673-374B-4510-B4C5-C678DB22E603}">
      <dsp:nvSpPr>
        <dsp:cNvPr id="0" name=""/>
        <dsp:cNvSpPr/>
      </dsp:nvSpPr>
      <dsp:spPr>
        <a:xfrm>
          <a:off x="0" y="1069892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E553F-3C97-4892-BA5E-43AFD9A44C03}">
      <dsp:nvSpPr>
        <dsp:cNvPr id="0" name=""/>
        <dsp:cNvSpPr/>
      </dsp:nvSpPr>
      <dsp:spPr>
        <a:xfrm>
          <a:off x="411480" y="522249"/>
          <a:ext cx="6766829" cy="857603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solidFill>
                <a:schemeClr val="tx1"/>
              </a:solidFill>
            </a:rPr>
            <a:t>Заполнение формы электронного заявления и его направление.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453345" y="564114"/>
        <a:ext cx="6683099" cy="773873"/>
      </dsp:txXfrm>
    </dsp:sp>
    <dsp:sp modelId="{B80BFFB7-46FA-45E9-A296-A92C585A55A6}">
      <dsp:nvSpPr>
        <dsp:cNvPr id="0" name=""/>
        <dsp:cNvSpPr/>
      </dsp:nvSpPr>
      <dsp:spPr>
        <a:xfrm>
          <a:off x="0" y="229465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421DD-683F-4486-9739-F175BF20FCF9}">
      <dsp:nvSpPr>
        <dsp:cNvPr id="0" name=""/>
        <dsp:cNvSpPr/>
      </dsp:nvSpPr>
      <dsp:spPr>
        <a:xfrm>
          <a:off x="542252" y="1712492"/>
          <a:ext cx="6668897" cy="892126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solidFill>
                <a:schemeClr val="tx1"/>
              </a:solidFill>
            </a:rPr>
            <a:t>Представление оригиналов документов в образовательную организацию.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85802" y="1756042"/>
        <a:ext cx="6581797" cy="805026"/>
      </dsp:txXfrm>
    </dsp:sp>
    <dsp:sp modelId="{469561D3-3510-4B52-8AAC-D1613526CF44}">
      <dsp:nvSpPr>
        <dsp:cNvPr id="0" name=""/>
        <dsp:cNvSpPr/>
      </dsp:nvSpPr>
      <dsp:spPr>
        <a:xfrm>
          <a:off x="0" y="347451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EC11F-0EFB-4EEA-AA3D-684FFC6413BC}">
      <dsp:nvSpPr>
        <dsp:cNvPr id="0" name=""/>
        <dsp:cNvSpPr/>
      </dsp:nvSpPr>
      <dsp:spPr>
        <a:xfrm>
          <a:off x="411480" y="2937259"/>
          <a:ext cx="6974503" cy="847213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solidFill>
                <a:schemeClr val="tx1"/>
              </a:solidFill>
            </a:rPr>
            <a:t>Принятие решения о зачислении ребенка в первый класс или об отказе в зачислении.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452838" y="2978617"/>
        <a:ext cx="6891787" cy="764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gul.com/static/img/logo.pn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«Первый раз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в первый класс»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Встреча с родителями 16 ноября 2019 года</a:t>
            </a:r>
          </a:p>
          <a:p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 рамках Дня открытых дверей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42088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42088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59" y="5445224"/>
            <a:ext cx="1210444" cy="121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30" y="5445224"/>
            <a:ext cx="1210444" cy="121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75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160020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Льготные категории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08720"/>
            <a:ext cx="9001000" cy="5949280"/>
          </a:xfrm>
        </p:spPr>
        <p:txBody>
          <a:bodyPr>
            <a:normAutofit fontScale="92500" lnSpcReduction="10000"/>
          </a:bodyPr>
          <a:lstStyle/>
          <a:p>
            <a:pPr lvl="1" algn="just" fontAlgn="base"/>
            <a:r>
              <a:rPr lang="ru-RU" sz="1800" dirty="0" smtClean="0">
                <a:solidFill>
                  <a:schemeClr val="tx1"/>
                </a:solidFill>
              </a:rPr>
              <a:t>дети </a:t>
            </a:r>
            <a:r>
              <a:rPr lang="ru-RU" sz="1800" dirty="0">
                <a:solidFill>
                  <a:schemeClr val="tx1"/>
                </a:solidFill>
              </a:rPr>
              <a:t>сотрудника, умершего вследствие заболевания, полученного в период прохождения службы в учреждениях и органах уголовно‑исполнительной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 и психотропных веществ и таможенных органах Российской Федерации;</a:t>
            </a:r>
          </a:p>
          <a:p>
            <a:pPr lvl="1" algn="just" fontAlgn="base"/>
            <a:r>
              <a:rPr lang="ru-RU" sz="1800" dirty="0">
                <a:solidFill>
                  <a:schemeClr val="tx1"/>
                </a:solidFill>
              </a:rPr>
              <a:t>дети гражданина Российской Федерации, уволенного со службы в учреждениях и органах вследствие увечья или иного повреждения здоровья, полученных в связи с выполнением служебных обязанностей и исключивших возможность дальнейшего прохождения службы в учреждениях и органах уголовно‑исполнительной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 и психотропных веществ и таможенных органах Российской Федерации;</a:t>
            </a:r>
          </a:p>
          <a:p>
            <a:pPr lvl="1" algn="just" fontAlgn="base"/>
            <a:r>
              <a:rPr lang="ru-RU" sz="1800" dirty="0">
                <a:solidFill>
                  <a:schemeClr val="tx1"/>
                </a:solidFill>
              </a:rPr>
              <a:t>дети гражданина Российской Федерации, умершего в течение одного года после увольнения со службы в учреждениях и органах уголовно‑исполнительной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 и психотропных веществ и таможенных органах Российской Федерации вследствие увечья или иного повреждения здоровья, полученных в связи с выполнением служебных обязанностей, либо вследствие заболевания, полученного в период прохождения службы в учреждениях и органах, исключивших возможность дальнейшего прохождения службы в учреждениях и органах;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9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Льготные категории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84576"/>
          </a:xfrm>
        </p:spPr>
        <p:txBody>
          <a:bodyPr>
            <a:normAutofit/>
          </a:bodyPr>
          <a:lstStyle/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дети, находящиеся (находившиеся) на иждивении сотрудника, гражданина Российской Федерации, указанных в пунктах 1 — 5 части 14 статьи 3 Федерального закона от 30.12.2012 №283‑ФЗ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Федерации»;</a:t>
            </a:r>
          </a:p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дети военнослужащих по месту жительства их семей;</a:t>
            </a:r>
          </a:p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дети военнослужащих при изменении места военной службы, дети граждан, проходящих военную службу по контракту, а также при увольнении с военной службы по достижении ими предельного возраста пребывания на военной службе, состоянию здоровья или в связи с организационно‑штатными мероприятиями — в образовательные организации, ближайшие к новому месту военной службы или месту жительства;</a:t>
            </a:r>
          </a:p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дети иных категорий лиц в соответствии с действующим законодательством Российской Федерации и Санкт‑Петербурга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160020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Льготные категории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Преимущественное право зачисления на обучение в образовательные организации также имеют:</a:t>
            </a:r>
          </a:p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братья и сестры детей, обучающихся в данной общеобразовательной организации;</a:t>
            </a:r>
          </a:p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дети, родитель (законный представитель) которых занимает штатную должность в данной общеобразовательной организации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lvl="1" algn="just" fontAlgn="base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ru-RU" sz="3200" b="1" dirty="0">
                <a:solidFill>
                  <a:srgbClr val="FF0000"/>
                </a:solidFill>
              </a:rPr>
              <a:t> этап: </a:t>
            </a:r>
            <a:r>
              <a:rPr lang="ru-RU" b="1" dirty="0">
                <a:solidFill>
                  <a:schemeClr val="tx1"/>
                </a:solidFill>
              </a:rPr>
              <a:t>с 15.12.2019 г.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до 05.09 2020 г.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Для детей, имеющих преимущественное право зачисления граждан на обучение в государственные образовательные организации (</a:t>
            </a:r>
            <a:r>
              <a:rPr lang="ru-RU" u="sng" dirty="0">
                <a:solidFill>
                  <a:schemeClr val="tx1"/>
                </a:solidFill>
              </a:rPr>
              <a:t>в случае подачи заявления с 20 января 2020 года преимущественное право реализуется на свободные места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pPr lvl="1" algn="just" fontAlgn="base"/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6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Этапы подачи заявлений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в 1 класс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12568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I</a:t>
            </a:r>
            <a:r>
              <a:rPr lang="en-US" sz="3600" b="1" dirty="0">
                <a:solidFill>
                  <a:srgbClr val="FF0000"/>
                </a:solidFill>
              </a:rPr>
              <a:t>II</a:t>
            </a:r>
            <a:r>
              <a:rPr lang="ru-RU" sz="3600" b="1" dirty="0" smtClean="0">
                <a:solidFill>
                  <a:srgbClr val="FF0000"/>
                </a:solidFill>
              </a:rPr>
              <a:t> этап: </a:t>
            </a:r>
            <a:r>
              <a:rPr lang="ru-RU" sz="2800" b="1" dirty="0">
                <a:solidFill>
                  <a:schemeClr val="tx1"/>
                </a:solidFill>
              </a:rPr>
              <a:t>с </a:t>
            </a:r>
            <a:r>
              <a:rPr lang="ru-RU" sz="2800" b="1" dirty="0" smtClean="0">
                <a:solidFill>
                  <a:schemeClr val="tx1"/>
                </a:solidFill>
              </a:rPr>
              <a:t>01.07.2020 </a:t>
            </a:r>
            <a:r>
              <a:rPr lang="ru-RU" sz="2800" b="1" dirty="0">
                <a:solidFill>
                  <a:schemeClr val="tx1"/>
                </a:solidFill>
              </a:rPr>
              <a:t>г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Д</a:t>
            </a:r>
            <a:r>
              <a:rPr lang="ru-RU" sz="2800" dirty="0" smtClean="0">
                <a:solidFill>
                  <a:schemeClr val="tx1"/>
                </a:solidFill>
              </a:rPr>
              <a:t>ля </a:t>
            </a:r>
            <a:r>
              <a:rPr lang="ru-RU" sz="2800" dirty="0">
                <a:solidFill>
                  <a:schemeClr val="tx1"/>
                </a:solidFill>
              </a:rPr>
              <a:t>детей, не проживающих на закрепленной территории на свободные места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с </a:t>
            </a:r>
            <a:r>
              <a:rPr lang="ru-RU" sz="2800" b="1" dirty="0" smtClean="0">
                <a:solidFill>
                  <a:schemeClr val="tx1"/>
                </a:solidFill>
              </a:rPr>
              <a:t>10.05.2020 </a:t>
            </a:r>
            <a:r>
              <a:rPr lang="ru-RU" sz="2800" b="1" dirty="0">
                <a:solidFill>
                  <a:schemeClr val="tx1"/>
                </a:solidFill>
              </a:rPr>
              <a:t>г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Д</a:t>
            </a:r>
            <a:r>
              <a:rPr lang="ru-RU" sz="2800" dirty="0" smtClean="0">
                <a:solidFill>
                  <a:schemeClr val="tx1"/>
                </a:solidFill>
              </a:rPr>
              <a:t>ля </a:t>
            </a:r>
            <a:r>
              <a:rPr lang="ru-RU" sz="2800" dirty="0">
                <a:solidFill>
                  <a:schemeClr val="tx1"/>
                </a:solidFill>
              </a:rPr>
              <a:t>детей, не проживающих на закрепленной территории (осуществляют прием образовательные организации, закончившие прием в первый класс всех детей, проживающих на закрепленной территории).</a:t>
            </a:r>
          </a:p>
        </p:txBody>
      </p:sp>
    </p:spTree>
    <p:extLst>
      <p:ext uri="{BB962C8B-B14F-4D97-AF65-F5344CB8AC3E}">
        <p14:creationId xmlns:p14="http://schemas.microsoft.com/office/powerpoint/2010/main" val="33877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Способы подачи заявлений </a:t>
            </a:r>
            <a:r>
              <a:rPr lang="ru-RU" dirty="0">
                <a:solidFill>
                  <a:srgbClr val="7030A0"/>
                </a:solidFill>
              </a:rPr>
              <a:t>в электронном виде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через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496" y="2420888"/>
            <a:ext cx="4461892" cy="609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портал </a:t>
            </a:r>
            <a:r>
              <a:rPr lang="ru-RU" dirty="0">
                <a:solidFill>
                  <a:schemeClr val="tx1"/>
                </a:solidFill>
              </a:rPr>
              <a:t>электронных услуг СПб «Государственные и муниципальные услуги (функции) в СПб»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1739280"/>
            <a:ext cx="4041775" cy="609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или структурные подразделения </a:t>
            </a:r>
            <a:r>
              <a:rPr lang="ru-RU" dirty="0" smtClean="0">
                <a:solidFill>
                  <a:schemeClr val="tx1"/>
                </a:solidFill>
              </a:rPr>
              <a:t>МФЦ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068961"/>
            <a:ext cx="3987599" cy="335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81637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0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rgbClr val="00B050"/>
                </a:solidFill>
                <a:effectLst/>
              </a:rPr>
              <a:t>Приём </a:t>
            </a:r>
            <a:r>
              <a:rPr lang="ru-RU" sz="3200" dirty="0">
                <a:solidFill>
                  <a:srgbClr val="00B050"/>
                </a:solidFill>
                <a:effectLst/>
              </a:rPr>
              <a:t>в первые </a:t>
            </a:r>
            <a:r>
              <a:rPr lang="ru-RU" sz="3200" dirty="0" smtClean="0">
                <a:solidFill>
                  <a:srgbClr val="00B050"/>
                </a:solidFill>
                <a:effectLst/>
              </a:rPr>
              <a:t>классы</a:t>
            </a:r>
            <a:br>
              <a:rPr lang="ru-RU" sz="3200" dirty="0" smtClean="0">
                <a:solidFill>
                  <a:srgbClr val="00B050"/>
                </a:solidFill>
                <a:effectLst/>
              </a:rPr>
            </a:br>
            <a:r>
              <a:rPr lang="ru-RU" sz="3200" dirty="0" smtClean="0">
                <a:solidFill>
                  <a:srgbClr val="00B050"/>
                </a:solidFill>
                <a:effectLst/>
              </a:rPr>
              <a:t>школ </a:t>
            </a:r>
            <a:r>
              <a:rPr lang="ru-RU" sz="3200" dirty="0">
                <a:solidFill>
                  <a:srgbClr val="00B050"/>
                </a:solidFill>
                <a:effectLst/>
              </a:rPr>
              <a:t>Санкт‑Петербурга </a:t>
            </a:r>
            <a:r>
              <a:rPr lang="ru-RU" sz="3200" dirty="0" smtClean="0">
                <a:solidFill>
                  <a:srgbClr val="00B050"/>
                </a:solidFill>
                <a:effectLst/>
              </a:rPr>
              <a:t>включает</a:t>
            </a:r>
            <a:br>
              <a:rPr lang="ru-RU" sz="3200" dirty="0" smtClean="0">
                <a:solidFill>
                  <a:srgbClr val="00B050"/>
                </a:solidFill>
                <a:effectLst/>
              </a:rPr>
            </a:br>
            <a:r>
              <a:rPr lang="ru-RU" sz="3200" dirty="0" smtClean="0">
                <a:solidFill>
                  <a:srgbClr val="00B050"/>
                </a:solidFill>
                <a:effectLst/>
              </a:rPr>
              <a:t>следующие процедуры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509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9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B050"/>
                </a:solidFill>
              </a:rPr>
              <a:t>График работы комиссии по приему документов в 1 класс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16649"/>
              </p:ext>
            </p:extLst>
          </p:nvPr>
        </p:nvGraphicFramePr>
        <p:xfrm>
          <a:off x="35496" y="1554048"/>
          <a:ext cx="9001000" cy="527194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08112"/>
                <a:gridCol w="7992888"/>
              </a:tblGrid>
              <a:tr h="48820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Этап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График работы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16448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этап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ru-RU" sz="2400" dirty="0" smtClean="0"/>
                        <a:t>27 декабря 2019 года (пятница) – с 14.00 до  18.30,</a:t>
                      </a:r>
                    </a:p>
                    <a:p>
                      <a:r>
                        <a:rPr lang="ru-RU" altLang="ru-RU" sz="2400" dirty="0" smtClean="0"/>
                        <a:t>30 декабря 2019 года (понедельник) – с 12.00 до 18.00,</a:t>
                      </a:r>
                    </a:p>
                    <a:p>
                      <a:r>
                        <a:rPr lang="ru-RU" altLang="ru-RU" sz="2400" dirty="0" smtClean="0"/>
                        <a:t>10 января 2020 года (пятница) – с 12.00 до 17.00,</a:t>
                      </a:r>
                    </a:p>
                    <a:p>
                      <a:r>
                        <a:rPr lang="ru-RU" altLang="ru-RU" sz="2400" dirty="0" smtClean="0"/>
                        <a:t>17 января 2020 года (пятница) – с 14.00 до 18.00</a:t>
                      </a: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этап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dirty="0" smtClean="0"/>
                        <a:t>25 февраля 2020 года (вторник) – с 15.00 до 18.30</a:t>
                      </a:r>
                    </a:p>
                    <a:p>
                      <a:pPr>
                        <a:defRPr/>
                      </a:pPr>
                      <a:r>
                        <a:rPr lang="ru-RU" sz="2400" dirty="0" smtClean="0"/>
                        <a:t>далее до 10 мая:</a:t>
                      </a:r>
                    </a:p>
                    <a:p>
                      <a:pPr marL="0" indent="0">
                        <a:buFont typeface="Arial" charset="0"/>
                        <a:buNone/>
                        <a:defRPr/>
                      </a:pPr>
                      <a:r>
                        <a:rPr lang="ru-RU" sz="2400" dirty="0" smtClean="0"/>
                        <a:t>вторник – с 15.00 до 18.00</a:t>
                      </a:r>
                    </a:p>
                    <a:p>
                      <a:pPr marL="0" indent="0">
                        <a:buFont typeface="Arial" charset="0"/>
                        <a:buNone/>
                        <a:defRPr/>
                      </a:pPr>
                      <a:r>
                        <a:rPr lang="ru-RU" sz="2400" dirty="0" smtClean="0"/>
                        <a:t>пятница – с 13.00 до 17.00</a:t>
                      </a:r>
                    </a:p>
                    <a:p>
                      <a:pPr marL="0" indent="0" algn="r">
                        <a:buFont typeface="Arial" charset="0"/>
                        <a:buNone/>
                        <a:defRPr/>
                      </a:pPr>
                      <a:r>
                        <a:rPr lang="ru-RU" sz="2400" dirty="0" smtClean="0"/>
                        <a:t>                       </a:t>
                      </a:r>
                      <a:endParaRPr lang="ru-RU" sz="2400" i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11999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этап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effectLst/>
                        </a:rPr>
                        <a:t>с 10 мая по вторникам и пятницам – с 15.00 до 18.00 (с учетом проведения ЕГЭ на базе школы).</a:t>
                      </a: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3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Необходимые документы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оригинал </a:t>
            </a:r>
            <a:r>
              <a:rPr lang="ru-RU" dirty="0">
                <a:solidFill>
                  <a:schemeClr val="tx1"/>
                </a:solidFill>
              </a:rPr>
              <a:t>свидетельства о рождении ребенка; паспорт </a:t>
            </a:r>
            <a:r>
              <a:rPr lang="ru-RU" dirty="0" smtClean="0">
                <a:solidFill>
                  <a:schemeClr val="tx1"/>
                </a:solidFill>
              </a:rPr>
              <a:t>заявителя, справка о наличии льготы (берется в школе или по месту работы);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свидетельство </a:t>
            </a:r>
            <a:r>
              <a:rPr lang="ru-RU" dirty="0">
                <a:solidFill>
                  <a:schemeClr val="tx1"/>
                </a:solidFill>
              </a:rPr>
              <a:t>о регистрации ребенка по месту жительства или по месту пребывания на закрепленной территории или документ, содержащий сведения о регистрации ребенка по месту жительства или по месту пребывания на закрепленной </a:t>
            </a:r>
            <a:r>
              <a:rPr lang="ru-RU" dirty="0" smtClean="0">
                <a:solidFill>
                  <a:schemeClr val="tx1"/>
                </a:solidFill>
              </a:rPr>
              <a:t>территории: Ф-3, Ф-8, Ф-9;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документы, подтверждающие преимущественное право зачисления граждан на обучение в государственные образовательные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8891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34335" y="-734993"/>
            <a:ext cx="7514035" cy="175259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Особенности обучения в 1 классе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8806" y="854015"/>
            <a:ext cx="8870111" cy="565030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500" dirty="0">
                <a:solidFill>
                  <a:schemeClr val="tx1"/>
                </a:solidFill>
              </a:rPr>
              <a:t>учебные занятия проводятся по </a:t>
            </a:r>
            <a:r>
              <a:rPr lang="ru-RU" sz="3500" dirty="0">
                <a:solidFill>
                  <a:srgbClr val="00B050"/>
                </a:solidFill>
              </a:rPr>
              <a:t>пятидневной учебной неделе</a:t>
            </a:r>
            <a:r>
              <a:rPr lang="ru-RU" sz="3500" dirty="0">
                <a:solidFill>
                  <a:schemeClr val="tx1"/>
                </a:solidFill>
              </a:rPr>
              <a:t> и только в </a:t>
            </a:r>
            <a:r>
              <a:rPr lang="ru-RU" sz="3500" dirty="0">
                <a:solidFill>
                  <a:srgbClr val="00B050"/>
                </a:solidFill>
              </a:rPr>
              <a:t>первую смену</a:t>
            </a:r>
            <a:r>
              <a:rPr lang="ru-RU" sz="3500" dirty="0">
                <a:solidFill>
                  <a:schemeClr val="tx1"/>
                </a:solidFill>
              </a:rPr>
              <a:t>;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ru-RU" sz="3500" dirty="0">
                <a:solidFill>
                  <a:schemeClr val="tx1"/>
                </a:solidFill>
              </a:rPr>
              <a:t>используется </a:t>
            </a:r>
            <a:r>
              <a:rPr lang="ru-RU" sz="3500" dirty="0">
                <a:solidFill>
                  <a:srgbClr val="00B050"/>
                </a:solidFill>
              </a:rPr>
              <a:t>«ступенчатый» режим обучения </a:t>
            </a:r>
            <a:r>
              <a:rPr lang="ru-RU" sz="3500" b="1" dirty="0">
                <a:solidFill>
                  <a:schemeClr val="tx1"/>
                </a:solidFill>
              </a:rPr>
              <a:t>в первом полугодии</a:t>
            </a:r>
            <a:r>
              <a:rPr lang="ru-RU" sz="3500" dirty="0">
                <a:solidFill>
                  <a:schemeClr val="tx1"/>
                </a:solidFill>
              </a:rPr>
              <a:t> (в сентябре, октябре – по 3 урока в день по 35 минут каждый, в ноябре-декабре – по 4 урока по 35 минут каждый; </a:t>
            </a:r>
            <a:r>
              <a:rPr lang="ru-RU" sz="3500" b="1" dirty="0">
                <a:solidFill>
                  <a:schemeClr val="tx1"/>
                </a:solidFill>
              </a:rPr>
              <a:t>январь-май</a:t>
            </a:r>
            <a:r>
              <a:rPr lang="ru-RU" sz="3500" dirty="0">
                <a:solidFill>
                  <a:schemeClr val="tx1"/>
                </a:solidFill>
              </a:rPr>
              <a:t> – по 4 урока по 40 минут каждый);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ru-RU" sz="3500" dirty="0">
                <a:solidFill>
                  <a:schemeClr val="tx1"/>
                </a:solidFill>
              </a:rPr>
              <a:t>в середине учебного дня проводится </a:t>
            </a:r>
            <a:r>
              <a:rPr lang="ru-RU" sz="3500" dirty="0">
                <a:solidFill>
                  <a:srgbClr val="00B050"/>
                </a:solidFill>
              </a:rPr>
              <a:t>динамическая пауза </a:t>
            </a:r>
            <a:r>
              <a:rPr lang="ru-RU" sz="3500" dirty="0">
                <a:solidFill>
                  <a:schemeClr val="tx1"/>
                </a:solidFill>
              </a:rPr>
              <a:t>продолжительностью не менее 40 минут;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ru-RU" sz="3500" dirty="0">
                <a:solidFill>
                  <a:schemeClr val="tx1"/>
                </a:solidFill>
              </a:rPr>
              <a:t>обучение проводится </a:t>
            </a:r>
            <a:r>
              <a:rPr lang="ru-RU" sz="3500" dirty="0">
                <a:solidFill>
                  <a:srgbClr val="00B050"/>
                </a:solidFill>
              </a:rPr>
              <a:t>без балльного оценивания </a:t>
            </a:r>
            <a:r>
              <a:rPr lang="ru-RU" sz="3500" dirty="0">
                <a:solidFill>
                  <a:schemeClr val="tx1"/>
                </a:solidFill>
              </a:rPr>
              <a:t>знаний обучающихся и </a:t>
            </a:r>
            <a:r>
              <a:rPr lang="ru-RU" sz="3500" dirty="0">
                <a:solidFill>
                  <a:srgbClr val="00B050"/>
                </a:solidFill>
              </a:rPr>
              <a:t>домашних заданий</a:t>
            </a:r>
            <a:r>
              <a:rPr lang="ru-RU" sz="3500" dirty="0">
                <a:solidFill>
                  <a:schemeClr val="tx1"/>
                </a:solidFill>
              </a:rPr>
              <a:t>;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ru-RU" sz="3500" dirty="0">
                <a:solidFill>
                  <a:srgbClr val="00B050"/>
                </a:solidFill>
              </a:rPr>
              <a:t>дополнительные недельные каникулы </a:t>
            </a:r>
            <a:r>
              <a:rPr lang="ru-RU" sz="3500" dirty="0">
                <a:solidFill>
                  <a:schemeClr val="tx1"/>
                </a:solidFill>
              </a:rPr>
              <a:t>в середине третьей четверти при традиционном режиме обучения.</a:t>
            </a:r>
            <a:endParaRPr lang="ru-RU" sz="2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4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100" y="-555681"/>
            <a:ext cx="7514035" cy="1752599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B050"/>
                </a:solidFill>
              </a:rPr>
              <a:t>Режим дня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8959" y="1447800"/>
            <a:ext cx="8347841" cy="4572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8.30 – 12.20 (13.20) </a:t>
            </a:r>
            <a:r>
              <a:rPr lang="ru-RU" sz="4000" dirty="0">
                <a:solidFill>
                  <a:schemeClr val="tx2"/>
                </a:solidFill>
              </a:rPr>
              <a:t>– уроки по расписанию, включая динамическую паузу</a:t>
            </a:r>
          </a:p>
          <a:p>
            <a:r>
              <a:rPr lang="ru-RU" sz="4000" dirty="0">
                <a:solidFill>
                  <a:srgbClr val="0070C0"/>
                </a:solidFill>
              </a:rPr>
              <a:t>12.20 (13.20) </a:t>
            </a:r>
            <a:r>
              <a:rPr lang="ru-RU" sz="4000" dirty="0">
                <a:solidFill>
                  <a:schemeClr val="tx2"/>
                </a:solidFill>
              </a:rPr>
              <a:t>– обед, прогулка</a:t>
            </a:r>
          </a:p>
          <a:p>
            <a:r>
              <a:rPr lang="ru-RU" sz="4000" dirty="0">
                <a:solidFill>
                  <a:srgbClr val="0070C0"/>
                </a:solidFill>
              </a:rPr>
              <a:t>13.35 (14.25) </a:t>
            </a:r>
            <a:r>
              <a:rPr lang="ru-RU" sz="4000" dirty="0">
                <a:solidFill>
                  <a:schemeClr val="tx2"/>
                </a:solidFill>
              </a:rPr>
              <a:t>– занятия внеурочной деятельности</a:t>
            </a:r>
          </a:p>
          <a:p>
            <a:r>
              <a:rPr lang="ru-RU" sz="4000" dirty="0">
                <a:solidFill>
                  <a:srgbClr val="0070C0"/>
                </a:solidFill>
              </a:rPr>
              <a:t>15.00 – 18.00 </a:t>
            </a:r>
            <a:r>
              <a:rPr lang="ru-RU" sz="4000" dirty="0">
                <a:solidFill>
                  <a:schemeClr val="tx2"/>
                </a:solidFill>
              </a:rPr>
              <a:t>– группа продленного дня</a:t>
            </a:r>
          </a:p>
        </p:txBody>
      </p:sp>
    </p:spTree>
    <p:extLst>
      <p:ext uri="{BB962C8B-B14F-4D97-AF65-F5344CB8AC3E}">
        <p14:creationId xmlns:p14="http://schemas.microsoft.com/office/powerpoint/2010/main" val="10537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План Дня открытых дверей 16 ноября 2019 года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858009"/>
              </p:ext>
            </p:extLst>
          </p:nvPr>
        </p:nvGraphicFramePr>
        <p:xfrm>
          <a:off x="457200" y="1600200"/>
          <a:ext cx="8363272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45024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3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6172" y="-112210"/>
            <a:ext cx="7514035" cy="1114865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B050"/>
                </a:solidFill>
              </a:rPr>
              <a:t>Режим дня первоклассника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3455391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1 полугодие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23139632"/>
              </p:ext>
            </p:extLst>
          </p:nvPr>
        </p:nvGraphicFramePr>
        <p:xfrm>
          <a:off x="899592" y="1179932"/>
          <a:ext cx="7344816" cy="540060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578623">
                  <a:extLst>
                    <a:ext uri="{9D8B030D-6E8A-4147-A177-3AD203B41FA5}">
                      <a16:colId xmlns="" xmlns:a16="http://schemas.microsoft.com/office/drawing/2014/main" val="2222541082"/>
                    </a:ext>
                  </a:extLst>
                </a:gridCol>
                <a:gridCol w="2813865">
                  <a:extLst>
                    <a:ext uri="{9D8B030D-6E8A-4147-A177-3AD203B41FA5}">
                      <a16:colId xmlns="" xmlns:a16="http://schemas.microsoft.com/office/drawing/2014/main" val="3058593879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3960699206"/>
                    </a:ext>
                  </a:extLst>
                </a:gridCol>
              </a:tblGrid>
              <a:tr h="1064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Время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Продолжительность </a:t>
                      </a:r>
                      <a:r>
                        <a:rPr lang="ru-RU" sz="2400" dirty="0">
                          <a:effectLst/>
                        </a:rPr>
                        <a:t>перемены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extLst>
                  <a:ext uri="{0D108BD9-81ED-4DB2-BD59-A6C34878D82A}">
                    <a16:rowId xmlns="" xmlns:a16="http://schemas.microsoft.com/office/drawing/2014/main" val="1499610516"/>
                  </a:ext>
                </a:extLst>
              </a:tr>
              <a:tr h="824450">
                <a:tc>
                  <a:txBody>
                    <a:bodyPr/>
                    <a:lstStyle/>
                    <a:p>
                      <a:pPr indent="168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tc>
                  <a:txBody>
                    <a:bodyPr/>
                    <a:lstStyle/>
                    <a:p>
                      <a:pPr indent="459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8.40 – 9.15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 мин.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extLst>
                  <a:ext uri="{0D108BD9-81ED-4DB2-BD59-A6C34878D82A}">
                    <a16:rowId xmlns="" xmlns:a16="http://schemas.microsoft.com/office/drawing/2014/main" val="3962548386"/>
                  </a:ext>
                </a:extLst>
              </a:tr>
              <a:tr h="957799">
                <a:tc>
                  <a:txBody>
                    <a:bodyPr/>
                    <a:lstStyle/>
                    <a:p>
                      <a:pPr indent="168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tc>
                  <a:txBody>
                    <a:bodyPr/>
                    <a:lstStyle/>
                    <a:p>
                      <a:pPr indent="459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9.25 – 10.00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40 мин. (динамическая пауза)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extLst>
                  <a:ext uri="{0D108BD9-81ED-4DB2-BD59-A6C34878D82A}">
                    <a16:rowId xmlns="" xmlns:a16="http://schemas.microsoft.com/office/drawing/2014/main" val="382553971"/>
                  </a:ext>
                </a:extLst>
              </a:tr>
              <a:tr h="851377">
                <a:tc>
                  <a:txBody>
                    <a:bodyPr/>
                    <a:lstStyle/>
                    <a:p>
                      <a:pPr indent="168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tc>
                  <a:txBody>
                    <a:bodyPr/>
                    <a:lstStyle/>
                    <a:p>
                      <a:pPr indent="459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10.40 – 11.15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25 мин.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extLst>
                  <a:ext uri="{0D108BD9-81ED-4DB2-BD59-A6C34878D82A}">
                    <a16:rowId xmlns="" xmlns:a16="http://schemas.microsoft.com/office/drawing/2014/main" val="1601149405"/>
                  </a:ext>
                </a:extLst>
              </a:tr>
              <a:tr h="851377">
                <a:tc>
                  <a:txBody>
                    <a:bodyPr/>
                    <a:lstStyle/>
                    <a:p>
                      <a:pPr indent="168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tc>
                  <a:txBody>
                    <a:bodyPr/>
                    <a:lstStyle/>
                    <a:p>
                      <a:pPr indent="459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11.40 – 12.15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25 мин.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extLst>
                  <a:ext uri="{0D108BD9-81ED-4DB2-BD59-A6C34878D82A}">
                    <a16:rowId xmlns="" xmlns:a16="http://schemas.microsoft.com/office/drawing/2014/main" val="3010949111"/>
                  </a:ext>
                </a:extLst>
              </a:tr>
              <a:tr h="851377">
                <a:tc>
                  <a:txBody>
                    <a:bodyPr/>
                    <a:lstStyle/>
                    <a:p>
                      <a:pPr indent="168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tc>
                  <a:txBody>
                    <a:bodyPr/>
                    <a:lstStyle/>
                    <a:p>
                      <a:pPr indent="459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12.40 – 13.15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29" marR="49729" marT="0" marB="0" anchor="ctr"/>
                </a:tc>
                <a:extLst>
                  <a:ext uri="{0D108BD9-81ED-4DB2-BD59-A6C34878D82A}">
                    <a16:rowId xmlns="" xmlns:a16="http://schemas.microsoft.com/office/drawing/2014/main" val="314670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9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6172" y="-112210"/>
            <a:ext cx="7514035" cy="1114865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B050"/>
                </a:solidFill>
              </a:rPr>
              <a:t>Режим дня первоклассника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236575" y="776351"/>
            <a:ext cx="3466903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2 полугодие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02524"/>
              </p:ext>
            </p:extLst>
          </p:nvPr>
        </p:nvGraphicFramePr>
        <p:xfrm>
          <a:off x="1115615" y="1412777"/>
          <a:ext cx="7416825" cy="518457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571292">
                  <a:extLst>
                    <a:ext uri="{9D8B030D-6E8A-4147-A177-3AD203B41FA5}">
                      <a16:colId xmlns="" xmlns:a16="http://schemas.microsoft.com/office/drawing/2014/main" val="288642438"/>
                    </a:ext>
                  </a:extLst>
                </a:gridCol>
                <a:gridCol w="2759471">
                  <a:extLst>
                    <a:ext uri="{9D8B030D-6E8A-4147-A177-3AD203B41FA5}">
                      <a16:colId xmlns="" xmlns:a16="http://schemas.microsoft.com/office/drawing/2014/main" val="1884328876"/>
                    </a:ext>
                  </a:extLst>
                </a:gridCol>
                <a:gridCol w="3086062">
                  <a:extLst>
                    <a:ext uri="{9D8B030D-6E8A-4147-A177-3AD203B41FA5}">
                      <a16:colId xmlns="" xmlns:a16="http://schemas.microsoft.com/office/drawing/2014/main" val="3903981106"/>
                    </a:ext>
                  </a:extLst>
                </a:gridCol>
              </a:tblGrid>
              <a:tr h="1256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Время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Продолжительность </a:t>
                      </a:r>
                      <a:r>
                        <a:rPr lang="ru-RU" sz="2400" dirty="0">
                          <a:effectLst/>
                        </a:rPr>
                        <a:t>перемены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643925581"/>
                  </a:ext>
                </a:extLst>
              </a:tr>
              <a:tr h="664347">
                <a:tc>
                  <a:txBody>
                    <a:bodyPr/>
                    <a:lstStyle/>
                    <a:p>
                      <a:pPr indent="168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459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8.30 – 9.10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 мин.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800250917"/>
                  </a:ext>
                </a:extLst>
              </a:tr>
              <a:tr h="1270795">
                <a:tc>
                  <a:txBody>
                    <a:bodyPr/>
                    <a:lstStyle/>
                    <a:p>
                      <a:pPr indent="168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459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9.25 – 10.05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30 мин. (динамическая пауза)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38285222"/>
                  </a:ext>
                </a:extLst>
              </a:tr>
              <a:tr h="664347">
                <a:tc>
                  <a:txBody>
                    <a:bodyPr/>
                    <a:lstStyle/>
                    <a:p>
                      <a:pPr indent="168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459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10.35 – 11.15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 мин.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116345967"/>
                  </a:ext>
                </a:extLst>
              </a:tr>
              <a:tr h="664347">
                <a:tc>
                  <a:txBody>
                    <a:bodyPr/>
                    <a:lstStyle/>
                    <a:p>
                      <a:pPr indent="168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459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11.35 – 12.15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 мин.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3137868891"/>
                  </a:ext>
                </a:extLst>
              </a:tr>
              <a:tr h="664347">
                <a:tc>
                  <a:txBody>
                    <a:bodyPr/>
                    <a:lstStyle/>
                    <a:p>
                      <a:pPr indent="168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459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12.35 – 13.15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822291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2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573962"/>
            <a:ext cx="8784976" cy="1752599"/>
          </a:xfrm>
        </p:spPr>
        <p:txBody>
          <a:bodyPr/>
          <a:lstStyle/>
          <a:p>
            <a:r>
              <a:rPr lang="ru-RU" sz="4400" b="1" dirty="0">
                <a:solidFill>
                  <a:srgbClr val="00B050"/>
                </a:solidFill>
              </a:rPr>
              <a:t>Учебный план </a:t>
            </a:r>
            <a:r>
              <a:rPr lang="ru-RU" sz="4400" b="1" dirty="0" smtClean="0">
                <a:solidFill>
                  <a:srgbClr val="00B050"/>
                </a:solidFill>
              </a:rPr>
              <a:t>2019-2020, </a:t>
            </a:r>
            <a:r>
              <a:rPr lang="ru-RU" sz="4400" b="1" dirty="0">
                <a:solidFill>
                  <a:srgbClr val="00B050"/>
                </a:solidFill>
              </a:rPr>
              <a:t>1 </a:t>
            </a:r>
            <a:r>
              <a:rPr lang="ru-RU" sz="3600" b="1" dirty="0" smtClean="0">
                <a:solidFill>
                  <a:srgbClr val="00B050"/>
                </a:solidFill>
              </a:rPr>
              <a:t>классы</a:t>
            </a:r>
            <a:endParaRPr lang="ru-RU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417349"/>
              </p:ext>
            </p:extLst>
          </p:nvPr>
        </p:nvGraphicFramePr>
        <p:xfrm>
          <a:off x="251519" y="1268761"/>
          <a:ext cx="8784976" cy="55299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3887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78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9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17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Предметные области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Учебные предметы</a:t>
                      </a:r>
                      <a:endParaRPr lang="ru-RU" sz="2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4" marR="2869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22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Русский язык и литературное чтение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Русский язык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Литературное чтение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8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Математика и информатика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Математика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2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Обществознание и естествознание (Окружающий мир)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Окружающий мир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422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Искусство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Музыка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5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Изобразительное искусство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4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Технология</a:t>
                      </a:r>
                      <a:endParaRPr lang="ru-RU" sz="2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Технология</a:t>
                      </a:r>
                      <a:endParaRPr lang="ru-RU" sz="2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4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Физическая культура</a:t>
                      </a:r>
                      <a:endParaRPr lang="ru-RU" sz="2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Физическая культура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694" marR="2869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9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531440"/>
            <a:ext cx="7514035" cy="175259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Учебно-методический комплект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917883" cy="49685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Литературное </a:t>
            </a:r>
            <a:r>
              <a:rPr lang="ru-RU" b="1" i="1" dirty="0">
                <a:solidFill>
                  <a:srgbClr val="0070C0"/>
                </a:solidFill>
              </a:rPr>
              <a:t>чтение</a:t>
            </a:r>
            <a:r>
              <a:rPr lang="ru-RU" dirty="0"/>
              <a:t>. </a:t>
            </a:r>
            <a:r>
              <a:rPr lang="ru-RU" dirty="0">
                <a:solidFill>
                  <a:schemeClr val="tx1"/>
                </a:solidFill>
              </a:rPr>
              <a:t>1 </a:t>
            </a:r>
            <a:r>
              <a:rPr lang="ru-RU" dirty="0" smtClean="0">
                <a:solidFill>
                  <a:schemeClr val="tx1"/>
                </a:solidFill>
              </a:rPr>
              <a:t>класс, </a:t>
            </a:r>
            <a:r>
              <a:rPr lang="ru-RU" dirty="0" err="1" smtClean="0">
                <a:solidFill>
                  <a:schemeClr val="tx1"/>
                </a:solidFill>
              </a:rPr>
              <a:t>Ефросинина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Л.А., Издательский центр </a:t>
            </a:r>
            <a:r>
              <a:rPr lang="ru-RU" dirty="0" smtClean="0">
                <a:solidFill>
                  <a:schemeClr val="tx1"/>
                </a:solidFill>
              </a:rPr>
              <a:t>ВЕНТАНА-ГРАФ</a:t>
            </a:r>
          </a:p>
          <a:p>
            <a:pPr algn="just"/>
            <a:r>
              <a:rPr lang="ru-RU" b="1" i="1" dirty="0">
                <a:solidFill>
                  <a:srgbClr val="0070C0"/>
                </a:solidFill>
              </a:rPr>
              <a:t>Букварь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1 класс. В 2 </a:t>
            </a:r>
            <a:r>
              <a:rPr lang="ru-RU" dirty="0" smtClean="0">
                <a:solidFill>
                  <a:schemeClr val="tx1"/>
                </a:solidFill>
              </a:rPr>
              <a:t>ч., </a:t>
            </a:r>
            <a:r>
              <a:rPr lang="ru-RU" dirty="0" err="1" smtClean="0">
                <a:solidFill>
                  <a:schemeClr val="tx1"/>
                </a:solidFill>
              </a:rPr>
              <a:t>Журова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Л.Е., Евдокимова А.О., Издательский центр </a:t>
            </a:r>
            <a:r>
              <a:rPr lang="ru-RU" dirty="0" smtClean="0">
                <a:solidFill>
                  <a:schemeClr val="tx1"/>
                </a:solidFill>
              </a:rPr>
              <a:t>ВЕНТАНА-ГРАФ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Русский </a:t>
            </a:r>
            <a:r>
              <a:rPr lang="ru-RU" b="1" i="1" dirty="0">
                <a:solidFill>
                  <a:srgbClr val="0070C0"/>
                </a:solidFill>
              </a:rPr>
              <a:t>язык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1 </a:t>
            </a:r>
            <a:r>
              <a:rPr lang="ru-RU" dirty="0" smtClean="0">
                <a:solidFill>
                  <a:schemeClr val="tx1"/>
                </a:solidFill>
              </a:rPr>
              <a:t>класс, Иванов </a:t>
            </a:r>
            <a:r>
              <a:rPr lang="ru-RU" dirty="0">
                <a:solidFill>
                  <a:schemeClr val="tx1"/>
                </a:solidFill>
              </a:rPr>
              <a:t>С.В., Евдокимова А.О., Кузнецова М.И. / Под ред. </a:t>
            </a:r>
            <a:r>
              <a:rPr lang="ru-RU" dirty="0" err="1">
                <a:solidFill>
                  <a:schemeClr val="tx1"/>
                </a:solidFill>
              </a:rPr>
              <a:t>Журовой</a:t>
            </a:r>
            <a:r>
              <a:rPr lang="ru-RU" dirty="0">
                <a:solidFill>
                  <a:schemeClr val="tx1"/>
                </a:solidFill>
              </a:rPr>
              <a:t> Л.Е. и Иванова С.В. Издательский центр </a:t>
            </a:r>
            <a:r>
              <a:rPr lang="ru-RU" dirty="0" smtClean="0">
                <a:solidFill>
                  <a:schemeClr val="tx1"/>
                </a:solidFill>
              </a:rPr>
              <a:t>ВЕНТАНА-ГРАФ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Математика</a:t>
            </a:r>
            <a:r>
              <a:rPr lang="ru-RU" i="1" dirty="0"/>
              <a:t>. </a:t>
            </a:r>
            <a:r>
              <a:rPr lang="ru-RU" dirty="0">
                <a:solidFill>
                  <a:schemeClr val="tx1"/>
                </a:solidFill>
              </a:rPr>
              <a:t>1 класс. В 2 </a:t>
            </a:r>
            <a:r>
              <a:rPr lang="ru-RU" dirty="0" smtClean="0">
                <a:solidFill>
                  <a:schemeClr val="tx1"/>
                </a:solidFill>
              </a:rPr>
              <a:t>ч., </a:t>
            </a:r>
            <a:r>
              <a:rPr lang="ru-RU" dirty="0" err="1" smtClean="0">
                <a:solidFill>
                  <a:schemeClr val="tx1"/>
                </a:solidFill>
              </a:rPr>
              <a:t>Рудницкая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Н., </a:t>
            </a:r>
            <a:r>
              <a:rPr lang="ru-RU" dirty="0" err="1">
                <a:solidFill>
                  <a:schemeClr val="tx1"/>
                </a:solidFill>
              </a:rPr>
              <a:t>Кочурова</a:t>
            </a:r>
            <a:r>
              <a:rPr lang="ru-RU" dirty="0">
                <a:solidFill>
                  <a:schemeClr val="tx1"/>
                </a:solidFill>
              </a:rPr>
              <a:t> Е.Э., </a:t>
            </a:r>
            <a:r>
              <a:rPr lang="ru-RU" dirty="0" err="1">
                <a:solidFill>
                  <a:schemeClr val="tx1"/>
                </a:solidFill>
              </a:rPr>
              <a:t>Рыдзе</a:t>
            </a:r>
            <a:r>
              <a:rPr lang="ru-RU" dirty="0">
                <a:solidFill>
                  <a:schemeClr val="tx1"/>
                </a:solidFill>
              </a:rPr>
              <a:t> О.А., Издательский центр </a:t>
            </a:r>
            <a:r>
              <a:rPr lang="ru-RU" dirty="0" smtClean="0">
                <a:solidFill>
                  <a:schemeClr val="tx1"/>
                </a:solidFill>
              </a:rPr>
              <a:t>ВЕНТАНА-ГРАФ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Окружающий </a:t>
            </a:r>
            <a:r>
              <a:rPr lang="ru-RU" b="1" i="1" dirty="0">
                <a:solidFill>
                  <a:srgbClr val="0070C0"/>
                </a:solidFill>
              </a:rPr>
              <a:t>мир</a:t>
            </a:r>
            <a:r>
              <a:rPr lang="ru-RU" i="1" dirty="0">
                <a:solidFill>
                  <a:srgbClr val="0070C0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1 </a:t>
            </a:r>
            <a:r>
              <a:rPr lang="ru-RU" dirty="0">
                <a:solidFill>
                  <a:schemeClr val="tx1"/>
                </a:solidFill>
              </a:rPr>
              <a:t>класс.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2 </a:t>
            </a:r>
            <a:r>
              <a:rPr lang="ru-RU" dirty="0" smtClean="0">
                <a:solidFill>
                  <a:schemeClr val="tx1"/>
                </a:solidFill>
              </a:rPr>
              <a:t>ч., </a:t>
            </a:r>
            <a:r>
              <a:rPr lang="ru-RU" i="1" dirty="0">
                <a:solidFill>
                  <a:schemeClr val="tx1"/>
                </a:solidFill>
              </a:rPr>
              <a:t>Плешаков</a:t>
            </a:r>
            <a:r>
              <a:rPr lang="ru-RU" i="1" dirty="0" smtClean="0">
                <a:solidFill>
                  <a:schemeClr val="tx1"/>
                </a:solidFill>
              </a:rPr>
              <a:t>, Издательство «Просвещение»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Пропись</a:t>
            </a:r>
            <a:r>
              <a:rPr lang="ru-RU" b="1" i="1" dirty="0"/>
              <a:t>. </a:t>
            </a:r>
            <a:r>
              <a:rPr lang="ru-RU" dirty="0">
                <a:solidFill>
                  <a:schemeClr val="tx1"/>
                </a:solidFill>
              </a:rPr>
              <a:t>М.М. Безруких, М.И. Кузнецова. Прописи, 1 класс, в 3х частях, издательство «</a:t>
            </a:r>
            <a:r>
              <a:rPr lang="ru-RU" dirty="0" err="1">
                <a:solidFill>
                  <a:schemeClr val="tx1"/>
                </a:solidFill>
              </a:rPr>
              <a:t>Вентана</a:t>
            </a:r>
            <a:r>
              <a:rPr lang="ru-RU" dirty="0">
                <a:solidFill>
                  <a:schemeClr val="tx1"/>
                </a:solidFill>
              </a:rPr>
              <a:t>-Граф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b="1" i="1" dirty="0">
                <a:solidFill>
                  <a:srgbClr val="0070C0"/>
                </a:solidFill>
              </a:rPr>
              <a:t>Технология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1 </a:t>
            </a:r>
            <a:r>
              <a:rPr lang="ru-RU" dirty="0" smtClean="0">
                <a:solidFill>
                  <a:schemeClr val="tx1"/>
                </a:solidFill>
              </a:rPr>
              <a:t>класс, </a:t>
            </a:r>
            <a:r>
              <a:rPr lang="ru-RU" dirty="0" err="1" smtClean="0">
                <a:solidFill>
                  <a:schemeClr val="tx1"/>
                </a:solidFill>
              </a:rPr>
              <a:t>Лутцева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Е.А., Издательский центр </a:t>
            </a:r>
            <a:r>
              <a:rPr lang="ru-RU" dirty="0" smtClean="0">
                <a:solidFill>
                  <a:schemeClr val="tx1"/>
                </a:solidFill>
              </a:rPr>
              <a:t>ВЕНТАНА-ГРАФ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b="1" i="1" dirty="0">
                <a:solidFill>
                  <a:srgbClr val="0070C0"/>
                </a:solidFill>
              </a:rPr>
              <a:t>Изобразительное искусство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1 </a:t>
            </a:r>
            <a:r>
              <a:rPr lang="ru-RU" dirty="0" smtClean="0">
                <a:solidFill>
                  <a:schemeClr val="tx1"/>
                </a:solidFill>
              </a:rPr>
              <a:t>класс, Савенкова </a:t>
            </a:r>
            <a:r>
              <a:rPr lang="ru-RU" dirty="0">
                <a:solidFill>
                  <a:schemeClr val="tx1"/>
                </a:solidFill>
              </a:rPr>
              <a:t>Л.Г., </a:t>
            </a:r>
            <a:r>
              <a:rPr lang="ru-RU" dirty="0" err="1">
                <a:solidFill>
                  <a:schemeClr val="tx1"/>
                </a:solidFill>
              </a:rPr>
              <a:t>Ермолинская</a:t>
            </a:r>
            <a:r>
              <a:rPr lang="ru-RU" dirty="0">
                <a:solidFill>
                  <a:schemeClr val="tx1"/>
                </a:solidFill>
              </a:rPr>
              <a:t> Е.А., Издательский центр ВЕНТАНА-ГРАФ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i="1" dirty="0">
                <a:solidFill>
                  <a:srgbClr val="0070C0"/>
                </a:solidFill>
              </a:rPr>
              <a:t>Физическая </a:t>
            </a:r>
            <a:r>
              <a:rPr lang="ru-RU" b="1" i="1" dirty="0" smtClean="0">
                <a:solidFill>
                  <a:srgbClr val="0070C0"/>
                </a:solidFill>
              </a:rPr>
              <a:t>культура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Лях </a:t>
            </a:r>
            <a:r>
              <a:rPr lang="ru-RU" dirty="0">
                <a:solidFill>
                  <a:schemeClr val="tx1"/>
                </a:solidFill>
              </a:rPr>
              <a:t>В.И., Издательство </a:t>
            </a:r>
            <a:r>
              <a:rPr lang="ru-RU" dirty="0" smtClean="0">
                <a:solidFill>
                  <a:schemeClr val="tx1"/>
                </a:solidFill>
              </a:rPr>
              <a:t>«Просвещение» 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b="1" i="1" dirty="0">
                <a:solidFill>
                  <a:srgbClr val="0070C0"/>
                </a:solidFill>
              </a:rPr>
              <a:t>Музыка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1 </a:t>
            </a:r>
            <a:r>
              <a:rPr lang="ru-RU" dirty="0" smtClean="0">
                <a:solidFill>
                  <a:schemeClr val="tx1"/>
                </a:solidFill>
              </a:rPr>
              <a:t>класс, Усачёва </a:t>
            </a:r>
            <a:r>
              <a:rPr lang="ru-RU" dirty="0">
                <a:solidFill>
                  <a:schemeClr val="tx1"/>
                </a:solidFill>
              </a:rPr>
              <a:t>В.О., Школяр Л.В., Издательский центр ВЕНТАНА-ГРАФ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ru-RU" sz="38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3800" dirty="0" smtClean="0">
                <a:solidFill>
                  <a:srgbClr val="FF0000"/>
                </a:solidFill>
              </a:rPr>
              <a:t>Все учебники и пропись выдаются в библиотеке</a:t>
            </a:r>
            <a:endParaRPr lang="ru-RU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950" y="-468424"/>
            <a:ext cx="6515522" cy="1752599"/>
          </a:xfrm>
        </p:spPr>
        <p:txBody>
          <a:bodyPr/>
          <a:lstStyle/>
          <a:p>
            <a:r>
              <a:rPr lang="ru-RU" sz="3600" b="1" dirty="0">
                <a:solidFill>
                  <a:srgbClr val="00B050"/>
                </a:solidFill>
              </a:rPr>
              <a:t>Из наблюдений за учителями</a:t>
            </a:r>
          </a:p>
        </p:txBody>
      </p:sp>
      <p:sp>
        <p:nvSpPr>
          <p:cNvPr id="4" name="TextBox 3"/>
          <p:cNvSpPr txBox="1"/>
          <p:nvPr/>
        </p:nvSpPr>
        <p:spPr>
          <a:xfrm rot="20725072">
            <a:off x="565245" y="2491811"/>
            <a:ext cx="2774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Использование в работе алгоритмов</a:t>
            </a:r>
          </a:p>
        </p:txBody>
      </p:sp>
      <p:sp>
        <p:nvSpPr>
          <p:cNvPr id="5" name="TextBox 4"/>
          <p:cNvSpPr txBox="1"/>
          <p:nvPr/>
        </p:nvSpPr>
        <p:spPr>
          <a:xfrm rot="20789903">
            <a:off x="430315" y="3862790"/>
            <a:ext cx="3433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Частично поисковый метод</a:t>
            </a:r>
          </a:p>
        </p:txBody>
      </p:sp>
      <p:sp>
        <p:nvSpPr>
          <p:cNvPr id="6" name="TextBox 5"/>
          <p:cNvSpPr txBox="1"/>
          <p:nvPr/>
        </p:nvSpPr>
        <p:spPr>
          <a:xfrm rot="547757">
            <a:off x="5605789" y="1978778"/>
            <a:ext cx="2979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Частично проблемное обучение</a:t>
            </a:r>
          </a:p>
        </p:txBody>
      </p:sp>
      <p:sp>
        <p:nvSpPr>
          <p:cNvPr id="7" name="TextBox 6"/>
          <p:cNvSpPr txBox="1"/>
          <p:nvPr/>
        </p:nvSpPr>
        <p:spPr>
          <a:xfrm rot="20686495">
            <a:off x="-66868" y="4728476"/>
            <a:ext cx="4229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Использование электронных приложений</a:t>
            </a:r>
          </a:p>
        </p:txBody>
      </p:sp>
      <p:sp>
        <p:nvSpPr>
          <p:cNvPr id="8" name="TextBox 7"/>
          <p:cNvSpPr txBox="1"/>
          <p:nvPr/>
        </p:nvSpPr>
        <p:spPr>
          <a:xfrm rot="674508">
            <a:off x="6049775" y="3722096"/>
            <a:ext cx="313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Технология «Перевернутый класс»</a:t>
            </a:r>
          </a:p>
        </p:txBody>
      </p:sp>
      <p:sp>
        <p:nvSpPr>
          <p:cNvPr id="11" name="TextBox 10"/>
          <p:cNvSpPr txBox="1"/>
          <p:nvPr/>
        </p:nvSpPr>
        <p:spPr>
          <a:xfrm rot="674508">
            <a:off x="5966537" y="5069086"/>
            <a:ext cx="313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Мобильное обучение</a:t>
            </a:r>
          </a:p>
        </p:txBody>
      </p:sp>
      <p:pic>
        <p:nvPicPr>
          <p:cNvPr id="12" name="Рисунок 11" descr="kahoo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535">
            <a:off x="211820" y="532277"/>
            <a:ext cx="2802198" cy="2038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6005" y="4829199"/>
            <a:ext cx="2165094" cy="189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09" y="3052722"/>
            <a:ext cx="1708179" cy="1319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85" y="1284176"/>
            <a:ext cx="1631090" cy="1464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9" descr="https://tagul.com/static/img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857">
            <a:off x="6969233" y="1202464"/>
            <a:ext cx="2485410" cy="146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 rot="633190">
            <a:off x="6153575" y="5855045"/>
            <a:ext cx="302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Инсценирование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725072">
            <a:off x="978584" y="5933494"/>
            <a:ext cx="321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Мозговой штурм</a:t>
            </a:r>
          </a:p>
        </p:txBody>
      </p:sp>
    </p:spTree>
    <p:extLst>
      <p:ext uri="{BB962C8B-B14F-4D97-AF65-F5344CB8AC3E}">
        <p14:creationId xmlns:p14="http://schemas.microsoft.com/office/powerpoint/2010/main" val="41570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 официальном сайте школы можно узнать: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497363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2"/>
                </a:solidFill>
              </a:rPr>
              <a:t>Об особенностях организации образовательной деятельности в учреждении. В том числе, познакомиться с основной образовательной программой начального общего образования, УМК, режимом работы, про группы продленного дня и внеурочную деятельность, о требованиях к одежде обучающихся и др.</a:t>
            </a:r>
          </a:p>
          <a:p>
            <a:pPr algn="just"/>
            <a:r>
              <a:rPr lang="ru-RU" sz="2800" dirty="0">
                <a:solidFill>
                  <a:srgbClr val="00B050"/>
                </a:solidFill>
              </a:rPr>
              <a:t>На базе школы работает школьный спортивный клуб.</a:t>
            </a:r>
          </a:p>
          <a:p>
            <a:pPr algn="just"/>
            <a:r>
              <a:rPr lang="ru-RU" sz="2800" dirty="0">
                <a:solidFill>
                  <a:srgbClr val="7030A0"/>
                </a:solidFill>
              </a:rPr>
              <a:t>Школа реализует платные образовательные услуги.</a:t>
            </a:r>
          </a:p>
        </p:txBody>
      </p:sp>
    </p:spTree>
    <p:extLst>
      <p:ext uri="{BB962C8B-B14F-4D97-AF65-F5344CB8AC3E}">
        <p14:creationId xmlns:p14="http://schemas.microsoft.com/office/powerpoint/2010/main" val="17050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066" y="-695885"/>
            <a:ext cx="7514035" cy="1752599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Служба сопровождения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839894"/>
            <a:ext cx="2952328" cy="57626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Учитель-логопед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504645" y="952028"/>
            <a:ext cx="3466903" cy="5762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Педагог-психолог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167456" y="4221088"/>
            <a:ext cx="3976544" cy="2455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Любовь Евгеньевна Исмагилова</a:t>
            </a:r>
            <a:r>
              <a:rPr lang="ru-RU" sz="2800" dirty="0" smtClean="0"/>
              <a:t>: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стаж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32 года, 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категория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первая, специалист по вопросам от рождения до взросления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149080"/>
            <a:ext cx="43924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Надежда Александровна </a:t>
            </a:r>
            <a:r>
              <a:rPr lang="ru-RU" sz="2400" b="1" dirty="0" smtClean="0">
                <a:solidFill>
                  <a:srgbClr val="FF0000"/>
                </a:solidFill>
              </a:rPr>
              <a:t>Рыжакова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400" b="1" dirty="0"/>
              <a:t>стаж</a:t>
            </a:r>
            <a:r>
              <a:rPr lang="ru-RU" sz="2400" dirty="0"/>
              <a:t> </a:t>
            </a:r>
            <a:r>
              <a:rPr lang="ru-RU" sz="2400" dirty="0" smtClean="0"/>
              <a:t>36 лет, </a:t>
            </a:r>
            <a:r>
              <a:rPr lang="ru-RU" sz="2400" b="1" dirty="0"/>
              <a:t>категория</a:t>
            </a:r>
            <a:r>
              <a:rPr lang="ru-RU" sz="2400" dirty="0"/>
              <a:t> Высшая, много обучается, с удовольствием делится опытом, консультирует всех желающих, супер специалист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05094"/>
            <a:ext cx="2019826" cy="2771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6156"/>
            <a:ext cx="2103698" cy="2804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05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Куда можно обратиться за помощью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>
                <a:solidFill>
                  <a:schemeClr val="tx1"/>
                </a:solidFill>
              </a:rPr>
              <a:t>Единый телефон доверия для подростков и детей: 8-800-2000-122;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Центр социальной помощи семье и детям: ул. Коллонтай, д.7,корп.2:</a:t>
            </a:r>
          </a:p>
          <a:p>
            <a:pPr lvl="1" algn="just"/>
            <a:r>
              <a:rPr lang="ru-RU" sz="2300" dirty="0">
                <a:solidFill>
                  <a:schemeClr val="tx1"/>
                </a:solidFill>
                <a:latin typeface="+mn-lt"/>
              </a:rPr>
              <a:t>социально-психологическая помощь: 362-96-66, 440-13-47</a:t>
            </a:r>
          </a:p>
          <a:p>
            <a:pPr lvl="1" algn="just"/>
            <a:r>
              <a:rPr lang="ru-RU" sz="2300" dirty="0">
                <a:solidFill>
                  <a:schemeClr val="tx1"/>
                </a:solidFill>
                <a:latin typeface="+mn-lt"/>
              </a:rPr>
              <a:t>социально-правовая помощь: 362-85-88, 442-13-23</a:t>
            </a:r>
          </a:p>
          <a:p>
            <a:pPr lvl="1" algn="just"/>
            <a:r>
              <a:rPr lang="ru-RU" sz="2300" dirty="0">
                <a:solidFill>
                  <a:schemeClr val="tx1"/>
                </a:solidFill>
                <a:latin typeface="+mn-lt"/>
              </a:rPr>
              <a:t>помощь женщинам, оказавшимся в трудной жизненной ситуации: 362-96-36</a:t>
            </a:r>
          </a:p>
          <a:p>
            <a:pPr lvl="1" algn="just"/>
            <a:r>
              <a:rPr lang="ru-RU" sz="2300" dirty="0">
                <a:solidFill>
                  <a:schemeClr val="tx1"/>
                </a:solidFill>
                <a:latin typeface="+mn-lt"/>
              </a:rPr>
              <a:t>помощь в защите прав и законных интересов несовершеннолетних: 442-12-89</a:t>
            </a:r>
          </a:p>
          <a:p>
            <a:pPr lvl="0" algn="just"/>
            <a:r>
              <a:rPr lang="ru-RU" sz="2600" dirty="0">
                <a:solidFill>
                  <a:schemeClr val="tx1"/>
                </a:solidFill>
                <a:latin typeface="+mn-lt"/>
              </a:rPr>
              <a:t>Психолого-медико-социальный центр: ул. Новосёлов, 11 (кроме сб., вс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.):</a:t>
            </a:r>
          </a:p>
          <a:p>
            <a:pPr lvl="0" algn="just"/>
            <a:r>
              <a:rPr lang="ru-RU" sz="2600" dirty="0" smtClean="0">
                <a:solidFill>
                  <a:schemeClr val="tx1"/>
                </a:solidFill>
                <a:latin typeface="+mn-lt"/>
              </a:rPr>
              <a:t>8-950-034-18-14</a:t>
            </a:r>
            <a:endParaRPr lang="ru-RU" sz="2600" dirty="0">
              <a:solidFill>
                <a:schemeClr val="tx1"/>
              </a:solidFill>
              <a:latin typeface="+mn-lt"/>
            </a:endParaRPr>
          </a:p>
          <a:p>
            <a:pPr lvl="0" algn="just"/>
            <a:r>
              <a:rPr lang="ru-RU" sz="2600" dirty="0">
                <a:solidFill>
                  <a:schemeClr val="tx1"/>
                </a:solidFill>
                <a:latin typeface="+mn-lt"/>
              </a:rPr>
              <a:t>Кризисная психологическая помощь для подростков (круглосуточно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):</a:t>
            </a:r>
          </a:p>
          <a:p>
            <a:pPr lvl="0" algn="just"/>
            <a:r>
              <a:rPr lang="ru-RU" sz="2600" dirty="0" smtClean="0">
                <a:solidFill>
                  <a:schemeClr val="tx1"/>
                </a:solidFill>
                <a:latin typeface="+mn-lt"/>
              </a:rPr>
              <a:t>234-34-00</a:t>
            </a:r>
            <a:endParaRPr lang="ru-RU" sz="2600" dirty="0">
              <a:solidFill>
                <a:schemeClr val="tx1"/>
              </a:solidFill>
              <a:latin typeface="+mn-lt"/>
            </a:endParaRPr>
          </a:p>
          <a:p>
            <a:pPr lvl="0" algn="just"/>
            <a:r>
              <a:rPr lang="ru-RU" sz="2600" dirty="0">
                <a:solidFill>
                  <a:schemeClr val="tx1"/>
                </a:solidFill>
                <a:latin typeface="+mn-lt"/>
              </a:rPr>
              <a:t>Кризисная психологическая помощь (круглосуточно): 371-61-10</a:t>
            </a:r>
          </a:p>
          <a:p>
            <a:pPr lvl="0" algn="just"/>
            <a:r>
              <a:rPr lang="ru-RU" sz="2600" dirty="0">
                <a:solidFill>
                  <a:schemeClr val="tx1"/>
                </a:solidFill>
                <a:latin typeface="+mn-lt"/>
              </a:rPr>
              <a:t>Информационная кризисная помощь служба по вопросам наркозависимости (круглосуточно): 328-32-54</a:t>
            </a:r>
          </a:p>
          <a:p>
            <a:pPr lvl="0" algn="just"/>
            <a:r>
              <a:rPr lang="ru-RU" sz="2600" dirty="0">
                <a:solidFill>
                  <a:schemeClr val="tx1"/>
                </a:solidFill>
                <a:latin typeface="+mn-lt"/>
              </a:rPr>
              <a:t>Уполномоченный по правам ребёнка: 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admin@spbdeti.org</a:t>
            </a:r>
            <a:endParaRPr lang="ru-RU" sz="2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5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16002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Ответы на вопросы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21884"/>
            <a:ext cx="7200799" cy="5390403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47412" y="1340768"/>
            <a:ext cx="3168352" cy="14401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39074" y="1553016"/>
            <a:ext cx="2585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После посещения кабинетов начальных классов</a:t>
            </a:r>
            <a:endParaRPr lang="ru-RU" sz="20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843808" y="5445224"/>
            <a:ext cx="5400600" cy="1152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87824" y="555410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нас в школе сегодня проводится районный тур олимпиады по математике.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Просим соблюдать тишину.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-459432"/>
            <a:ext cx="8229600" cy="16002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Давайте знакомиться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22" y="2538621"/>
            <a:ext cx="2261062" cy="3017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5956"/>
            <a:ext cx="2524125" cy="3429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588224" y="3645024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Часы приема по вопросам поступления в первый класс</a:t>
            </a:r>
            <a:r>
              <a:rPr lang="ru-RU" sz="2400" dirty="0"/>
              <a:t>:</a:t>
            </a:r>
          </a:p>
          <a:p>
            <a:r>
              <a:rPr lang="ru-RU" sz="2400" b="1" dirty="0"/>
              <a:t>вторник – 15.00-18.00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72514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Директор школы: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Светлана Ивановна </a:t>
            </a:r>
            <a:r>
              <a:rPr lang="ru-RU" sz="2400" dirty="0" err="1" smtClean="0">
                <a:solidFill>
                  <a:srgbClr val="FF0000"/>
                </a:solidFill>
              </a:rPr>
              <a:t>Красюк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805263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Заместитель директора по УВР: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Виктория Владимировна Осетрова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Моя первая учительница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580526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Вакансия 2 педагога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957717"/>
            <a:ext cx="299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Ксения Сергеевна</a:t>
            </a: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Поддымова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5435932"/>
            <a:ext cx="3021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Марина Валентиновна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Емельяненко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88840"/>
            <a:ext cx="3763483" cy="2822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63" y="1700808"/>
            <a:ext cx="197851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6419373" y="2708920"/>
            <a:ext cx="2724627" cy="28083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76256" y="3645024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Ищем самых лучших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47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6002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Уточним понятия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b="1" i="1" dirty="0">
                <a:solidFill>
                  <a:schemeClr val="tx1"/>
                </a:solidFill>
              </a:rPr>
              <a:t>Закрепленная территория</a:t>
            </a:r>
            <a:r>
              <a:rPr lang="ru-RU" sz="2600" dirty="0">
                <a:solidFill>
                  <a:schemeClr val="tx1"/>
                </a:solidFill>
              </a:rPr>
              <a:t> – территория, за которой закреплена образовательная организация в соответствии с Законом Санкт-Петербурга от 26.06.2013 № 461-83 «Об образовании в Санкт-Петербурге</a:t>
            </a:r>
            <a:r>
              <a:rPr lang="ru-RU" sz="2600" dirty="0" smtClean="0">
                <a:solidFill>
                  <a:schemeClr val="tx1"/>
                </a:solidFill>
              </a:rPr>
              <a:t>».</a:t>
            </a:r>
          </a:p>
          <a:p>
            <a:pPr algn="just"/>
            <a:endParaRPr lang="ru-RU" sz="2600" dirty="0">
              <a:solidFill>
                <a:schemeClr val="tx1"/>
              </a:solidFill>
            </a:endParaRPr>
          </a:p>
          <a:p>
            <a:pPr algn="just"/>
            <a:r>
              <a:rPr lang="ru-RU" sz="2600" b="1" i="1" dirty="0">
                <a:solidFill>
                  <a:schemeClr val="tx1"/>
                </a:solidFill>
              </a:rPr>
              <a:t>Микрорайон для проведения первичного учета детей</a:t>
            </a:r>
            <a:r>
              <a:rPr lang="ru-RU" sz="2600" dirty="0">
                <a:solidFill>
                  <a:schemeClr val="tx1"/>
                </a:solidFill>
              </a:rPr>
              <a:t> – территория района, закрепленная распорядительным актом администрации района Санкт-Петербурга за подведомственным образовательным учреждением для проведения первичного учета детей, подлежащих обучению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ru-RU" i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600" i="1" dirty="0" smtClean="0">
                <a:solidFill>
                  <a:schemeClr val="tx1"/>
                </a:solidFill>
              </a:rPr>
              <a:t>Телефон </a:t>
            </a:r>
            <a:r>
              <a:rPr lang="ru-RU" sz="2600" b="1" i="1" dirty="0">
                <a:solidFill>
                  <a:schemeClr val="tx1"/>
                </a:solidFill>
              </a:rPr>
              <a:t>горячей линии </a:t>
            </a:r>
            <a:r>
              <a:rPr lang="ru-RU" sz="2600" i="1" dirty="0">
                <a:solidFill>
                  <a:schemeClr val="tx1"/>
                </a:solidFill>
              </a:rPr>
              <a:t>по вопросам </a:t>
            </a:r>
            <a:r>
              <a:rPr lang="ru-RU" sz="2600" b="1" i="1" dirty="0">
                <a:solidFill>
                  <a:schemeClr val="tx1"/>
                </a:solidFill>
              </a:rPr>
              <a:t>приема в первый класс:</a:t>
            </a:r>
            <a:endParaRPr lang="ru-RU" sz="26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1"/>
                </a:solidFill>
              </a:rPr>
              <a:t>580-89-08</a:t>
            </a:r>
            <a:r>
              <a:rPr lang="ru-RU" sz="2600" dirty="0">
                <a:solidFill>
                  <a:schemeClr val="tx1"/>
                </a:solidFill>
              </a:rPr>
              <a:t> (</a:t>
            </a:r>
            <a:r>
              <a:rPr lang="ru-RU" sz="2600" dirty="0" smtClean="0">
                <a:solidFill>
                  <a:schemeClr val="tx1"/>
                </a:solidFill>
              </a:rPr>
              <a:t>директор)                      </a:t>
            </a:r>
            <a:r>
              <a:rPr lang="ru-RU" sz="2600" b="1" dirty="0" smtClean="0">
                <a:solidFill>
                  <a:schemeClr val="tx1"/>
                </a:solidFill>
              </a:rPr>
              <a:t>584-54-98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(секретарь)</a:t>
            </a:r>
          </a:p>
        </p:txBody>
      </p:sp>
    </p:spTree>
    <p:extLst>
      <p:ext uri="{BB962C8B-B14F-4D97-AF65-F5344CB8AC3E}">
        <p14:creationId xmlns:p14="http://schemas.microsoft.com/office/powerpoint/2010/main" val="11724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Перечень закрепленных адресов жилых домов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097137"/>
              </p:ext>
            </p:extLst>
          </p:nvPr>
        </p:nvGraphicFramePr>
        <p:xfrm>
          <a:off x="107504" y="1600200"/>
          <a:ext cx="9001000" cy="420506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50250"/>
                <a:gridCol w="2250250"/>
                <a:gridCol w="2250250"/>
                <a:gridCol w="2250250"/>
              </a:tblGrid>
              <a:tr h="1229783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effectLst/>
                        </a:rPr>
                        <a:t>Коллонтай ул.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err="1" smtClean="0">
                          <a:effectLst/>
                        </a:rPr>
                        <a:t>Подвойского</a:t>
                      </a:r>
                      <a:r>
                        <a:rPr lang="ru-RU" sz="2800" kern="1200" dirty="0" smtClean="0">
                          <a:effectLst/>
                        </a:rPr>
                        <a:t> ул.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effectLst/>
                        </a:rPr>
                        <a:t>Товарищеский пр.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75281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д.29, корп.1,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д.31, корп.2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д.34, корп.1;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д.34, корп.2;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д.34, корп.3;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д.36, корп.1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д.4,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д.6, корп.1;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д.6, корп. 3;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д.6 корп.4;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д.6, корп.5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д.8, корп.1;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д.10, корп.1;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д.12,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д.12, корп.2;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д.14;</a:t>
                      </a:r>
                    </a:p>
                    <a:p>
                      <a:pPr algn="l"/>
                      <a:r>
                        <a:rPr lang="ru-RU" sz="2400" kern="1200" dirty="0" smtClean="0">
                          <a:effectLst/>
                        </a:rPr>
                        <a:t>д.16, корп.1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2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Этапы подачи заявлений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в 1 класс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12568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этап: </a:t>
            </a:r>
            <a:r>
              <a:rPr lang="ru-RU" b="1" dirty="0" smtClean="0">
                <a:solidFill>
                  <a:schemeClr val="tx1"/>
                </a:solidFill>
              </a:rPr>
              <a:t>с 15.12.2019 г.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до </a:t>
            </a:r>
            <a:r>
              <a:rPr lang="ru-RU" b="1" dirty="0">
                <a:solidFill>
                  <a:schemeClr val="tx1"/>
                </a:solidFill>
              </a:rPr>
              <a:t>05.09 </a:t>
            </a:r>
            <a:r>
              <a:rPr lang="ru-RU" b="1" dirty="0" smtClean="0">
                <a:solidFill>
                  <a:schemeClr val="tx1"/>
                </a:solidFill>
              </a:rPr>
              <a:t>2020 </a:t>
            </a:r>
            <a:r>
              <a:rPr lang="ru-RU" b="1" dirty="0">
                <a:solidFill>
                  <a:schemeClr val="tx1"/>
                </a:solidFill>
              </a:rPr>
              <a:t>г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Для детей, имеющих преимущественное право зачисления граждан на обучение в государственные образовательные организации (</a:t>
            </a:r>
            <a:r>
              <a:rPr lang="ru-RU" u="sng" dirty="0">
                <a:solidFill>
                  <a:schemeClr val="tx1"/>
                </a:solidFill>
              </a:rPr>
              <a:t>в случае подачи заявления с 20 января </a:t>
            </a:r>
            <a:r>
              <a:rPr lang="ru-RU" u="sng" dirty="0" smtClean="0">
                <a:solidFill>
                  <a:schemeClr val="tx1"/>
                </a:solidFill>
              </a:rPr>
              <a:t>2020 </a:t>
            </a:r>
            <a:r>
              <a:rPr lang="ru-RU" u="sng" dirty="0">
                <a:solidFill>
                  <a:schemeClr val="tx1"/>
                </a:solidFill>
              </a:rPr>
              <a:t>года преимущественное право реализуется на свободные места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II</a:t>
            </a:r>
            <a:r>
              <a:rPr lang="ru-RU" sz="3200" b="1" dirty="0">
                <a:solidFill>
                  <a:srgbClr val="FF0000"/>
                </a:solidFill>
              </a:rPr>
              <a:t> этап: </a:t>
            </a:r>
            <a:r>
              <a:rPr lang="ru-RU" b="1" dirty="0" smtClean="0">
                <a:solidFill>
                  <a:schemeClr val="tx1"/>
                </a:solidFill>
              </a:rPr>
              <a:t>с </a:t>
            </a:r>
            <a:r>
              <a:rPr lang="ru-RU" b="1" dirty="0" smtClean="0">
                <a:solidFill>
                  <a:schemeClr val="tx1"/>
                </a:solidFill>
              </a:rPr>
              <a:t>20.01.2020 </a:t>
            </a:r>
            <a:r>
              <a:rPr lang="ru-RU" b="1" dirty="0" smtClean="0">
                <a:solidFill>
                  <a:schemeClr val="tx1"/>
                </a:solidFill>
              </a:rPr>
              <a:t>г.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до 30.06.2020 </a:t>
            </a:r>
            <a:r>
              <a:rPr lang="ru-RU" b="1" dirty="0">
                <a:solidFill>
                  <a:schemeClr val="tx1"/>
                </a:solidFill>
              </a:rPr>
              <a:t>г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ля </a:t>
            </a:r>
            <a:r>
              <a:rPr lang="ru-RU" dirty="0">
                <a:solidFill>
                  <a:schemeClr val="tx1"/>
                </a:solidFill>
              </a:rPr>
              <a:t>детей, проживающих на закрепленной территории (</a:t>
            </a:r>
            <a:r>
              <a:rPr lang="ru-RU" u="sng" dirty="0">
                <a:solidFill>
                  <a:schemeClr val="tx1"/>
                </a:solidFill>
              </a:rPr>
              <a:t>в случае подачи заявления после 30 июня </a:t>
            </a:r>
            <a:r>
              <a:rPr lang="ru-RU" u="sng" dirty="0" smtClean="0">
                <a:solidFill>
                  <a:schemeClr val="tx1"/>
                </a:solidFill>
              </a:rPr>
              <a:t>2020 </a:t>
            </a:r>
            <a:r>
              <a:rPr lang="ru-RU" u="sng" dirty="0">
                <a:solidFill>
                  <a:schemeClr val="tx1"/>
                </a:solidFill>
              </a:rPr>
              <a:t>года зачисление производится на общих основаниях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71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16002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Льготные категории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>
                <a:solidFill>
                  <a:schemeClr val="tx1"/>
                </a:solidFill>
              </a:rPr>
              <a:t>Преимущественное </a:t>
            </a:r>
            <a:r>
              <a:rPr lang="ru-RU" sz="2800" dirty="0">
                <a:solidFill>
                  <a:schemeClr val="tx1"/>
                </a:solidFill>
              </a:rPr>
              <a:t>право зачисления на обучение в образовательные организации по месту жительства в первоочередном порядке имеют:</a:t>
            </a:r>
          </a:p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дети сотрудника полиции;</a:t>
            </a:r>
          </a:p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дети сотрудника полиции, погибшего (умершего) вследствие увечья или иного повреждения здоровья, полученных в связи с выполнением служебных обязанностей;</a:t>
            </a:r>
          </a:p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дети сотрудника полиции, умершего вследствие заболевания, полученного в период прохождения службы в полиции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дети гражданина Российской Федерации, уволенного со службы в полиции вследствие увечья или иного повреждения здоровья, полученных в связи с выполнением служебных обязанностей и исключивших возможность дальнейшего прохождения службы в полиции;</a:t>
            </a:r>
          </a:p>
          <a:p>
            <a:pPr lvl="1" fontAlgn="base"/>
            <a:endParaRPr lang="ru-RU" sz="1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3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160020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Льготные категории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>
            <a:normAutofit fontScale="92500" lnSpcReduction="10000"/>
          </a:bodyPr>
          <a:lstStyle/>
          <a:p>
            <a:pPr lvl="1" algn="just" fontAlgn="base"/>
            <a:r>
              <a:rPr lang="ru-RU" sz="2000" dirty="0" smtClean="0">
                <a:solidFill>
                  <a:schemeClr val="tx1"/>
                </a:solidFill>
              </a:rPr>
              <a:t>дети </a:t>
            </a:r>
            <a:r>
              <a:rPr lang="ru-RU" sz="2000" dirty="0">
                <a:solidFill>
                  <a:schemeClr val="tx1"/>
                </a:solidFill>
              </a:rPr>
              <a:t>гражданина Российской Федерации, умершего в течение одного года после увольнения со службы в полиции вследствие увечья или иного повреждения здоровья, полученных в связи с выполнением служебных обязанностей, либо вследствие заболевания, полученного в период прохождения службы в полиции, исключивших возможность дальнейшего прохождения службы в полиции;</a:t>
            </a:r>
          </a:p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дети, находящиеся (находившиеся) на иждивении сотрудника полиции, гражданина Российской Федерации, указанных в пунктах 1 — 5 части 6 статьи 46 Федерального закона от 07.02.2011 №3‑ФЗ «О полиции</a:t>
            </a:r>
            <a:r>
              <a:rPr lang="ru-RU" sz="2000" dirty="0" smtClean="0">
                <a:solidFill>
                  <a:schemeClr val="tx1"/>
                </a:solidFill>
              </a:rPr>
              <a:t>»;</a:t>
            </a:r>
          </a:p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дети сотрудника, имеющего специальные звания и проходящего службу в учреждениях и органах уголовно‑исполнительной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 и психотропных веществ и таможенных органах Российской Федерации (далее — сотрудник);</a:t>
            </a:r>
          </a:p>
          <a:p>
            <a:pPr lvl="1" algn="just" fontAlgn="base"/>
            <a:r>
              <a:rPr lang="ru-RU" sz="2000" dirty="0">
                <a:solidFill>
                  <a:schemeClr val="tx1"/>
                </a:solidFill>
              </a:rPr>
              <a:t>дети сотрудника, погибшего (умершего) вследствие увечья или иного повреждения здоровья, полученных в связи с выполнением служебных обязанностей;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6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330</TotalTime>
  <Words>1839</Words>
  <Application>Microsoft Office PowerPoint</Application>
  <PresentationFormat>Экран (4:3)</PresentationFormat>
  <Paragraphs>257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Исполнительная</vt:lpstr>
      <vt:lpstr>«Первый раз в первый класс»</vt:lpstr>
      <vt:lpstr>План Дня открытых дверей 16 ноября 2019 года</vt:lpstr>
      <vt:lpstr>Давайте знакомиться</vt:lpstr>
      <vt:lpstr>Моя первая учительница</vt:lpstr>
      <vt:lpstr>Уточним понятия</vt:lpstr>
      <vt:lpstr>Перечень закрепленных адресов жилых домов</vt:lpstr>
      <vt:lpstr>Этапы подачи заявлений  в 1 класс</vt:lpstr>
      <vt:lpstr>Льготные категории</vt:lpstr>
      <vt:lpstr>Льготные категории</vt:lpstr>
      <vt:lpstr>Льготные категории</vt:lpstr>
      <vt:lpstr>Льготные категории</vt:lpstr>
      <vt:lpstr>Льготные категории</vt:lpstr>
      <vt:lpstr>Этапы подачи заявлений  в 1 класс</vt:lpstr>
      <vt:lpstr>Способы подачи заявлений в электронном виде через </vt:lpstr>
      <vt:lpstr>Приём в первые классы школ Санкт‑Петербурга включает следующие процедуры</vt:lpstr>
      <vt:lpstr>График работы комиссии по приему документов в 1 класс</vt:lpstr>
      <vt:lpstr>Необходимые документы</vt:lpstr>
      <vt:lpstr>Особенности обучения в 1 классе</vt:lpstr>
      <vt:lpstr>Режим дня</vt:lpstr>
      <vt:lpstr>Режим дня первоклассника</vt:lpstr>
      <vt:lpstr>Режим дня первоклассника</vt:lpstr>
      <vt:lpstr>Учебный план 2019-2020, 1 классы</vt:lpstr>
      <vt:lpstr>Учебно-методический комплект</vt:lpstr>
      <vt:lpstr>Из наблюдений за учителями</vt:lpstr>
      <vt:lpstr>На официальном сайте школы можно узнать:</vt:lpstr>
      <vt:lpstr>Служба сопровождения</vt:lpstr>
      <vt:lpstr>Куда можно обратиться за помощью</vt:lpstr>
      <vt:lpstr>Ответы на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«Первый раз в первый класс»</dc:title>
  <dc:creator>Осетрова В.В.</dc:creator>
  <cp:lastModifiedBy>Осетрова В.В.</cp:lastModifiedBy>
  <cp:revision>22</cp:revision>
  <dcterms:created xsi:type="dcterms:W3CDTF">2018-11-15T10:46:27Z</dcterms:created>
  <dcterms:modified xsi:type="dcterms:W3CDTF">2019-11-15T11:32:22Z</dcterms:modified>
</cp:coreProperties>
</file>